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5603" r:id="rId2"/>
    <p:sldMasterId id="2147485615" r:id="rId3"/>
    <p:sldMasterId id="2147485575" r:id="rId4"/>
    <p:sldMasterId id="2147485587" r:id="rId5"/>
  </p:sldMasterIdLst>
  <p:notesMasterIdLst>
    <p:notesMasterId r:id="rId28"/>
  </p:notesMasterIdLst>
  <p:handoutMasterIdLst>
    <p:handoutMasterId r:id="rId29"/>
  </p:handoutMasterIdLst>
  <p:sldIdLst>
    <p:sldId id="439" r:id="rId6"/>
    <p:sldId id="342" r:id="rId7"/>
    <p:sldId id="351" r:id="rId8"/>
    <p:sldId id="344" r:id="rId9"/>
    <p:sldId id="445" r:id="rId10"/>
    <p:sldId id="441" r:id="rId11"/>
    <p:sldId id="555" r:id="rId12"/>
    <p:sldId id="302" r:id="rId13"/>
    <p:sldId id="513" r:id="rId14"/>
    <p:sldId id="514" r:id="rId15"/>
    <p:sldId id="515" r:id="rId16"/>
    <p:sldId id="554" r:id="rId17"/>
    <p:sldId id="519" r:id="rId18"/>
    <p:sldId id="516" r:id="rId19"/>
    <p:sldId id="517" r:id="rId20"/>
    <p:sldId id="268" r:id="rId21"/>
    <p:sldId id="556" r:id="rId22"/>
    <p:sldId id="265" r:id="rId23"/>
    <p:sldId id="267" r:id="rId24"/>
    <p:sldId id="518" r:id="rId25"/>
    <p:sldId id="512" r:id="rId26"/>
    <p:sldId id="470" r:id="rId27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97"/>
    <p:restoredTop sz="86385"/>
  </p:normalViewPr>
  <p:slideViewPr>
    <p:cSldViewPr>
      <p:cViewPr varScale="1">
        <p:scale>
          <a:sx n="88" d="100"/>
          <a:sy n="88" d="100"/>
        </p:scale>
        <p:origin x="192" y="2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7F8EEB5-F795-434D-B89D-45FCD494BB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B4C54CD-BCE5-5A40-86E9-281633B68DA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9D95ED69-CB2B-EF40-8C69-1010538CF39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7609D7BB-3F2D-E945-A842-1BDC02F0BA0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8EE2DC2-22FC-904A-AD31-CA7C1C04C5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EDD5357-4F33-9B4F-AF02-C0D4A1288B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6C1D440-7181-7040-8F90-84E396E0337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A2B2B7FA-1220-4C48-9011-52166DA029F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EED57003-8FE3-D243-88A9-CF162753F75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4282505B-2894-464D-BB13-7F4AB96039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0778A094-7DF8-914E-9F75-E91493367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3E4E89-0432-3D4E-8DFD-67083FBBD6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3E4E89-0432-3D4E-8DFD-67083FBBD63C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58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>
            <a:extLst>
              <a:ext uri="{FF2B5EF4-FFF2-40B4-BE49-F238E27FC236}">
                <a16:creationId xmlns:a16="http://schemas.microsoft.com/office/drawing/2014/main" id="{DB1B2EE5-1004-BC87-F56F-D8F123BAA0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Segnaposto note 2">
            <a:extLst>
              <a:ext uri="{FF2B5EF4-FFF2-40B4-BE49-F238E27FC236}">
                <a16:creationId xmlns:a16="http://schemas.microsoft.com/office/drawing/2014/main" id="{4C3F62E2-2693-AD05-CC8F-263F6FF6F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8916" name="Segnaposto numero diapositiva 3">
            <a:extLst>
              <a:ext uri="{FF2B5EF4-FFF2-40B4-BE49-F238E27FC236}">
                <a16:creationId xmlns:a16="http://schemas.microsoft.com/office/drawing/2014/main" id="{F616B5B3-CCD8-7A1E-0AD5-917C9DE49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CC66D3-4E6E-F249-B0E2-359AA493DFA1}" type="slidenum">
              <a:rPr lang="it-IT" altLang="it-IT"/>
              <a:pPr/>
              <a:t>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3E4E89-0432-3D4E-8DFD-67083FBBD63C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380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085960-AC65-564A-880F-EB39D790C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033E49-7A8D-7941-8198-7D7AF85C9B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64E5-B127-9D45-BE88-4FB0ECD179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516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71774C-F33B-2D47-83AF-0A77FD7CC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47AD30-07CF-AF46-A843-0763DB6270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312490-B946-9544-8381-F74AC8799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63FE-164B-9945-9568-DF9527381F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737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94752" y="115889"/>
            <a:ext cx="2787649" cy="601027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6738B6-B8CF-3048-95AA-8002E8095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EE3289-A873-1645-861E-9FD525B2F4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DFC28A-095B-974F-81CE-1FB5690503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57694-993A-6949-A593-0EF54E5BD1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877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D10119-2569-BC4A-92BB-5056D0D8B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FC84B-6527-094F-A277-5BF0C29EA2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AD8599-8D85-1848-A146-F583EAB3C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62737-6B76-7C44-98E7-63AA278FDD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182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68E749-3644-2045-B453-221172622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5420F-C026-8D4E-A1F1-18FD4C83B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E0F58-E24A-6943-A5CB-9424BE6E6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82621-28B3-9143-A3BD-7B109E82FC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9338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125538"/>
            <a:ext cx="5384800" cy="24241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702051"/>
            <a:ext cx="5384800" cy="24241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07FA09-BFF6-8344-BEA8-3EF60842D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8F68A6-6F4B-4F4C-B360-1F52EE163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1E22EAB-1EA8-E34F-894A-19DAD858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4357E-5793-2F4B-83E7-EA5C9D7105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873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3E557-7EDE-2345-A833-94C5B08E6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9D18B-603A-C44D-B237-C94823E4D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AC1EE-A00D-B54C-985E-A237A3BFD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9EC6-1C0E-E14F-8D5E-B76E7CA534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2355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419628"/>
            <a:ext cx="11772900" cy="4245881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Segnaposto contenuto 9">
            <a:extLst>
              <a:ext uri="{FF2B5EF4-FFF2-40B4-BE49-F238E27FC236}">
                <a16:creationId xmlns:a16="http://schemas.microsoft.com/office/drawing/2014/main" id="{7584BBE7-930A-4235-F87A-F3DFCCA0D44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00025" y="488663"/>
            <a:ext cx="8610600" cy="703827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D20A11"/>
                </a:solidFill>
                <a:latin typeface="+mj-lt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75513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89D82D-C508-43E5-91B6-CD1ADE71B26E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00025" y="1419628"/>
            <a:ext cx="11791950" cy="4245882"/>
          </a:xfrm>
          <a:prstGeom prst="rect">
            <a:avLst/>
          </a:prstGeom>
        </p:spPr>
        <p:txBody>
          <a:bodyPr/>
          <a:lstStyle>
            <a:lvl1pPr>
              <a:defRPr lang="it-IT" b="0" i="0" smtClean="0">
                <a:effectLst/>
              </a:defRPr>
            </a:lvl1pPr>
          </a:lstStyle>
          <a:p>
            <a:endParaRPr lang="it-IT" dirty="0"/>
          </a:p>
        </p:txBody>
      </p:sp>
      <p:sp>
        <p:nvSpPr>
          <p:cNvPr id="5" name="Segnaposto contenuto 9">
            <a:extLst>
              <a:ext uri="{FF2B5EF4-FFF2-40B4-BE49-F238E27FC236}">
                <a16:creationId xmlns:a16="http://schemas.microsoft.com/office/drawing/2014/main" id="{BC4CF070-A2D1-46C9-8B65-62CCB2FC7BA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00025" y="488663"/>
            <a:ext cx="8610600" cy="703827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D20A11"/>
                </a:solidFill>
                <a:latin typeface="+mj-lt"/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037276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B209FF-2772-5D2D-AB1C-9ED1FCB14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BEFA4-095C-D782-687C-32CE979C4B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1C3AE2-6B91-CA02-C846-459686A77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47B07-447B-F048-B998-105EAE87BE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1713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E7DB2-A5BB-9B47-B83E-DC44E7D42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F56F3D-0370-4144-BEFE-0A07E031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007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95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261E6-F715-EC4B-AB4E-67EB9D8F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BA6373-E4FB-6143-9AA5-7CA1CBB2E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91820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2EB60-1C8D-D344-A970-BE1934B2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2A3FF8-03A5-B843-871D-CBFA0C250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416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59712-D9B0-304E-992F-E9DC55553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3F28A8-1C24-794B-BD4F-35A31BCB7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241E7F-3B6E-3748-BAF3-7AE9F1FFC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15549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EC1C29-EAAF-DE4F-8608-D0590463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DB13EF-98F7-9646-9A92-70868F5AC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86F4AE-D977-564F-BD1B-646886A0C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842BEB-6388-7F43-81EC-AE8E1E026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B21832-547E-0347-A7D1-3986D1006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5919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AEE116-2790-534E-9409-1AA9B391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2554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909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6CB08A-8EBB-F045-8747-B064E1C8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78F636-A56C-C544-B2FC-6F2BCBD73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87F784-B747-E140-B8EA-D1B7EC02F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27936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8A82EC-905A-3341-B066-95F9ADAF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59FEA5-D948-8544-893B-512A88F91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014611-F4BB-3548-A0C2-670351AB1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87825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49B33-5D17-754C-B5BC-85D9D2E9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483C01-0B3D-5340-A6E1-BC480918F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37685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AD51341-7CFC-B944-BEDC-63C0930EB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F870DE-949C-1843-B9DD-42FCE4CBC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3893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A7209-5FF5-E54B-BD68-A55F61C2D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6199A-3489-9847-A7B0-EC13130E70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0555B3-00B1-5348-931A-C3D5DE33D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779D7-1974-674F-AC93-02B120F79B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5732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085960-AC65-564A-880F-EB39D790C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5E2CCF-6532-C84E-AA53-DE004AF036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033E49-7A8D-7941-8198-7D7AF85C9B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64E5-B127-9D45-BE88-4FB0ECD179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6169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104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A7209-5FF5-E54B-BD68-A55F61C2D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6199A-3489-9847-A7B0-EC13130E70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0555B3-00B1-5348-931A-C3D5DE33D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779D7-1974-674F-AC93-02B120F79B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5418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165E5-A041-1344-8485-ACF7D92C8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D41E9-89DC-4649-8FAB-8D936E114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0E7FC-77B0-F548-90F3-0220804B08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25FB2-6CB6-4C4F-B83E-1DA72CBDF9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9042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F6A82D-AA51-D14F-9B44-203A453DA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206D31-A3E3-DD4F-9C7B-568F7C313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335B9E-8E53-264D-884A-82F76E53E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1C400-70BE-F040-B061-541CE192B4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853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4CDA1B-CB34-8747-91C7-B6AB21EDD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29A821-DC65-3143-B98B-1508604C2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4B00C7-5BD2-9742-819E-D8374EC3B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D919-BC71-6049-A722-1A22A9E0DE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5851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565C3D-501D-FF4A-AD01-E0203926C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E55EA8-D731-1E40-87D4-659E9504D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7C288A-A937-3E46-9B97-210A697C8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B336-EFDA-314C-AE0C-7E447401FA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5640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9A4A31-CFC0-374E-9A1C-2F26986B8C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0E44B8-EF3E-2B43-A706-7A4CCFB5A5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34730-64A0-7649-948B-66326AE4F1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4599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6B668-23F1-1340-8FE5-D47C76CC6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496BC-DF99-D946-AAA7-50276EC12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D92DB-82B4-6F4B-8CAE-2AEE767E5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A514-13E5-764A-B8E4-EC79115CD6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1308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71774C-F33B-2D47-83AF-0A77FD7CC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47AD30-07CF-AF46-A843-0763DB6270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312490-B946-9544-8381-F74AC8799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63FE-164B-9945-9568-DF9527381F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13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165E5-A041-1344-8485-ACF7D92C8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0E7FC-77B0-F548-90F3-0220804B08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25FB2-6CB6-4C4F-B83E-1DA72CBDF9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2344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94752" y="115889"/>
            <a:ext cx="2787649" cy="601027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6738B6-B8CF-3048-95AA-8002E8095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EE3289-A873-1645-861E-9FD525B2F4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DFC28A-095B-974F-81CE-1FB5690503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57694-993A-6949-A593-0EF54E5BD1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6417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D10119-2569-BC4A-92BB-5056D0D8B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FC84B-6527-094F-A277-5BF0C29EA2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AD8599-8D85-1848-A146-F583EAB3C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62737-6B76-7C44-98E7-63AA278FDD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9774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68E749-3644-2045-B453-221172622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5420F-C026-8D4E-A1F1-18FD4C83B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E0F58-E24A-6943-A5CB-9424BE6E6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82621-28B3-9143-A3BD-7B109E82FC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797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125538"/>
            <a:ext cx="5384800" cy="24241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702051"/>
            <a:ext cx="5384800" cy="24241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07FA09-BFF6-8344-BEA8-3EF60842D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8F68A6-6F4B-4F4C-B360-1F52EE163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1E22EAB-1EA8-E34F-894A-19DAD858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4357E-5793-2F4B-83E7-EA5C9D7105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211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3E557-7EDE-2345-A833-94C5B08E6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9D18B-603A-C44D-B237-C94823E4D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AC1EE-A00D-B54C-985E-A237A3BFD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9EC6-1C0E-E14F-8D5E-B76E7CA534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279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E7DB2-A5BB-9B47-B83E-DC44E7D42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F56F3D-0370-4144-BEFE-0A07E031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28396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261E6-F715-EC4B-AB4E-67EB9D8F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BA6373-E4FB-6143-9AA5-7CA1CBB2E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21970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2EB60-1C8D-D344-A970-BE1934B2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2A3FF8-03A5-B843-871D-CBFA0C250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56073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59712-D9B0-304E-992F-E9DC55553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3F28A8-1C24-794B-BD4F-35A31BCB7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241E7F-3B6E-3748-BAF3-7AE9F1FFC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31127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EC1C29-EAAF-DE4F-8608-D0590463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DB13EF-98F7-9646-9A92-70868F5AC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86F4AE-D977-564F-BD1B-646886A0C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842BEB-6388-7F43-81EC-AE8E1E026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B21832-547E-0347-A7D1-3986D1006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2690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F6A82D-AA51-D14F-9B44-203A453DA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335B9E-8E53-264D-884A-82F76E53E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1C400-70BE-F040-B061-541CE192B4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596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AEE116-2790-534E-9409-1AA9B391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83132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540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6CB08A-8EBB-F045-8747-B064E1C8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78F636-A56C-C544-B2FC-6F2BCBD73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87F784-B747-E140-B8EA-D1B7EC02F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97562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8A82EC-905A-3341-B066-95F9ADAF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59FEA5-D948-8544-893B-512A88F91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014611-F4BB-3548-A0C2-670351AB1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90031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49B33-5D17-754C-B5BC-85D9D2E9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483C01-0B3D-5340-A6E1-BC480918F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64654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AD51341-7CFC-B944-BEDC-63C0930EB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F870DE-949C-1843-B9DD-42FCE4CBC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012168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085960-AC65-564A-880F-EB39D790C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5E2CCF-6532-C84E-AA53-DE004AF036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033E49-7A8D-7941-8198-7D7AF85C9B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64E5-B127-9D45-BE88-4FB0ECD179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0523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6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A7209-5FF5-E54B-BD68-A55F61C2D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6199A-3489-9847-A7B0-EC13130E70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0555B3-00B1-5348-931A-C3D5DE33D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779D7-1974-674F-AC93-02B120F79B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486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165E5-A041-1344-8485-ACF7D92C8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D41E9-89DC-4649-8FAB-8D936E114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0E7FC-77B0-F548-90F3-0220804B08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25FB2-6CB6-4C4F-B83E-1DA72CBDF9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458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4CDA1B-CB34-8747-91C7-B6AB21EDD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4B00C7-5BD2-9742-819E-D8374EC3B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D919-BC71-6049-A722-1A22A9E0DE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99557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F6A82D-AA51-D14F-9B44-203A453DA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206D31-A3E3-DD4F-9C7B-568F7C313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335B9E-8E53-264D-884A-82F76E53E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1C400-70BE-F040-B061-541CE192B4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4149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4CDA1B-CB34-8747-91C7-B6AB21EDD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29A821-DC65-3143-B98B-1508604C2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4B00C7-5BD2-9742-819E-D8374EC3B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D919-BC71-6049-A722-1A22A9E0DE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9788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565C3D-501D-FF4A-AD01-E0203926C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E55EA8-D731-1E40-87D4-659E9504D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7C288A-A937-3E46-9B97-210A697C8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B336-EFDA-314C-AE0C-7E447401FA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7373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9A4A31-CFC0-374E-9A1C-2F26986B8C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0E44B8-EF3E-2B43-A706-7A4CCFB5A5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34730-64A0-7649-948B-66326AE4F1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6912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6B668-23F1-1340-8FE5-D47C76CC6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496BC-DF99-D946-AAA7-50276EC12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D92DB-82B4-6F4B-8CAE-2AEE767E5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A514-13E5-764A-B8E4-EC79115CD6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8295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71774C-F33B-2D47-83AF-0A77FD7CC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47AD30-07CF-AF46-A843-0763DB6270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312490-B946-9544-8381-F74AC8799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63FE-164B-9945-9568-DF9527381F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4110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94752" y="115889"/>
            <a:ext cx="2787649" cy="601027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6738B6-B8CF-3048-95AA-8002E8095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EE3289-A873-1645-861E-9FD525B2F4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DFC28A-095B-974F-81CE-1FB5690503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57694-993A-6949-A593-0EF54E5BD1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1847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D10119-2569-BC4A-92BB-5056D0D8B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FC84B-6527-094F-A277-5BF0C29EA2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AD8599-8D85-1848-A146-F583EAB3C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62737-6B76-7C44-98E7-63AA278FDD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5545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68E749-3644-2045-B453-221172622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5420F-C026-8D4E-A1F1-18FD4C83B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E0F58-E24A-6943-A5CB-9424BE6E6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82621-28B3-9143-A3BD-7B109E82FC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97167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125538"/>
            <a:ext cx="5384800" cy="24241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702051"/>
            <a:ext cx="5384800" cy="24241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07FA09-BFF6-8344-BEA8-3EF60842D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8F68A6-6F4B-4F4C-B360-1F52EE163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1E22EAB-1EA8-E34F-894A-19DAD858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4357E-5793-2F4B-83E7-EA5C9D7105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467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565C3D-501D-FF4A-AD01-E0203926C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E55EA8-D731-1E40-87D4-659E9504D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7C288A-A937-3E46-9B97-210A697C8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B336-EFDA-314C-AE0C-7E447401FA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1069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15889"/>
            <a:ext cx="10176933" cy="64928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125538"/>
            <a:ext cx="5384800" cy="5000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6197600" y="1125538"/>
            <a:ext cx="5384800" cy="50006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3E557-7EDE-2345-A833-94C5B08E6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9D18B-603A-C44D-B237-C94823E4D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AC1EE-A00D-B54C-985E-A237A3BFD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9EC6-1C0E-E14F-8D5E-B76E7CA534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078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9A4A31-CFC0-374E-9A1C-2F26986B8C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0E44B8-EF3E-2B43-A706-7A4CCFB5A5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34730-64A0-7649-948B-66326AE4F1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653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6B668-23F1-1340-8FE5-D47C76CC6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496BC-DF99-D946-AAA7-50276EC12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D92DB-82B4-6F4B-8CAE-2AEE767E5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A514-13E5-764A-B8E4-EC79115CD6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48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9" Type="http://schemas.openxmlformats.org/officeDocument/2006/relationships/image" Target="../media/image16.png"/><Relationship Id="rId21" Type="http://schemas.openxmlformats.org/officeDocument/2006/relationships/video" Target="file:///G:/corsi/bologna%20maggio%202009/1-Presentazione%20corso/eco%20emorragia%20massiva.wmv" TargetMode="External"/><Relationship Id="rId34" Type="http://schemas.openxmlformats.org/officeDocument/2006/relationships/image" Target="../media/image1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33" Type="http://schemas.openxmlformats.org/officeDocument/2006/relationships/image" Target="../media/image10.png"/><Relationship Id="rId38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media" Target="file:///G:/corsi/bologna%20maggio%202009/1-Presentazione%20corso/eco%20emorragia%20massiva.wmv" TargetMode="External"/><Relationship Id="rId29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32" Type="http://schemas.openxmlformats.org/officeDocument/2006/relationships/image" Target="../media/image9.jpeg"/><Relationship Id="rId37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ideo" Target="file:///G:/bologna%20maggio%202009/1-Presentazione%20corso/damage%20laparot%20emorragia.wmv" TargetMode="External"/><Relationship Id="rId28" Type="http://schemas.openxmlformats.org/officeDocument/2006/relationships/image" Target="../media/image5.png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media" Target="file:///G:/bologna%20maggio%202009/1-Presentazione%20corso/damage%20laparot%20emorragia.wmv" TargetMode="External"/><Relationship Id="rId27" Type="http://schemas.openxmlformats.org/officeDocument/2006/relationships/image" Target="../media/image4.png"/><Relationship Id="rId30" Type="http://schemas.openxmlformats.org/officeDocument/2006/relationships/image" Target="../media/image7.jpeg"/><Relationship Id="rId35" Type="http://schemas.openxmlformats.org/officeDocument/2006/relationships/image" Target="../media/image1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video" Target="file:///G:/corsi/bologna%20maggio%202009/1-Presentazione%20corso/eco%20emorragia%20massiva.wmv" TargetMode="Externa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1.png"/><Relationship Id="rId34" Type="http://schemas.openxmlformats.org/officeDocument/2006/relationships/image" Target="../media/image1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microsoft.com/office/2007/relationships/media" Target="file:///G:/corsi/bologna%20maggio%202009/1-Presentazione%20corso/eco%20emorragia%20massiva.wmv" TargetMode="External"/><Relationship Id="rId25" Type="http://schemas.openxmlformats.org/officeDocument/2006/relationships/image" Target="../media/image5.png"/><Relationship Id="rId33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20" Type="http://schemas.openxmlformats.org/officeDocument/2006/relationships/video" Target="file:///G:/bologna%20maggio%202009/1-Presentazione%20corso/damage%20laparot%20emorragia.wmv" TargetMode="External"/><Relationship Id="rId29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39.xml"/><Relationship Id="rId19" Type="http://schemas.microsoft.com/office/2007/relationships/media" Target="file:///G:/bologna%20maggio%202009/1-Presentazione%20corso/damage%20laparot%20emorragia.wmv" TargetMode="External"/><Relationship Id="rId31" Type="http://schemas.openxmlformats.org/officeDocument/2006/relationships/image" Target="../media/image1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2.jpeg"/><Relationship Id="rId27" Type="http://schemas.openxmlformats.org/officeDocument/2006/relationships/image" Target="../media/image7.jpeg"/><Relationship Id="rId30" Type="http://schemas.openxmlformats.org/officeDocument/2006/relationships/image" Target="../media/image10.png"/><Relationship Id="rId35" Type="http://schemas.openxmlformats.org/officeDocument/2006/relationships/image" Target="../media/image15.jpeg"/><Relationship Id="rId8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video" Target="file:///G:/corsi/bologna%20maggio%202009/1-Presentazione%20corso/eco%20emorragia%20massiva.wmv" TargetMode="Externa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1.png"/><Relationship Id="rId34" Type="http://schemas.openxmlformats.org/officeDocument/2006/relationships/image" Target="../media/image14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microsoft.com/office/2007/relationships/media" Target="file:///G:/corsi/bologna%20maggio%202009/1-Presentazione%20corso/eco%20emorragia%20massiva.wmv" TargetMode="External"/><Relationship Id="rId25" Type="http://schemas.openxmlformats.org/officeDocument/2006/relationships/image" Target="../media/image5.png"/><Relationship Id="rId33" Type="http://schemas.openxmlformats.org/officeDocument/2006/relationships/image" Target="../media/image13.pn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20" Type="http://schemas.openxmlformats.org/officeDocument/2006/relationships/video" Target="file:///G:/bologna%20maggio%202009/1-Presentazione%20corso/damage%20laparot%20emorragia.wmv" TargetMode="External"/><Relationship Id="rId29" Type="http://schemas.openxmlformats.org/officeDocument/2006/relationships/image" Target="../media/image9.jpe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65.xml"/><Relationship Id="rId19" Type="http://schemas.microsoft.com/office/2007/relationships/media" Target="file:///G:/bologna%20maggio%202009/1-Presentazione%20corso/damage%20laparot%20emorragia.wmv" TargetMode="External"/><Relationship Id="rId31" Type="http://schemas.openxmlformats.org/officeDocument/2006/relationships/image" Target="../media/image11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2.jpeg"/><Relationship Id="rId27" Type="http://schemas.openxmlformats.org/officeDocument/2006/relationships/image" Target="../media/image7.jpeg"/><Relationship Id="rId30" Type="http://schemas.openxmlformats.org/officeDocument/2006/relationships/image" Target="../media/image10.png"/><Relationship Id="rId35" Type="http://schemas.openxmlformats.org/officeDocument/2006/relationships/image" Target="../media/image15.jpeg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4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4D0507-55E2-CC49-9B58-E85D24553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15888"/>
            <a:ext cx="10177463" cy="649287"/>
          </a:xfrm>
          <a:prstGeom prst="rect">
            <a:avLst/>
          </a:prstGeom>
          <a:gradFill rotWithShape="1">
            <a:gsLst>
              <a:gs pos="0">
                <a:srgbClr val="EA0000">
                  <a:gamma/>
                  <a:shade val="46275"/>
                  <a:invGamma/>
                </a:srgbClr>
              </a:gs>
              <a:gs pos="100000">
                <a:srgbClr val="EA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272777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19669E-FAAB-E249-89D8-DA3E31F0D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25538"/>
            <a:ext cx="109728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D58A7B-C87E-6246-B53C-34FEB5F89D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072DFC-579B-A047-B1D9-C4C1C1943B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97AEBAB-5688-1D43-BF28-EEDCB43F36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1" name="Group 7">
            <a:extLst>
              <a:ext uri="{FF2B5EF4-FFF2-40B4-BE49-F238E27FC236}">
                <a16:creationId xmlns:a16="http://schemas.microsoft.com/office/drawing/2014/main" id="{31955C8D-277B-3244-9ED0-4BF910321236}"/>
              </a:ext>
            </a:extLst>
          </p:cNvPr>
          <p:cNvGrpSpPr>
            <a:grpSpLocks/>
          </p:cNvGrpSpPr>
          <p:nvPr/>
        </p:nvGrpSpPr>
        <p:grpSpPr bwMode="auto">
          <a:xfrm>
            <a:off x="10801350" y="115888"/>
            <a:ext cx="1249363" cy="649287"/>
            <a:chOff x="22" y="663"/>
            <a:chExt cx="5716" cy="358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7757F1C-E6F7-B64A-82AE-D3F738CD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6" b="15576"/>
            <a:stretch>
              <a:fillRect/>
            </a:stretch>
          </p:blipFill>
          <p:spPr bwMode="auto">
            <a:xfrm>
              <a:off x="839" y="2795"/>
              <a:ext cx="2676" cy="145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05022008091">
              <a:extLst>
                <a:ext uri="{FF2B5EF4-FFF2-40B4-BE49-F238E27FC236}">
                  <a16:creationId xmlns:a16="http://schemas.microsoft.com/office/drawing/2014/main" id="{279FFA4C-F0BF-A04F-9E26-8DA65D20B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6" t="3865" r="31561" b="28450"/>
            <a:stretch>
              <a:fillRect/>
            </a:stretch>
          </p:blipFill>
          <p:spPr bwMode="auto">
            <a:xfrm>
              <a:off x="31" y="2478"/>
              <a:ext cx="1043" cy="99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38F109F-64B0-CC4A-8382-CFA834941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663"/>
              <a:ext cx="2178" cy="1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>
              <a:extLst>
                <a:ext uri="{FF2B5EF4-FFF2-40B4-BE49-F238E27FC236}">
                  <a16:creationId xmlns:a16="http://schemas.microsoft.com/office/drawing/2014/main" id="{700C2A6B-E117-C742-9043-D6CE29922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160"/>
              <a:ext cx="2177" cy="127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91" descr="car 3">
              <a:extLst>
                <a:ext uri="{FF2B5EF4-FFF2-40B4-BE49-F238E27FC236}">
                  <a16:creationId xmlns:a16="http://schemas.microsoft.com/office/drawing/2014/main" id="{5CA3885E-2305-794F-9E25-E95B1CB98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04" b="11235"/>
            <a:stretch>
              <a:fillRect/>
            </a:stretch>
          </p:blipFill>
          <p:spPr bwMode="auto">
            <a:xfrm>
              <a:off x="22" y="663"/>
              <a:ext cx="1179" cy="94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3" descr="diapo121">
              <a:extLst>
                <a:ext uri="{FF2B5EF4-FFF2-40B4-BE49-F238E27FC236}">
                  <a16:creationId xmlns:a16="http://schemas.microsoft.com/office/drawing/2014/main" id="{8F7ECBD4-B45A-9E46-82B6-A2B9E112D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58" b="13110"/>
            <a:stretch>
              <a:fillRect/>
            </a:stretch>
          </p:blipFill>
          <p:spPr bwMode="auto">
            <a:xfrm>
              <a:off x="1202" y="663"/>
              <a:ext cx="1043" cy="95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92" descr="Nov21438">
              <a:extLst>
                <a:ext uri="{FF2B5EF4-FFF2-40B4-BE49-F238E27FC236}">
                  <a16:creationId xmlns:a16="http://schemas.microsoft.com/office/drawing/2014/main" id="{663233B6-51BB-A140-A543-8A0E5E8AA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663"/>
              <a:ext cx="1451" cy="1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>
              <a:extLst>
                <a:ext uri="{FF2B5EF4-FFF2-40B4-BE49-F238E27FC236}">
                  <a16:creationId xmlns:a16="http://schemas.microsoft.com/office/drawing/2014/main" id="{D619F1B9-8AD4-E545-8AAE-B55A12233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40"/>
              <a:ext cx="1723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SCN0185">
              <a:extLst>
                <a:ext uri="{FF2B5EF4-FFF2-40B4-BE49-F238E27FC236}">
                  <a16:creationId xmlns:a16="http://schemas.microsoft.com/office/drawing/2014/main" id="{31898C1D-5C10-3D44-A1F3-FE25D93FD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9" r="5222"/>
            <a:stretch>
              <a:fillRect/>
            </a:stretch>
          </p:blipFill>
          <p:spPr bwMode="auto">
            <a:xfrm>
              <a:off x="3152" y="3339"/>
              <a:ext cx="1043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eco emorragia massiva.wmv">
              <a:hlinkClick r:id="" action="ppaction://media"/>
              <a:extLst>
                <a:ext uri="{FF2B5EF4-FFF2-40B4-BE49-F238E27FC236}">
                  <a16:creationId xmlns:a16="http://schemas.microsoft.com/office/drawing/2014/main" id="{D12833A4-57AC-0D41-9525-6AA7E5126F6D}"/>
                </a:ext>
              </a:extLst>
            </p:cNvPr>
            <p:cNvPicPr>
              <a:picLocks noRot="1" noChangeAspect="1" noChangeArrowheads="1"/>
            </p:cNvPicPr>
            <p:nvPr>
              <a:videoFile r:link="rId21"/>
              <p:extLst>
                <p:ext uri="{DAA4B4D4-6D71-4841-9C94-3DE7FCFB9230}">
                  <p14:media xmlns:p14="http://schemas.microsoft.com/office/powerpoint/2010/main" r:link="rId20"/>
                </p:ext>
              </p:ext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3" b="13026"/>
            <a:stretch>
              <a:fillRect/>
            </a:stretch>
          </p:blipFill>
          <p:spPr bwMode="auto">
            <a:xfrm>
              <a:off x="1111" y="1389"/>
              <a:ext cx="1035" cy="77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damage laparot emorragia.wmv">
              <a:hlinkClick r:id="" action="ppaction://media"/>
              <a:extLst>
                <a:ext uri="{FF2B5EF4-FFF2-40B4-BE49-F238E27FC236}">
                  <a16:creationId xmlns:a16="http://schemas.microsoft.com/office/drawing/2014/main" id="{36ED5FA7-9C00-2745-9569-8B82F024F17A}"/>
                </a:ext>
              </a:extLst>
            </p:cNvPr>
            <p:cNvPicPr>
              <a:picLocks noRot="1" noChangeAspect="1" noChangeArrowheads="1"/>
            </p:cNvPicPr>
            <p:nvPr>
              <a:videoFile r:link="rId23"/>
              <p:extLst>
                <p:ext uri="{DAA4B4D4-6D71-4841-9C94-3DE7FCFB9230}">
                  <p14:media xmlns:p14="http://schemas.microsoft.com/office/powerpoint/2010/main" r:link="rId22"/>
                </p:ext>
              </p:ext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430"/>
              <a:ext cx="1316" cy="81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43" name="Group 19">
              <a:extLst>
                <a:ext uri="{FF2B5EF4-FFF2-40B4-BE49-F238E27FC236}">
                  <a16:creationId xmlns:a16="http://schemas.microsoft.com/office/drawing/2014/main" id="{FDC55F34-F37C-3E45-BCD7-CDB83D3567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2206"/>
              <a:ext cx="2404" cy="544"/>
              <a:chOff x="1111" y="2160"/>
              <a:chExt cx="2404" cy="544"/>
            </a:xfrm>
          </p:grpSpPr>
          <p:sp>
            <p:nvSpPr>
              <p:cNvPr id="1045" name="Rectangle 20">
                <a:extLst>
                  <a:ext uri="{FF2B5EF4-FFF2-40B4-BE49-F238E27FC236}">
                    <a16:creationId xmlns:a16="http://schemas.microsoft.com/office/drawing/2014/main" id="{6B4DE876-E5F5-FF4B-BE0E-480C969E4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2159"/>
                <a:ext cx="2419" cy="543"/>
              </a:xfrm>
              <a:prstGeom prst="rect">
                <a:avLst/>
              </a:prstGeom>
              <a:solidFill>
                <a:srgbClr val="FF0000">
                  <a:alpha val="79999"/>
                </a:srgb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endParaRPr lang="it-IT" altLang="it-IT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046" name="Picture 21">
                <a:extLst>
                  <a:ext uri="{FF2B5EF4-FFF2-40B4-BE49-F238E27FC236}">
                    <a16:creationId xmlns:a16="http://schemas.microsoft.com/office/drawing/2014/main" id="{EDBCC021-9D73-5F47-8659-80CD11D17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2199"/>
                <a:ext cx="710" cy="46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2">
                <a:extLst>
                  <a:ext uri="{FF2B5EF4-FFF2-40B4-BE49-F238E27FC236}">
                    <a16:creationId xmlns:a16="http://schemas.microsoft.com/office/drawing/2014/main" id="{8375E210-50FB-7B42-9452-55F7C4BEC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" y="2199"/>
                <a:ext cx="756" cy="48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3">
                <a:extLst>
                  <a:ext uri="{FF2B5EF4-FFF2-40B4-BE49-F238E27FC236}">
                    <a16:creationId xmlns:a16="http://schemas.microsoft.com/office/drawing/2014/main" id="{9D9C2AD0-EEF2-0045-8482-6F7C68CDA8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" y="2199"/>
                <a:ext cx="774" cy="48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4" name="Picture 24" descr="ima24">
              <a:extLst>
                <a:ext uri="{FF2B5EF4-FFF2-40B4-BE49-F238E27FC236}">
                  <a16:creationId xmlns:a16="http://schemas.microsoft.com/office/drawing/2014/main" id="{143252DE-5DBD-3F4F-92CB-8C2C0EB1E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" t="8333" r="5658" b="13847"/>
            <a:stretch>
              <a:fillRect/>
            </a:stretch>
          </p:blipFill>
          <p:spPr bwMode="auto">
            <a:xfrm>
              <a:off x="22" y="1616"/>
              <a:ext cx="1044" cy="86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magine 1" descr="Immagine che contiene testo, schermata, Carattere, Marchio&#10;&#10;Descrizione generata automaticamente">
            <a:extLst>
              <a:ext uri="{FF2B5EF4-FFF2-40B4-BE49-F238E27FC236}">
                <a16:creationId xmlns:a16="http://schemas.microsoft.com/office/drawing/2014/main" id="{77C581EB-878C-4D76-D20B-9E3A01EB5682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763403" y="5732462"/>
            <a:ext cx="1110220" cy="8702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72" r:id="rId1"/>
    <p:sldLayoutId id="2147485573" r:id="rId2"/>
    <p:sldLayoutId id="2147485559" r:id="rId3"/>
    <p:sldLayoutId id="2147485560" r:id="rId4"/>
    <p:sldLayoutId id="2147485561" r:id="rId5"/>
    <p:sldLayoutId id="2147485562" r:id="rId6"/>
    <p:sldLayoutId id="2147485563" r:id="rId7"/>
    <p:sldLayoutId id="2147485574" r:id="rId8"/>
    <p:sldLayoutId id="2147485564" r:id="rId9"/>
    <p:sldLayoutId id="2147485565" r:id="rId10"/>
    <p:sldLayoutId id="2147485566" r:id="rId11"/>
    <p:sldLayoutId id="2147485567" r:id="rId12"/>
    <p:sldLayoutId id="2147485568" r:id="rId13"/>
    <p:sldLayoutId id="2147485569" r:id="rId14"/>
    <p:sldLayoutId id="2147485570" r:id="rId15"/>
    <p:sldLayoutId id="2147485631" r:id="rId16"/>
    <p:sldLayoutId id="2147485632" r:id="rId17"/>
    <p:sldLayoutId id="2147485633" r:id="rId18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4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95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4" r:id="rId1"/>
    <p:sldLayoutId id="2147485605" r:id="rId2"/>
    <p:sldLayoutId id="2147485606" r:id="rId3"/>
    <p:sldLayoutId id="2147485607" r:id="rId4"/>
    <p:sldLayoutId id="2147485608" r:id="rId5"/>
    <p:sldLayoutId id="2147485609" r:id="rId6"/>
    <p:sldLayoutId id="2147485610" r:id="rId7"/>
    <p:sldLayoutId id="2147485611" r:id="rId8"/>
    <p:sldLayoutId id="2147485612" r:id="rId9"/>
    <p:sldLayoutId id="2147485613" r:id="rId10"/>
    <p:sldLayoutId id="21474856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4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4D0507-55E2-CC49-9B58-E85D24553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15888"/>
            <a:ext cx="10177463" cy="649287"/>
          </a:xfrm>
          <a:prstGeom prst="rect">
            <a:avLst/>
          </a:prstGeom>
          <a:gradFill rotWithShape="1">
            <a:gsLst>
              <a:gs pos="0">
                <a:srgbClr val="EA0000">
                  <a:gamma/>
                  <a:shade val="46275"/>
                  <a:invGamma/>
                </a:srgbClr>
              </a:gs>
              <a:gs pos="100000">
                <a:srgbClr val="EA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272777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19669E-FAAB-E249-89D8-DA3E31F0D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25538"/>
            <a:ext cx="109728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D58A7B-C87E-6246-B53C-34FEB5F89D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913E77-37B5-1241-99C0-A9A5F2675C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072DFC-579B-A047-B1D9-C4C1C1943B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97AEBAB-5688-1D43-BF28-EEDCB43F36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1" name="Group 7">
            <a:extLst>
              <a:ext uri="{FF2B5EF4-FFF2-40B4-BE49-F238E27FC236}">
                <a16:creationId xmlns:a16="http://schemas.microsoft.com/office/drawing/2014/main" id="{31955C8D-277B-3244-9ED0-4BF910321236}"/>
              </a:ext>
            </a:extLst>
          </p:cNvPr>
          <p:cNvGrpSpPr>
            <a:grpSpLocks/>
          </p:cNvGrpSpPr>
          <p:nvPr/>
        </p:nvGrpSpPr>
        <p:grpSpPr bwMode="auto">
          <a:xfrm>
            <a:off x="10801350" y="115888"/>
            <a:ext cx="1249363" cy="649287"/>
            <a:chOff x="22" y="663"/>
            <a:chExt cx="5716" cy="358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7757F1C-E6F7-B64A-82AE-D3F738CD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6" b="15576"/>
            <a:stretch>
              <a:fillRect/>
            </a:stretch>
          </p:blipFill>
          <p:spPr bwMode="auto">
            <a:xfrm>
              <a:off x="839" y="2795"/>
              <a:ext cx="2676" cy="145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05022008091">
              <a:extLst>
                <a:ext uri="{FF2B5EF4-FFF2-40B4-BE49-F238E27FC236}">
                  <a16:creationId xmlns:a16="http://schemas.microsoft.com/office/drawing/2014/main" id="{279FFA4C-F0BF-A04F-9E26-8DA65D20B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6" t="3865" r="31561" b="28450"/>
            <a:stretch>
              <a:fillRect/>
            </a:stretch>
          </p:blipFill>
          <p:spPr bwMode="auto">
            <a:xfrm>
              <a:off x="31" y="2478"/>
              <a:ext cx="1043" cy="99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38F109F-64B0-CC4A-8382-CFA834941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663"/>
              <a:ext cx="2178" cy="1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>
              <a:extLst>
                <a:ext uri="{FF2B5EF4-FFF2-40B4-BE49-F238E27FC236}">
                  <a16:creationId xmlns:a16="http://schemas.microsoft.com/office/drawing/2014/main" id="{700C2A6B-E117-C742-9043-D6CE29922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160"/>
              <a:ext cx="2177" cy="127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91" descr="car 3">
              <a:extLst>
                <a:ext uri="{FF2B5EF4-FFF2-40B4-BE49-F238E27FC236}">
                  <a16:creationId xmlns:a16="http://schemas.microsoft.com/office/drawing/2014/main" id="{5CA3885E-2305-794F-9E25-E95B1CB98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04" b="11235"/>
            <a:stretch>
              <a:fillRect/>
            </a:stretch>
          </p:blipFill>
          <p:spPr bwMode="auto">
            <a:xfrm>
              <a:off x="22" y="663"/>
              <a:ext cx="1179" cy="94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3" descr="diapo121">
              <a:extLst>
                <a:ext uri="{FF2B5EF4-FFF2-40B4-BE49-F238E27FC236}">
                  <a16:creationId xmlns:a16="http://schemas.microsoft.com/office/drawing/2014/main" id="{8F7ECBD4-B45A-9E46-82B6-A2B9E112D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58" b="13110"/>
            <a:stretch>
              <a:fillRect/>
            </a:stretch>
          </p:blipFill>
          <p:spPr bwMode="auto">
            <a:xfrm>
              <a:off x="1202" y="663"/>
              <a:ext cx="1043" cy="95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92" descr="Nov21438">
              <a:extLst>
                <a:ext uri="{FF2B5EF4-FFF2-40B4-BE49-F238E27FC236}">
                  <a16:creationId xmlns:a16="http://schemas.microsoft.com/office/drawing/2014/main" id="{663233B6-51BB-A140-A543-8A0E5E8AA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663"/>
              <a:ext cx="1451" cy="1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>
              <a:extLst>
                <a:ext uri="{FF2B5EF4-FFF2-40B4-BE49-F238E27FC236}">
                  <a16:creationId xmlns:a16="http://schemas.microsoft.com/office/drawing/2014/main" id="{D619F1B9-8AD4-E545-8AAE-B55A12233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40"/>
              <a:ext cx="1723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SCN0185">
              <a:extLst>
                <a:ext uri="{FF2B5EF4-FFF2-40B4-BE49-F238E27FC236}">
                  <a16:creationId xmlns:a16="http://schemas.microsoft.com/office/drawing/2014/main" id="{31898C1D-5C10-3D44-A1F3-FE25D93FD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9" r="5222"/>
            <a:stretch>
              <a:fillRect/>
            </a:stretch>
          </p:blipFill>
          <p:spPr bwMode="auto">
            <a:xfrm>
              <a:off x="3152" y="3339"/>
              <a:ext cx="1043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eco emorragia massiva.wmv">
              <a:hlinkClick r:id="" action="ppaction://media"/>
              <a:extLst>
                <a:ext uri="{FF2B5EF4-FFF2-40B4-BE49-F238E27FC236}">
                  <a16:creationId xmlns:a16="http://schemas.microsoft.com/office/drawing/2014/main" id="{D12833A4-57AC-0D41-9525-6AA7E5126F6D}"/>
                </a:ext>
              </a:extLst>
            </p:cNvPr>
            <p:cNvPicPr>
              <a:picLocks noRot="1" noChangeAspect="1" noChangeArrowheads="1"/>
            </p:cNvPicPr>
            <p:nvPr>
              <a:videoFile r:link="rId18"/>
              <p:extLst>
                <p:ext uri="{DAA4B4D4-6D71-4841-9C94-3DE7FCFB9230}">
                  <p14:media xmlns:p14="http://schemas.microsoft.com/office/powerpoint/2010/main" r:link="rId17"/>
                </p:ext>
              </p:ext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3" b="13026"/>
            <a:stretch>
              <a:fillRect/>
            </a:stretch>
          </p:blipFill>
          <p:spPr bwMode="auto">
            <a:xfrm>
              <a:off x="1111" y="1389"/>
              <a:ext cx="1035" cy="77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damage laparot emorragia.wmv">
              <a:hlinkClick r:id="" action="ppaction://media"/>
              <a:extLst>
                <a:ext uri="{FF2B5EF4-FFF2-40B4-BE49-F238E27FC236}">
                  <a16:creationId xmlns:a16="http://schemas.microsoft.com/office/drawing/2014/main" id="{36ED5FA7-9C00-2745-9569-8B82F024F17A}"/>
                </a:ext>
              </a:extLst>
            </p:cNvPr>
            <p:cNvPicPr>
              <a:picLocks noRot="1" noChangeAspect="1" noChangeArrowheads="1"/>
            </p:cNvPicPr>
            <p:nvPr>
              <a:videoFile r:link="rId20"/>
              <p:extLst>
                <p:ext uri="{DAA4B4D4-6D71-4841-9C94-3DE7FCFB9230}">
                  <p14:media xmlns:p14="http://schemas.microsoft.com/office/powerpoint/2010/main" r:link="rId19"/>
                </p:ext>
              </p:ext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430"/>
              <a:ext cx="1316" cy="81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43" name="Group 19">
              <a:extLst>
                <a:ext uri="{FF2B5EF4-FFF2-40B4-BE49-F238E27FC236}">
                  <a16:creationId xmlns:a16="http://schemas.microsoft.com/office/drawing/2014/main" id="{FDC55F34-F37C-3E45-BCD7-CDB83D3567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2206"/>
              <a:ext cx="2404" cy="544"/>
              <a:chOff x="1111" y="2160"/>
              <a:chExt cx="2404" cy="544"/>
            </a:xfrm>
          </p:grpSpPr>
          <p:sp>
            <p:nvSpPr>
              <p:cNvPr id="1045" name="Rectangle 20">
                <a:extLst>
                  <a:ext uri="{FF2B5EF4-FFF2-40B4-BE49-F238E27FC236}">
                    <a16:creationId xmlns:a16="http://schemas.microsoft.com/office/drawing/2014/main" id="{6B4DE876-E5F5-FF4B-BE0E-480C969E4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2159"/>
                <a:ext cx="2419" cy="543"/>
              </a:xfrm>
              <a:prstGeom prst="rect">
                <a:avLst/>
              </a:prstGeom>
              <a:solidFill>
                <a:srgbClr val="FF0000">
                  <a:alpha val="79999"/>
                </a:srgb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endParaRPr lang="it-IT" altLang="it-IT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046" name="Picture 21">
                <a:extLst>
                  <a:ext uri="{FF2B5EF4-FFF2-40B4-BE49-F238E27FC236}">
                    <a16:creationId xmlns:a16="http://schemas.microsoft.com/office/drawing/2014/main" id="{EDBCC021-9D73-5F47-8659-80CD11D17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2199"/>
                <a:ext cx="710" cy="46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2">
                <a:extLst>
                  <a:ext uri="{FF2B5EF4-FFF2-40B4-BE49-F238E27FC236}">
                    <a16:creationId xmlns:a16="http://schemas.microsoft.com/office/drawing/2014/main" id="{8375E210-50FB-7B42-9452-55F7C4BEC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" y="2199"/>
                <a:ext cx="756" cy="48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3">
                <a:extLst>
                  <a:ext uri="{FF2B5EF4-FFF2-40B4-BE49-F238E27FC236}">
                    <a16:creationId xmlns:a16="http://schemas.microsoft.com/office/drawing/2014/main" id="{9D9C2AD0-EEF2-0045-8482-6F7C68CDA8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" y="2199"/>
                <a:ext cx="774" cy="48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4" name="Picture 24" descr="ima24">
              <a:extLst>
                <a:ext uri="{FF2B5EF4-FFF2-40B4-BE49-F238E27FC236}">
                  <a16:creationId xmlns:a16="http://schemas.microsoft.com/office/drawing/2014/main" id="{143252DE-5DBD-3F4F-92CB-8C2C0EB1E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" t="8333" r="5658" b="13847"/>
            <a:stretch>
              <a:fillRect/>
            </a:stretch>
          </p:blipFill>
          <p:spPr bwMode="auto">
            <a:xfrm>
              <a:off x="22" y="1616"/>
              <a:ext cx="1044" cy="86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957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6" r:id="rId1"/>
    <p:sldLayoutId id="2147485617" r:id="rId2"/>
    <p:sldLayoutId id="2147485618" r:id="rId3"/>
    <p:sldLayoutId id="2147485619" r:id="rId4"/>
    <p:sldLayoutId id="2147485620" r:id="rId5"/>
    <p:sldLayoutId id="2147485621" r:id="rId6"/>
    <p:sldLayoutId id="2147485622" r:id="rId7"/>
    <p:sldLayoutId id="2147485623" r:id="rId8"/>
    <p:sldLayoutId id="2147485624" r:id="rId9"/>
    <p:sldLayoutId id="2147485625" r:id="rId10"/>
    <p:sldLayoutId id="2147485626" r:id="rId11"/>
    <p:sldLayoutId id="2147485627" r:id="rId12"/>
    <p:sldLayoutId id="2147485628" r:id="rId13"/>
    <p:sldLayoutId id="2147485629" r:id="rId14"/>
    <p:sldLayoutId id="2147485630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4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85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6" r:id="rId1"/>
    <p:sldLayoutId id="2147485577" r:id="rId2"/>
    <p:sldLayoutId id="2147485578" r:id="rId3"/>
    <p:sldLayoutId id="2147485579" r:id="rId4"/>
    <p:sldLayoutId id="2147485580" r:id="rId5"/>
    <p:sldLayoutId id="2147485581" r:id="rId6"/>
    <p:sldLayoutId id="2147485582" r:id="rId7"/>
    <p:sldLayoutId id="2147485583" r:id="rId8"/>
    <p:sldLayoutId id="2147485584" r:id="rId9"/>
    <p:sldLayoutId id="2147485585" r:id="rId10"/>
    <p:sldLayoutId id="21474855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4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4D0507-55E2-CC49-9B58-E85D24553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15888"/>
            <a:ext cx="10177463" cy="649287"/>
          </a:xfrm>
          <a:prstGeom prst="rect">
            <a:avLst/>
          </a:prstGeom>
          <a:gradFill rotWithShape="1">
            <a:gsLst>
              <a:gs pos="0">
                <a:srgbClr val="EA0000">
                  <a:gamma/>
                  <a:shade val="46275"/>
                  <a:invGamma/>
                </a:srgbClr>
              </a:gs>
              <a:gs pos="100000">
                <a:srgbClr val="EA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272777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19669E-FAAB-E249-89D8-DA3E31F0D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25538"/>
            <a:ext cx="109728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D58A7B-C87E-6246-B53C-34FEB5F89D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913E77-37B5-1241-99C0-A9A5F2675C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072DFC-579B-A047-B1D9-C4C1C1943B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97AEBAB-5688-1D43-BF28-EEDCB43F36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1" name="Group 7">
            <a:extLst>
              <a:ext uri="{FF2B5EF4-FFF2-40B4-BE49-F238E27FC236}">
                <a16:creationId xmlns:a16="http://schemas.microsoft.com/office/drawing/2014/main" id="{31955C8D-277B-3244-9ED0-4BF910321236}"/>
              </a:ext>
            </a:extLst>
          </p:cNvPr>
          <p:cNvGrpSpPr>
            <a:grpSpLocks/>
          </p:cNvGrpSpPr>
          <p:nvPr/>
        </p:nvGrpSpPr>
        <p:grpSpPr bwMode="auto">
          <a:xfrm>
            <a:off x="10801350" y="115888"/>
            <a:ext cx="1249363" cy="649287"/>
            <a:chOff x="22" y="663"/>
            <a:chExt cx="5716" cy="358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7757F1C-E6F7-B64A-82AE-D3F738CD9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6" b="15576"/>
            <a:stretch>
              <a:fillRect/>
            </a:stretch>
          </p:blipFill>
          <p:spPr bwMode="auto">
            <a:xfrm>
              <a:off x="839" y="2795"/>
              <a:ext cx="2676" cy="145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05022008091">
              <a:extLst>
                <a:ext uri="{FF2B5EF4-FFF2-40B4-BE49-F238E27FC236}">
                  <a16:creationId xmlns:a16="http://schemas.microsoft.com/office/drawing/2014/main" id="{279FFA4C-F0BF-A04F-9E26-8DA65D20B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6" t="3865" r="31561" b="28450"/>
            <a:stretch>
              <a:fillRect/>
            </a:stretch>
          </p:blipFill>
          <p:spPr bwMode="auto">
            <a:xfrm>
              <a:off x="31" y="2478"/>
              <a:ext cx="1043" cy="99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38F109F-64B0-CC4A-8382-CFA834941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663"/>
              <a:ext cx="2178" cy="1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>
              <a:extLst>
                <a:ext uri="{FF2B5EF4-FFF2-40B4-BE49-F238E27FC236}">
                  <a16:creationId xmlns:a16="http://schemas.microsoft.com/office/drawing/2014/main" id="{700C2A6B-E117-C742-9043-D6CE29922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160"/>
              <a:ext cx="2177" cy="127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91" descr="car 3">
              <a:extLst>
                <a:ext uri="{FF2B5EF4-FFF2-40B4-BE49-F238E27FC236}">
                  <a16:creationId xmlns:a16="http://schemas.microsoft.com/office/drawing/2014/main" id="{5CA3885E-2305-794F-9E25-E95B1CB98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04" b="11235"/>
            <a:stretch>
              <a:fillRect/>
            </a:stretch>
          </p:blipFill>
          <p:spPr bwMode="auto">
            <a:xfrm>
              <a:off x="22" y="663"/>
              <a:ext cx="1179" cy="94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3" descr="diapo121">
              <a:extLst>
                <a:ext uri="{FF2B5EF4-FFF2-40B4-BE49-F238E27FC236}">
                  <a16:creationId xmlns:a16="http://schemas.microsoft.com/office/drawing/2014/main" id="{8F7ECBD4-B45A-9E46-82B6-A2B9E112D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58" b="13110"/>
            <a:stretch>
              <a:fillRect/>
            </a:stretch>
          </p:blipFill>
          <p:spPr bwMode="auto">
            <a:xfrm>
              <a:off x="1202" y="663"/>
              <a:ext cx="1043" cy="95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92" descr="Nov21438">
              <a:extLst>
                <a:ext uri="{FF2B5EF4-FFF2-40B4-BE49-F238E27FC236}">
                  <a16:creationId xmlns:a16="http://schemas.microsoft.com/office/drawing/2014/main" id="{663233B6-51BB-A140-A543-8A0E5E8AA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663"/>
              <a:ext cx="1451" cy="1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>
              <a:extLst>
                <a:ext uri="{FF2B5EF4-FFF2-40B4-BE49-F238E27FC236}">
                  <a16:creationId xmlns:a16="http://schemas.microsoft.com/office/drawing/2014/main" id="{D619F1B9-8AD4-E545-8AAE-B55A12233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40"/>
              <a:ext cx="1723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SCN0185">
              <a:extLst>
                <a:ext uri="{FF2B5EF4-FFF2-40B4-BE49-F238E27FC236}">
                  <a16:creationId xmlns:a16="http://schemas.microsoft.com/office/drawing/2014/main" id="{31898C1D-5C10-3D44-A1F3-FE25D93FD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9" r="5222"/>
            <a:stretch>
              <a:fillRect/>
            </a:stretch>
          </p:blipFill>
          <p:spPr bwMode="auto">
            <a:xfrm>
              <a:off x="3152" y="3339"/>
              <a:ext cx="1043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eco emorragia massiva.wmv">
              <a:hlinkClick r:id="" action="ppaction://media"/>
              <a:extLst>
                <a:ext uri="{FF2B5EF4-FFF2-40B4-BE49-F238E27FC236}">
                  <a16:creationId xmlns:a16="http://schemas.microsoft.com/office/drawing/2014/main" id="{D12833A4-57AC-0D41-9525-6AA7E5126F6D}"/>
                </a:ext>
              </a:extLst>
            </p:cNvPr>
            <p:cNvPicPr>
              <a:picLocks noRot="1" noChangeAspect="1" noChangeArrowheads="1"/>
            </p:cNvPicPr>
            <p:nvPr>
              <a:videoFile r:link="rId18"/>
              <p:extLst>
                <p:ext uri="{DAA4B4D4-6D71-4841-9C94-3DE7FCFB9230}">
                  <p14:media xmlns:p14="http://schemas.microsoft.com/office/powerpoint/2010/main" r:link="rId17"/>
                </p:ext>
              </p:ext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3" b="13026"/>
            <a:stretch>
              <a:fillRect/>
            </a:stretch>
          </p:blipFill>
          <p:spPr bwMode="auto">
            <a:xfrm>
              <a:off x="1111" y="1389"/>
              <a:ext cx="1035" cy="77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damage laparot emorragia.wmv">
              <a:hlinkClick r:id="" action="ppaction://media"/>
              <a:extLst>
                <a:ext uri="{FF2B5EF4-FFF2-40B4-BE49-F238E27FC236}">
                  <a16:creationId xmlns:a16="http://schemas.microsoft.com/office/drawing/2014/main" id="{36ED5FA7-9C00-2745-9569-8B82F024F17A}"/>
                </a:ext>
              </a:extLst>
            </p:cNvPr>
            <p:cNvPicPr>
              <a:picLocks noRot="1" noChangeAspect="1" noChangeArrowheads="1"/>
            </p:cNvPicPr>
            <p:nvPr>
              <a:videoFile r:link="rId20"/>
              <p:extLst>
                <p:ext uri="{DAA4B4D4-6D71-4841-9C94-3DE7FCFB9230}">
                  <p14:media xmlns:p14="http://schemas.microsoft.com/office/powerpoint/2010/main" r:link="rId19"/>
                </p:ext>
              </p:ext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430"/>
              <a:ext cx="1316" cy="81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43" name="Group 19">
              <a:extLst>
                <a:ext uri="{FF2B5EF4-FFF2-40B4-BE49-F238E27FC236}">
                  <a16:creationId xmlns:a16="http://schemas.microsoft.com/office/drawing/2014/main" id="{FDC55F34-F37C-3E45-BCD7-CDB83D3567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2206"/>
              <a:ext cx="2404" cy="544"/>
              <a:chOff x="1111" y="2160"/>
              <a:chExt cx="2404" cy="544"/>
            </a:xfrm>
          </p:grpSpPr>
          <p:sp>
            <p:nvSpPr>
              <p:cNvPr id="1045" name="Rectangle 20">
                <a:extLst>
                  <a:ext uri="{FF2B5EF4-FFF2-40B4-BE49-F238E27FC236}">
                    <a16:creationId xmlns:a16="http://schemas.microsoft.com/office/drawing/2014/main" id="{6B4DE876-E5F5-FF4B-BE0E-480C969E4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2159"/>
                <a:ext cx="2419" cy="543"/>
              </a:xfrm>
              <a:prstGeom prst="rect">
                <a:avLst/>
              </a:prstGeom>
              <a:solidFill>
                <a:srgbClr val="FF0000">
                  <a:alpha val="79999"/>
                </a:srgb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endParaRPr lang="it-IT" altLang="it-IT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046" name="Picture 21">
                <a:extLst>
                  <a:ext uri="{FF2B5EF4-FFF2-40B4-BE49-F238E27FC236}">
                    <a16:creationId xmlns:a16="http://schemas.microsoft.com/office/drawing/2014/main" id="{EDBCC021-9D73-5F47-8659-80CD11D17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2199"/>
                <a:ext cx="710" cy="46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2">
                <a:extLst>
                  <a:ext uri="{FF2B5EF4-FFF2-40B4-BE49-F238E27FC236}">
                    <a16:creationId xmlns:a16="http://schemas.microsoft.com/office/drawing/2014/main" id="{8375E210-50FB-7B42-9452-55F7C4BEC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" y="2199"/>
                <a:ext cx="756" cy="48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3">
                <a:extLst>
                  <a:ext uri="{FF2B5EF4-FFF2-40B4-BE49-F238E27FC236}">
                    <a16:creationId xmlns:a16="http://schemas.microsoft.com/office/drawing/2014/main" id="{9D9C2AD0-EEF2-0045-8482-6F7C68CDA8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" y="2199"/>
                <a:ext cx="774" cy="48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4" name="Picture 24" descr="ima24">
              <a:extLst>
                <a:ext uri="{FF2B5EF4-FFF2-40B4-BE49-F238E27FC236}">
                  <a16:creationId xmlns:a16="http://schemas.microsoft.com/office/drawing/2014/main" id="{143252DE-5DBD-3F4F-92CB-8C2C0EB1E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" t="8333" r="5658" b="13847"/>
            <a:stretch>
              <a:fillRect/>
            </a:stretch>
          </p:blipFill>
          <p:spPr bwMode="auto">
            <a:xfrm>
              <a:off x="22" y="1616"/>
              <a:ext cx="1044" cy="86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68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8" r:id="rId1"/>
    <p:sldLayoutId id="2147485589" r:id="rId2"/>
    <p:sldLayoutId id="2147485590" r:id="rId3"/>
    <p:sldLayoutId id="2147485591" r:id="rId4"/>
    <p:sldLayoutId id="2147485592" r:id="rId5"/>
    <p:sldLayoutId id="2147485593" r:id="rId6"/>
    <p:sldLayoutId id="2147485594" r:id="rId7"/>
    <p:sldLayoutId id="2147485595" r:id="rId8"/>
    <p:sldLayoutId id="2147485596" r:id="rId9"/>
    <p:sldLayoutId id="2147485597" r:id="rId10"/>
    <p:sldLayoutId id="2147485598" r:id="rId11"/>
    <p:sldLayoutId id="2147485599" r:id="rId12"/>
    <p:sldLayoutId id="2147485600" r:id="rId13"/>
    <p:sldLayoutId id="2147485601" r:id="rId14"/>
    <p:sldLayoutId id="2147485602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72777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jpeg"/><Relationship Id="rId18" Type="http://schemas.openxmlformats.org/officeDocument/2006/relationships/image" Target="../media/image15.jpeg"/><Relationship Id="rId3" Type="http://schemas.microsoft.com/office/2007/relationships/media" Target="file:///G:/bologna%20maggio%202009/1-Presentazione%20corso/damage%20laparot%20emorragia.wmv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6.jpeg"/><Relationship Id="rId17" Type="http://schemas.openxmlformats.org/officeDocument/2006/relationships/image" Target="../media/image11.png"/><Relationship Id="rId2" Type="http://schemas.openxmlformats.org/officeDocument/2006/relationships/video" Target="file:///G:/corsi/bologna%20maggio%202009/1-Presentazione%20corso/eco%20emorragia%20massiva.wmv" TargetMode="External"/><Relationship Id="rId16" Type="http://schemas.openxmlformats.org/officeDocument/2006/relationships/image" Target="../media/image10.png"/><Relationship Id="rId1" Type="http://schemas.microsoft.com/office/2007/relationships/media" Target="file:///G:/corsi/bologna%20maggio%202009/1-Presentazione%20corso/eco%20emorragia%20massiva.wmv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jpeg"/><Relationship Id="rId10" Type="http://schemas.openxmlformats.org/officeDocument/2006/relationships/image" Target="../media/image4.png"/><Relationship Id="rId19" Type="http://schemas.openxmlformats.org/officeDocument/2006/relationships/image" Target="../media/image16.png"/><Relationship Id="rId4" Type="http://schemas.openxmlformats.org/officeDocument/2006/relationships/video" Target="file:///G:/bologna%20maggio%202009/1-Presentazione%20corso/damage%20laparot%20emorragia.wmv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microsoft.com/office/2007/relationships/media" Target="../media/media2.mp4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>
            <a:extLst>
              <a:ext uri="{FF2B5EF4-FFF2-40B4-BE49-F238E27FC236}">
                <a16:creationId xmlns:a16="http://schemas.microsoft.com/office/drawing/2014/main" id="{607DFA5C-1007-0441-88DC-2538A204ADE4}"/>
              </a:ext>
            </a:extLst>
          </p:cNvPr>
          <p:cNvGrpSpPr>
            <a:grpSpLocks/>
          </p:cNvGrpSpPr>
          <p:nvPr/>
        </p:nvGrpSpPr>
        <p:grpSpPr bwMode="auto">
          <a:xfrm>
            <a:off x="-96838" y="-27020"/>
            <a:ext cx="12312479" cy="6912042"/>
            <a:chOff x="22" y="-18"/>
            <a:chExt cx="5729" cy="4353"/>
          </a:xfrm>
        </p:grpSpPr>
        <p:pic>
          <p:nvPicPr>
            <p:cNvPr id="19458" name="Picture 8">
              <a:extLst>
                <a:ext uri="{FF2B5EF4-FFF2-40B4-BE49-F238E27FC236}">
                  <a16:creationId xmlns:a16="http://schemas.microsoft.com/office/drawing/2014/main" id="{728BA0BF-1485-274D-B751-7B46E1B53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6" b="15576"/>
            <a:stretch>
              <a:fillRect/>
            </a:stretch>
          </p:blipFill>
          <p:spPr bwMode="auto">
            <a:xfrm>
              <a:off x="839" y="2814"/>
              <a:ext cx="2803" cy="152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59" name="Picture 17" descr="05022008091">
              <a:extLst>
                <a:ext uri="{FF2B5EF4-FFF2-40B4-BE49-F238E27FC236}">
                  <a16:creationId xmlns:a16="http://schemas.microsoft.com/office/drawing/2014/main" id="{20193EDB-0121-0A44-AD3A-5E2769BAE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6" t="3865" r="31561" b="28450"/>
            <a:stretch>
              <a:fillRect/>
            </a:stretch>
          </p:blipFill>
          <p:spPr bwMode="auto">
            <a:xfrm>
              <a:off x="31" y="2478"/>
              <a:ext cx="1043" cy="99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0" name="Picture 2">
              <a:extLst>
                <a:ext uri="{FF2B5EF4-FFF2-40B4-BE49-F238E27FC236}">
                  <a16:creationId xmlns:a16="http://schemas.microsoft.com/office/drawing/2014/main" id="{E352715F-FE6D-054D-A62F-E0194CA6E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" y="73"/>
              <a:ext cx="2736" cy="213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1" name="Picture 3">
              <a:extLst>
                <a:ext uri="{FF2B5EF4-FFF2-40B4-BE49-F238E27FC236}">
                  <a16:creationId xmlns:a16="http://schemas.microsoft.com/office/drawing/2014/main" id="{1D736FD0-6119-9B4C-B0E1-2E006277B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" y="2159"/>
              <a:ext cx="1595" cy="93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91" descr="car 3">
              <a:extLst>
                <a:ext uri="{FF2B5EF4-FFF2-40B4-BE49-F238E27FC236}">
                  <a16:creationId xmlns:a16="http://schemas.microsoft.com/office/drawing/2014/main" id="{87146D62-FE40-1541-9586-276DF9687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04" b="11235"/>
            <a:stretch>
              <a:fillRect/>
            </a:stretch>
          </p:blipFill>
          <p:spPr bwMode="auto">
            <a:xfrm>
              <a:off x="47" y="-1"/>
              <a:ext cx="1179" cy="94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3" name="Picture 3" descr="diapo121">
              <a:extLst>
                <a:ext uri="{FF2B5EF4-FFF2-40B4-BE49-F238E27FC236}">
                  <a16:creationId xmlns:a16="http://schemas.microsoft.com/office/drawing/2014/main" id="{7E14B317-11B4-0742-8338-0AAF44197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58" b="13110"/>
            <a:stretch>
              <a:fillRect/>
            </a:stretch>
          </p:blipFill>
          <p:spPr bwMode="auto">
            <a:xfrm>
              <a:off x="1202" y="-18"/>
              <a:ext cx="1043" cy="95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4" name="Picture 92" descr="Nov21438">
              <a:extLst>
                <a:ext uri="{FF2B5EF4-FFF2-40B4-BE49-F238E27FC236}">
                  <a16:creationId xmlns:a16="http://schemas.microsoft.com/office/drawing/2014/main" id="{22B68362-FDFB-C343-AAA3-024548A97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-18"/>
              <a:ext cx="2009" cy="132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5" name="Picture 10">
              <a:extLst>
                <a:ext uri="{FF2B5EF4-FFF2-40B4-BE49-F238E27FC236}">
                  <a16:creationId xmlns:a16="http://schemas.microsoft.com/office/drawing/2014/main" id="{EDC29896-D59F-6249-9C72-69FB09AAE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" y="3340"/>
              <a:ext cx="1461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6" name="Picture 11" descr="DSCN0185">
              <a:extLst>
                <a:ext uri="{FF2B5EF4-FFF2-40B4-BE49-F238E27FC236}">
                  <a16:creationId xmlns:a16="http://schemas.microsoft.com/office/drawing/2014/main" id="{200EF73D-7887-1049-A141-E52B87E3A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9" r="5222"/>
            <a:stretch>
              <a:fillRect/>
            </a:stretch>
          </p:blipFill>
          <p:spPr bwMode="auto">
            <a:xfrm>
              <a:off x="3386" y="2163"/>
              <a:ext cx="1125" cy="90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1" name="eco emorragia massiva.wmv">
              <a:hlinkClick r:id="" action="ppaction://media"/>
              <a:extLst>
                <a:ext uri="{FF2B5EF4-FFF2-40B4-BE49-F238E27FC236}">
                  <a16:creationId xmlns:a16="http://schemas.microsoft.com/office/drawing/2014/main" id="{AB6538F0-2964-3441-AC59-B3C58EE18768}"/>
                </a:ext>
              </a:extLst>
            </p:cNvPr>
            <p:cNvPicPr>
              <a:picLocks noRot="1"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3" b="13026"/>
            <a:stretch>
              <a:fillRect/>
            </a:stretch>
          </p:blipFill>
          <p:spPr bwMode="auto">
            <a:xfrm>
              <a:off x="59" y="878"/>
              <a:ext cx="1035" cy="77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2" name="damage laparot emorragia.wmv">
              <a:hlinkClick r:id="" action="ppaction://media"/>
              <a:extLst>
                <a:ext uri="{FF2B5EF4-FFF2-40B4-BE49-F238E27FC236}">
                  <a16:creationId xmlns:a16="http://schemas.microsoft.com/office/drawing/2014/main" id="{5603FB44-A9CF-304E-B673-146586E415C7}"/>
                </a:ext>
              </a:extLst>
            </p:cNvPr>
            <p:cNvPicPr>
              <a:picLocks noRot="1" noChangeAspect="1" noChangeArrowheads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link="rId3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439"/>
              <a:ext cx="1443" cy="89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3" name="Picture 18" descr="ima24">
              <a:extLst>
                <a:ext uri="{FF2B5EF4-FFF2-40B4-BE49-F238E27FC236}">
                  <a16:creationId xmlns:a16="http://schemas.microsoft.com/office/drawing/2014/main" id="{662089FC-44F9-9949-8E28-17076F75D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" t="8333" r="5658" b="13847"/>
            <a:stretch>
              <a:fillRect/>
            </a:stretch>
          </p:blipFill>
          <p:spPr bwMode="auto">
            <a:xfrm>
              <a:off x="22" y="1616"/>
              <a:ext cx="1044" cy="86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magine 3" descr="Immagine che contiene testo, schermata, Carattere, Marchio&#10;&#10;Descrizione generata automaticamente">
            <a:extLst>
              <a:ext uri="{FF2B5EF4-FFF2-40B4-BE49-F238E27FC236}">
                <a16:creationId xmlns:a16="http://schemas.microsoft.com/office/drawing/2014/main" id="{151688CA-66EE-221E-E7D3-3BCCAFBD99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23154" y="752932"/>
            <a:ext cx="5436869" cy="4261524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1FE9EC7A-4CD9-2708-DE94-591DF39AD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873" y="4579042"/>
            <a:ext cx="7488832" cy="2178872"/>
          </a:xfrm>
          <a:prstGeom prst="rect">
            <a:avLst/>
          </a:prstGeom>
          <a:solidFill>
            <a:schemeClr val="accent2">
              <a:alpha val="79999"/>
            </a:schemeClr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it-IT" b="1" dirty="0">
                <a:solidFill>
                  <a:schemeClr val="bg1"/>
                </a:solidFill>
              </a:rPr>
              <a:t>LA FORMAZIONE: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it-IT" b="1" dirty="0">
                <a:solidFill>
                  <a:schemeClr val="bg1"/>
                </a:solidFill>
              </a:rPr>
              <a:t>LA GRANDE SFIDA DELLA SIMULAZIONE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it-IT" b="1" dirty="0">
                <a:solidFill>
                  <a:schemeClr val="bg1"/>
                </a:solidFill>
              </a:rPr>
              <a:t>Gregorio </a:t>
            </a:r>
            <a:r>
              <a:rPr lang="en-US" altLang="it-IT" b="1" dirty="0" err="1">
                <a:solidFill>
                  <a:schemeClr val="bg1"/>
                </a:solidFill>
              </a:rPr>
              <a:t>Tugnoli</a:t>
            </a:r>
            <a:endParaRPr lang="en-US" altLang="it-IT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altLang="it-IT" b="1" dirty="0" err="1">
                <a:solidFill>
                  <a:schemeClr val="bg1"/>
                </a:solidFill>
              </a:rPr>
              <a:t>Chirurgia</a:t>
            </a:r>
            <a:r>
              <a:rPr lang="en-US" altLang="it-IT" b="1" dirty="0">
                <a:solidFill>
                  <a:schemeClr val="bg1"/>
                </a:solidFill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</a:rPr>
              <a:t>d’Urgenza</a:t>
            </a:r>
            <a:r>
              <a:rPr lang="en-US" altLang="it-IT" b="1" dirty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it-IT" b="1" dirty="0">
                <a:solidFill>
                  <a:schemeClr val="bg1"/>
                </a:solidFill>
              </a:rPr>
              <a:t>Parma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60762-1362-A268-FE73-66ACF9D0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simulazione in Chirurgia del Trauma: </a:t>
            </a:r>
            <a:r>
              <a:rPr lang="it-IT" dirty="0" err="1"/>
              <a:t>cadaver</a:t>
            </a:r>
            <a:r>
              <a:rPr lang="it-IT" dirty="0"/>
              <a:t> lab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E764A4-0BE2-7250-66E5-D3B137B3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765175"/>
            <a:ext cx="3269403" cy="5229200"/>
          </a:xfrm>
          <a:prstGeom prst="rect">
            <a:avLst/>
          </a:prstGeom>
        </p:spPr>
      </p:pic>
      <p:pic>
        <p:nvPicPr>
          <p:cNvPr id="6" name="Immagine 5" descr="Immagine che contiene scena, medico, Attrezzature mediche, assistenza sanitaria&#10;&#10;Descrizione generata automaticamente">
            <a:extLst>
              <a:ext uri="{FF2B5EF4-FFF2-40B4-BE49-F238E27FC236}">
                <a16:creationId xmlns:a16="http://schemas.microsoft.com/office/drawing/2014/main" id="{0ED195FE-98F0-0607-7144-9261D0BB6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011088"/>
            <a:ext cx="4279404" cy="57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7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60762-1362-A268-FE73-66ACF9D0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simulazione in Chirurgia del </a:t>
            </a:r>
            <a:r>
              <a:rPr lang="it-IT" dirty="0" err="1"/>
              <a:t>Traum:a</a:t>
            </a:r>
            <a:r>
              <a:rPr lang="it-IT" dirty="0"/>
              <a:t> </a:t>
            </a:r>
            <a:r>
              <a:rPr lang="it-IT" dirty="0" err="1"/>
              <a:t>cadaver</a:t>
            </a:r>
            <a:r>
              <a:rPr lang="it-IT" dirty="0"/>
              <a:t> lab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E764A4-0BE2-7250-66E5-D3B137B3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765175"/>
            <a:ext cx="3269403" cy="5229200"/>
          </a:xfrm>
          <a:prstGeom prst="rect">
            <a:avLst/>
          </a:prstGeom>
        </p:spPr>
      </p:pic>
      <p:pic>
        <p:nvPicPr>
          <p:cNvPr id="5" name="Immagine 4" descr="Immagine che contiene stanza, scena, Attrezzature mediche, medico&#10;&#10;Descrizione generata automaticamente">
            <a:extLst>
              <a:ext uri="{FF2B5EF4-FFF2-40B4-BE49-F238E27FC236}">
                <a16:creationId xmlns:a16="http://schemas.microsoft.com/office/drawing/2014/main" id="{DB244FB2-F417-D915-D5BC-1F9E23C8A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691" y="1340768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5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927C58-70C2-204D-B2B5-58726A50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simulazione in Chirurgia del Trauma: modello animale</a:t>
            </a:r>
          </a:p>
        </p:txBody>
      </p:sp>
      <p:pic>
        <p:nvPicPr>
          <p:cNvPr id="5" name="manovra shoemacker.mp4" descr="manovra shoemacker.mp4">
            <a:hlinkClick r:id="" action="ppaction://media"/>
            <a:extLst>
              <a:ext uri="{FF2B5EF4-FFF2-40B4-BE49-F238E27FC236}">
                <a16:creationId xmlns:a16="http://schemas.microsoft.com/office/drawing/2014/main" id="{77255253-EF0D-1745-871E-35A9BCEB4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1268760"/>
            <a:ext cx="4663677" cy="2621270"/>
          </a:xfrm>
          <a:prstGeom prst="rect">
            <a:avLst/>
          </a:prstGeom>
        </p:spPr>
      </p:pic>
      <p:pic>
        <p:nvPicPr>
          <p:cNvPr id="6" name="un bisturi nel cuore.mp4" descr="un bisturi nel cuore.mp4">
            <a:hlinkClick r:id="" action="ppaction://media"/>
            <a:extLst>
              <a:ext uri="{FF2B5EF4-FFF2-40B4-BE49-F238E27FC236}">
                <a16:creationId xmlns:a16="http://schemas.microsoft.com/office/drawing/2014/main" id="{61C9DC65-329A-6A4B-9B61-88CD2A0931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6040" y="3428493"/>
            <a:ext cx="5179395" cy="29134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AAB3F1-8322-2FC4-A6FA-4FFB80CD4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65" y="1096715"/>
            <a:ext cx="3392016" cy="466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60762-1362-A268-FE73-66ACF9D0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simulazione in Chirurgia del </a:t>
            </a:r>
            <a:r>
              <a:rPr lang="it-IT" dirty="0" err="1"/>
              <a:t>Traum:a</a:t>
            </a:r>
            <a:r>
              <a:rPr lang="it-IT" dirty="0"/>
              <a:t> modello animale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916FC8-D387-4662-09B7-87EE16F4E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92" y="1097222"/>
            <a:ext cx="3392016" cy="466355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5758BBF-DB5C-56BA-4CA5-9DFFDBA3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837591"/>
            <a:ext cx="5251020" cy="39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stanza, scena, stanza d'ospedale, interno&#10;&#10;Descrizione generata automaticamente">
            <a:extLst>
              <a:ext uri="{FF2B5EF4-FFF2-40B4-BE49-F238E27FC236}">
                <a16:creationId xmlns:a16="http://schemas.microsoft.com/office/drawing/2014/main" id="{A5A53A02-4FD6-0067-BE9C-0EBC2640A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713" y="3428999"/>
            <a:ext cx="4064496" cy="30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5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80393F-FF00-0BBE-FC24-69B75C4C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Allora la simulazione è valida in Chirurgia del Trauma?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7FE56B-0502-9DDB-ADDC-8122C70D9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39817" y="1042450"/>
            <a:ext cx="1800200" cy="28793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88997E-37B5-60D3-9523-CAB95ED1217C}"/>
              </a:ext>
            </a:extLst>
          </p:cNvPr>
          <p:cNvSpPr txBox="1"/>
          <p:nvPr/>
        </p:nvSpPr>
        <p:spPr>
          <a:xfrm>
            <a:off x="3993382" y="4321397"/>
            <a:ext cx="305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highlight>
                  <a:srgbClr val="000080"/>
                </a:highlight>
              </a:rPr>
              <a:t>1600 Euro * IVA 22%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516044-3336-7F77-D22C-75CFE3F2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100659"/>
            <a:ext cx="2009574" cy="27628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8A441B-6A40-DE8B-0964-E1B35519C032}"/>
              </a:ext>
            </a:extLst>
          </p:cNvPr>
          <p:cNvSpPr txBox="1"/>
          <p:nvPr/>
        </p:nvSpPr>
        <p:spPr>
          <a:xfrm>
            <a:off x="234598" y="4318810"/>
            <a:ext cx="305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highlight>
                  <a:srgbClr val="000080"/>
                </a:highlight>
              </a:rPr>
              <a:t>1600 Euro * IVA 22%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7AF5EC9-50F1-5A36-32F5-472330736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1122574"/>
            <a:ext cx="2009574" cy="283508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BEB6244-607C-47FF-2576-9A0EA48BBC6C}"/>
              </a:ext>
            </a:extLst>
          </p:cNvPr>
          <p:cNvSpPr txBox="1"/>
          <p:nvPr/>
        </p:nvSpPr>
        <p:spPr>
          <a:xfrm>
            <a:off x="7648744" y="4293096"/>
            <a:ext cx="305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highlight>
                  <a:srgbClr val="000080"/>
                </a:highlight>
              </a:rPr>
              <a:t>2200 Euro * IVA 22%</a:t>
            </a:r>
          </a:p>
        </p:txBody>
      </p:sp>
    </p:spTree>
    <p:extLst>
      <p:ext uri="{BB962C8B-B14F-4D97-AF65-F5344CB8AC3E}">
        <p14:creationId xmlns:p14="http://schemas.microsoft.com/office/powerpoint/2010/main" val="908194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FDA9D-8864-4639-4AE0-0173E1D33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Problemi aperti nella simulazione in Chirurgia del Trauma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E9D251-D291-ABDF-C95E-9B9B76059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Troppi corsi?</a:t>
            </a:r>
          </a:p>
          <a:p>
            <a:r>
              <a:rPr lang="it-IT" dirty="0"/>
              <a:t>Troppo cari?</a:t>
            </a:r>
          </a:p>
          <a:p>
            <a:r>
              <a:rPr lang="it-IT" dirty="0"/>
              <a:t>Scelta dei contenuti?</a:t>
            </a:r>
          </a:p>
          <a:p>
            <a:r>
              <a:rPr lang="it-IT" dirty="0"/>
              <a:t>Scelta dei discenti?</a:t>
            </a:r>
          </a:p>
          <a:p>
            <a:r>
              <a:rPr lang="it-IT" dirty="0"/>
              <a:t>Sarebbe auspicabile una maggiore standardizzazione?</a:t>
            </a:r>
          </a:p>
          <a:p>
            <a:r>
              <a:rPr lang="it-IT" dirty="0"/>
              <a:t>Sarebbe auspicabile che fossero obbligatori per «certificare» un chirurgo che lavori in un qualunque set per cui può essere esposto alla patologia traumatica?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1705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4E3BE3-7B5C-65C0-4F1C-B3974C17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792" y="1237435"/>
            <a:ext cx="1935219" cy="4183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16BB56A-DC2F-CDA7-21FA-80F59579E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61" y="-125986"/>
            <a:ext cx="1091420" cy="1091420"/>
          </a:xfrm>
          <a:prstGeom prst="rect">
            <a:avLst/>
          </a:prstGeom>
        </p:spPr>
      </p:pic>
      <p:pic>
        <p:nvPicPr>
          <p:cNvPr id="8" name="Immagine 7" descr="Immagine che contiene testo, Carattere, Pagina Web, schermata&#10;&#10;Descrizione generata automaticamente">
            <a:extLst>
              <a:ext uri="{FF2B5EF4-FFF2-40B4-BE49-F238E27FC236}">
                <a16:creationId xmlns:a16="http://schemas.microsoft.com/office/drawing/2014/main" id="{97A7B06B-03BE-E54E-D44B-F1F24C750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" y="1215430"/>
            <a:ext cx="5263180" cy="1854703"/>
          </a:xfrm>
          <a:prstGeom prst="rect">
            <a:avLst/>
          </a:prstGeom>
        </p:spPr>
      </p:pic>
      <p:pic>
        <p:nvPicPr>
          <p:cNvPr id="16" name="Immagine 1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1C2CD7FC-29EF-308A-853B-3B73888E5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15" y="2545797"/>
            <a:ext cx="6461923" cy="39751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283718-A82B-A0EF-5395-C21D9F8362BD}"/>
              </a:ext>
            </a:extLst>
          </p:cNvPr>
          <p:cNvSpPr txBox="1"/>
          <p:nvPr/>
        </p:nvSpPr>
        <p:spPr>
          <a:xfrm>
            <a:off x="369662" y="3990798"/>
            <a:ext cx="4676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M.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Zarei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H.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Eftekhari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Mamaghani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A.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Abbasi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et al. </a:t>
            </a:r>
          </a:p>
          <a:p>
            <a:pPr algn="ctr"/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Medicina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Clínica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cs typeface="Arial" panose="020B0604020202020204" pitchFamily="34" charset="0"/>
              </a:rPr>
              <a:t>Práctica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7 (2024) 100422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20A149A-49CC-395C-18BB-43CB89E0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futuro della simulazione?</a:t>
            </a:r>
          </a:p>
        </p:txBody>
      </p:sp>
    </p:spTree>
    <p:extLst>
      <p:ext uri="{BB962C8B-B14F-4D97-AF65-F5344CB8AC3E}">
        <p14:creationId xmlns:p14="http://schemas.microsoft.com/office/powerpoint/2010/main" val="387959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85F7B-AD0E-70D5-B246-6535AA9A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futuro della simulazione?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CFC247-10AC-F876-D5FB-FDEAC962F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6" y="1309504"/>
            <a:ext cx="5686056" cy="25798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Immagine 3" descr="Immagine che contiene persona, vestiti, Viso umano, Lavoro&#10;&#10;Descrizione generata automaticamente">
            <a:extLst>
              <a:ext uri="{FF2B5EF4-FFF2-40B4-BE49-F238E27FC236}">
                <a16:creationId xmlns:a16="http://schemas.microsoft.com/office/drawing/2014/main" id="{B9166981-231D-FC76-A7B1-81025C6D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76" y="1893695"/>
            <a:ext cx="5982904" cy="399135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Immagine 4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1D4DE852-52A8-7B90-3A9C-AF1181A43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50" y="4014674"/>
            <a:ext cx="4363098" cy="1238959"/>
          </a:xfrm>
          <a:prstGeom prst="rect">
            <a:avLst/>
          </a:prstGeom>
        </p:spPr>
      </p:pic>
      <p:pic>
        <p:nvPicPr>
          <p:cNvPr id="6" name="Immagine 5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E61BA056-FE90-8096-C57A-4886C5B01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54" y="5548496"/>
            <a:ext cx="2324100" cy="6667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0DC6BA-D1B9-7B7B-CCFF-CC31277D0865}"/>
              </a:ext>
            </a:extLst>
          </p:cNvPr>
          <p:cNvSpPr txBox="1"/>
          <p:nvPr/>
        </p:nvSpPr>
        <p:spPr>
          <a:xfrm>
            <a:off x="2628354" y="6371609"/>
            <a:ext cx="9262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https://postgraduateeducation.hms.harvard.edu/trends-medicine/5-ways-medical-educators-can-use-ai-other-technologies</a:t>
            </a:r>
          </a:p>
        </p:txBody>
      </p:sp>
    </p:spTree>
    <p:extLst>
      <p:ext uri="{BB962C8B-B14F-4D97-AF65-F5344CB8AC3E}">
        <p14:creationId xmlns:p14="http://schemas.microsoft.com/office/powerpoint/2010/main" val="73199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4E3BE3-7B5C-65C0-4F1C-B3974C17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98" y="1149830"/>
            <a:ext cx="1935219" cy="4183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16BB56A-DC2F-CDA7-21FA-80F59579E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61" y="-125986"/>
            <a:ext cx="1091420" cy="1091420"/>
          </a:xfrm>
          <a:prstGeom prst="rect">
            <a:avLst/>
          </a:prstGeom>
        </p:spPr>
      </p:pic>
      <p:pic>
        <p:nvPicPr>
          <p:cNvPr id="2" name="Immagine 1" descr="Immagine che contiene testo, interno, articoli, diversi&#10;&#10;Descrizione generata automaticamente">
            <a:extLst>
              <a:ext uri="{FF2B5EF4-FFF2-40B4-BE49-F238E27FC236}">
                <a16:creationId xmlns:a16="http://schemas.microsoft.com/office/drawing/2014/main" id="{FDE3B8E0-DF1F-8E50-D5CB-DB79636BD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98" y="1752599"/>
            <a:ext cx="5527902" cy="3537857"/>
          </a:xfrm>
          <a:prstGeom prst="rect">
            <a:avLst/>
          </a:prstGeom>
        </p:spPr>
      </p:pic>
      <p:pic>
        <p:nvPicPr>
          <p:cNvPr id="5" name="Immagine 4" descr="Immagine che contiene testo, interno, microscopio, ufficio&#10;&#10;Descrizione generata automaticamente">
            <a:extLst>
              <a:ext uri="{FF2B5EF4-FFF2-40B4-BE49-F238E27FC236}">
                <a16:creationId xmlns:a16="http://schemas.microsoft.com/office/drawing/2014/main" id="{2ECB090C-AEDF-E12C-328C-3CC1C9C894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2"/>
          <a:stretch/>
        </p:blipFill>
        <p:spPr>
          <a:xfrm>
            <a:off x="501400" y="1319081"/>
            <a:ext cx="5236527" cy="470817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A38809F-45FF-AF6E-7679-F05FD4C7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futuro della simulazione?</a:t>
            </a:r>
          </a:p>
        </p:txBody>
      </p:sp>
    </p:spTree>
    <p:extLst>
      <p:ext uri="{BB962C8B-B14F-4D97-AF65-F5344CB8AC3E}">
        <p14:creationId xmlns:p14="http://schemas.microsoft.com/office/powerpoint/2010/main" val="2568523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4E3BE3-7B5C-65C0-4F1C-B3974C17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0" y="1212622"/>
            <a:ext cx="1935219" cy="4183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16BB56A-DC2F-CDA7-21FA-80F59579E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61" y="-125986"/>
            <a:ext cx="1091420" cy="1091420"/>
          </a:xfrm>
          <a:prstGeom prst="rect">
            <a:avLst/>
          </a:prstGeom>
        </p:spPr>
      </p:pic>
      <p:pic>
        <p:nvPicPr>
          <p:cNvPr id="2" name="Immagine 1" descr="Immagine che contiene erba, interno&#10;&#10;Descrizione generata automaticamente">
            <a:extLst>
              <a:ext uri="{FF2B5EF4-FFF2-40B4-BE49-F238E27FC236}">
                <a16:creationId xmlns:a16="http://schemas.microsoft.com/office/drawing/2014/main" id="{EBE9BECB-219B-8DF0-C945-2CDB1DBB4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9" y="2070396"/>
            <a:ext cx="5480361" cy="411027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Immagine 9" descr="Immagine che contiene persona, parete, interni, uomo&#10;&#10;Descrizione generata automaticamente">
            <a:extLst>
              <a:ext uri="{FF2B5EF4-FFF2-40B4-BE49-F238E27FC236}">
                <a16:creationId xmlns:a16="http://schemas.microsoft.com/office/drawing/2014/main" id="{916DDDCB-A141-6527-0714-26E5BB79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9" y="2070396"/>
            <a:ext cx="5629938" cy="4110271"/>
          </a:xfrm>
          <a:prstGeom prst="rect">
            <a:avLst/>
          </a:prstGeom>
          <a:noFill/>
          <a:ln w="1905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10">
            <a:extLst>
              <a:ext uri="{FF2B5EF4-FFF2-40B4-BE49-F238E27FC236}">
                <a16:creationId xmlns:a16="http://schemas.microsoft.com/office/drawing/2014/main" id="{B5418F1D-AB3F-568B-9559-DEFF1B17B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6" y="1086749"/>
            <a:ext cx="66813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Scuola Specializzazione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13E8AA6-3006-B360-98CF-5383AC6C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futuro della simulazione? È oggi</a:t>
            </a:r>
          </a:p>
        </p:txBody>
      </p:sp>
    </p:spTree>
    <p:extLst>
      <p:ext uri="{BB962C8B-B14F-4D97-AF65-F5344CB8AC3E}">
        <p14:creationId xmlns:p14="http://schemas.microsoft.com/office/powerpoint/2010/main" val="328535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28577A-D4B8-76BD-5DB7-4B70C259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15891"/>
            <a:ext cx="10176933" cy="649287"/>
          </a:xfrm>
        </p:spPr>
        <p:txBody>
          <a:bodyPr/>
          <a:lstStyle/>
          <a:p>
            <a:r>
              <a:rPr lang="en-US" dirty="0"/>
              <a:t>Disclosure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5606E0-6E8D-C1EB-084A-78819730E883}"/>
              </a:ext>
            </a:extLst>
          </p:cNvPr>
          <p:cNvSpPr txBox="1"/>
          <p:nvPr/>
        </p:nvSpPr>
        <p:spPr>
          <a:xfrm>
            <a:off x="447008" y="1412776"/>
            <a:ext cx="2075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Istruttore A.T.L.S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C2DB37-CB4B-10B1-032B-2730BF701EBE}"/>
              </a:ext>
            </a:extLst>
          </p:cNvPr>
          <p:cNvSpPr txBox="1"/>
          <p:nvPr/>
        </p:nvSpPr>
        <p:spPr>
          <a:xfrm>
            <a:off x="411063" y="2047147"/>
            <a:ext cx="680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Istruttore Corso Teorico Pratico di Chirurgia del Politrauma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A5D1F3-8CBC-3CD9-5652-F118AD49F045}"/>
              </a:ext>
            </a:extLst>
          </p:cNvPr>
          <p:cNvSpPr txBox="1"/>
          <p:nvPr/>
        </p:nvSpPr>
        <p:spPr>
          <a:xfrm>
            <a:off x="447008" y="2984136"/>
            <a:ext cx="2243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Istruttore A.T.O.M.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9A1F98-3D86-281B-CFCA-26186482C2BB}"/>
              </a:ext>
            </a:extLst>
          </p:cNvPr>
          <p:cNvSpPr txBox="1"/>
          <p:nvPr/>
        </p:nvSpPr>
        <p:spPr>
          <a:xfrm>
            <a:off x="447008" y="3840057"/>
            <a:ext cx="8215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Docente Corso Controllo Avanzato delle Emorragie </a:t>
            </a:r>
            <a:r>
              <a:rPr lang="it-IT" sz="2000" dirty="0" err="1">
                <a:solidFill>
                  <a:srgbClr val="002060"/>
                </a:solidFill>
              </a:rPr>
              <a:t>Toraco</a:t>
            </a:r>
            <a:r>
              <a:rPr lang="it-IT" sz="2000" dirty="0">
                <a:solidFill>
                  <a:srgbClr val="002060"/>
                </a:solidFill>
              </a:rPr>
              <a:t> Addominali.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B22542-3D42-01CE-F477-B4ECE2328C53}"/>
              </a:ext>
            </a:extLst>
          </p:cNvPr>
          <p:cNvSpPr txBox="1"/>
          <p:nvPr/>
        </p:nvSpPr>
        <p:spPr>
          <a:xfrm>
            <a:off x="467447" y="4576991"/>
            <a:ext cx="5713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Nessuna esperienza di formazione su simulatori.</a:t>
            </a:r>
          </a:p>
        </p:txBody>
      </p:sp>
    </p:spTree>
    <p:extLst>
      <p:ext uri="{BB962C8B-B14F-4D97-AF65-F5344CB8AC3E}">
        <p14:creationId xmlns:p14="http://schemas.microsoft.com/office/powerpoint/2010/main" val="10269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2" grpId="0"/>
      <p:bldP spid="6" grpId="0"/>
      <p:bldP spid="6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A7458-E588-A418-DBBB-3D36EFCB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Chi vorreste a soccorrervi?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1F685E-74DC-F6F9-C882-BA58E6C2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8769"/>
            <a:ext cx="5979316" cy="4484487"/>
          </a:xfrm>
          <a:prstGeom prst="rect">
            <a:avLst/>
          </a:prstGeom>
        </p:spPr>
      </p:pic>
      <p:pic>
        <p:nvPicPr>
          <p:cNvPr id="5" name="Immagine 4" descr="Immagine che contiene aria aperta, cielo, ruota, veicolo&#10;&#10;Descrizione generata automaticamente">
            <a:extLst>
              <a:ext uri="{FF2B5EF4-FFF2-40B4-BE49-F238E27FC236}">
                <a16:creationId xmlns:a16="http://schemas.microsoft.com/office/drawing/2014/main" id="{5F902F36-3D7B-4B0F-9778-B8339D5F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908720"/>
            <a:ext cx="4176464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60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CC858-D8B8-6C6B-8DEF-DC846B14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pic>
        <p:nvPicPr>
          <p:cNvPr id="2050" name="Picture 2" descr="Glenn Gould: man, musician, myth and mystique | Gramophone">
            <a:extLst>
              <a:ext uri="{FF2B5EF4-FFF2-40B4-BE49-F238E27FC236}">
                <a16:creationId xmlns:a16="http://schemas.microsoft.com/office/drawing/2014/main" id="{8388D90C-7756-BE06-AE4D-9A719FEB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412776"/>
            <a:ext cx="4313293" cy="242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enn Gould's Steinway CD 318 Piano · Linking Culture(s)">
            <a:extLst>
              <a:ext uri="{FF2B5EF4-FFF2-40B4-BE49-F238E27FC236}">
                <a16:creationId xmlns:a16="http://schemas.microsoft.com/office/drawing/2014/main" id="{0BA34859-C10B-E9D5-7FF1-82324D5B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74" y="2852936"/>
            <a:ext cx="4313293" cy="28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rne Edquist, Virtuoso Piano Tuner, Is Dead at 89 - The New York Times">
            <a:extLst>
              <a:ext uri="{FF2B5EF4-FFF2-40B4-BE49-F238E27FC236}">
                <a16:creationId xmlns:a16="http://schemas.microsoft.com/office/drawing/2014/main" id="{C449A877-C519-9FA6-886C-8DB50D01E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266882"/>
            <a:ext cx="3433564" cy="341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it di strumenti per accordatore pianoforte, kit professionale per  accordare pianoforte, 16 pezzi, include chiave per accordatura, martello,  striscia ...">
            <a:extLst>
              <a:ext uri="{FF2B5EF4-FFF2-40B4-BE49-F238E27FC236}">
                <a16:creationId xmlns:a16="http://schemas.microsoft.com/office/drawing/2014/main" id="{963D8021-B99D-BC2E-BF63-0B6CEF0E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980728"/>
            <a:ext cx="5445224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P1020598">
            <a:extLst>
              <a:ext uri="{FF2B5EF4-FFF2-40B4-BE49-F238E27FC236}">
                <a16:creationId xmlns:a16="http://schemas.microsoft.com/office/drawing/2014/main" id="{72BCB245-2ADE-E44E-9A49-49B50CDF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17" y="321468"/>
            <a:ext cx="8285163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914EC854-B5F7-844F-841B-CB0FD59A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5519738"/>
            <a:ext cx="7577137" cy="646112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GRAZIE PER LA VOSTRA ATTENZIONE!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D19E232-DCCC-CBDC-C09A-444B16A9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Premessa</a:t>
            </a:r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E539DEBC-3A3E-0931-EE79-B3D59EEE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" y="1206501"/>
            <a:ext cx="364331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F7113F5A-99C6-C5A2-429D-7C883B7E2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" y="873128"/>
            <a:ext cx="1947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7EF4B7F1-8547-218F-F1C0-7079C8263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38" y="1000125"/>
            <a:ext cx="3981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7351" name="Picture 7">
            <a:extLst>
              <a:ext uri="{FF2B5EF4-FFF2-40B4-BE49-F238E27FC236}">
                <a16:creationId xmlns:a16="http://schemas.microsoft.com/office/drawing/2014/main" id="{426CAC19-DD7E-17F9-9504-D661A593B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8813" y="1643064"/>
            <a:ext cx="2266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7352" name="Picture 8">
            <a:extLst>
              <a:ext uri="{FF2B5EF4-FFF2-40B4-BE49-F238E27FC236}">
                <a16:creationId xmlns:a16="http://schemas.microsoft.com/office/drawing/2014/main" id="{DE283FF3-501B-DEA5-0281-C8079779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3126" y="2000251"/>
            <a:ext cx="223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7353" name="Picture 9">
            <a:extLst>
              <a:ext uri="{FF2B5EF4-FFF2-40B4-BE49-F238E27FC236}">
                <a16:creationId xmlns:a16="http://schemas.microsoft.com/office/drawing/2014/main" id="{B066C93C-B796-9530-BB7C-A4254450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7438" y="228600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7354" name="Picture 10">
            <a:extLst>
              <a:ext uri="{FF2B5EF4-FFF2-40B4-BE49-F238E27FC236}">
                <a16:creationId xmlns:a16="http://schemas.microsoft.com/office/drawing/2014/main" id="{49664EEE-55CE-9E71-E98E-624C4121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10313" y="2857500"/>
            <a:ext cx="24574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7355" name="Picture 11">
            <a:extLst>
              <a:ext uri="{FF2B5EF4-FFF2-40B4-BE49-F238E27FC236}">
                <a16:creationId xmlns:a16="http://schemas.microsoft.com/office/drawing/2014/main" id="{29A1AB24-3635-109F-1829-56F3F0DD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67500" y="3224214"/>
            <a:ext cx="1314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648938C7-FFE0-F7EE-C260-5893D0305547}"/>
              </a:ext>
            </a:extLst>
          </p:cNvPr>
          <p:cNvSpPr/>
          <p:nvPr/>
        </p:nvSpPr>
        <p:spPr>
          <a:xfrm>
            <a:off x="5738813" y="1479553"/>
            <a:ext cx="2452688" cy="571500"/>
          </a:xfrm>
          <a:custGeom>
            <a:avLst/>
            <a:gdLst>
              <a:gd name="connsiteX0" fmla="*/ 0 w 2452688"/>
              <a:gd name="connsiteY0" fmla="*/ 285750 h 571500"/>
              <a:gd name="connsiteX1" fmla="*/ 1226344 w 2452688"/>
              <a:gd name="connsiteY1" fmla="*/ 0 h 571500"/>
              <a:gd name="connsiteX2" fmla="*/ 2452688 w 2452688"/>
              <a:gd name="connsiteY2" fmla="*/ 285750 h 571500"/>
              <a:gd name="connsiteX3" fmla="*/ 1226344 w 2452688"/>
              <a:gd name="connsiteY3" fmla="*/ 571500 h 571500"/>
              <a:gd name="connsiteX4" fmla="*/ 0 w 2452688"/>
              <a:gd name="connsiteY4" fmla="*/ 28575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2688" h="571500" extrusionOk="0">
                <a:moveTo>
                  <a:pt x="0" y="285750"/>
                </a:moveTo>
                <a:cubicBezTo>
                  <a:pt x="-17417" y="117192"/>
                  <a:pt x="513587" y="13311"/>
                  <a:pt x="1226344" y="0"/>
                </a:cubicBezTo>
                <a:cubicBezTo>
                  <a:pt x="1935111" y="6626"/>
                  <a:pt x="2442280" y="128266"/>
                  <a:pt x="2452688" y="285750"/>
                </a:cubicBezTo>
                <a:cubicBezTo>
                  <a:pt x="2347748" y="546045"/>
                  <a:pt x="1900250" y="590210"/>
                  <a:pt x="1226344" y="571500"/>
                </a:cubicBezTo>
                <a:cubicBezTo>
                  <a:pt x="509321" y="549762"/>
                  <a:pt x="42108" y="463684"/>
                  <a:pt x="0" y="285750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9010935C-5B2D-B408-972A-D85E02C4AD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068" y="2441574"/>
            <a:ext cx="4467349" cy="1769247"/>
          </a:xfrm>
          <a:prstGeom prst="rect">
            <a:avLst/>
          </a:prstGeom>
        </p:spPr>
      </p:pic>
      <p:pic>
        <p:nvPicPr>
          <p:cNvPr id="7" name="Immagine 6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0FE1F90-D94F-FFE2-329B-BB19DFE536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5882" y="4596339"/>
            <a:ext cx="5364175" cy="180071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756C2C-1C91-C7F4-5346-329CD984CFD3}"/>
              </a:ext>
            </a:extLst>
          </p:cNvPr>
          <p:cNvSpPr txBox="1"/>
          <p:nvPr/>
        </p:nvSpPr>
        <p:spPr>
          <a:xfrm rot="20037039">
            <a:off x="431800" y="3518720"/>
            <a:ext cx="11610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FF00"/>
                </a:solidFill>
                <a:highlight>
                  <a:srgbClr val="000080"/>
                </a:highlight>
              </a:rPr>
              <a:t>NESSUNO CI HA MAI FATTO FORMAZIONE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A7458-E588-A418-DBBB-3D36EFCB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caratteristiche del problema</a:t>
            </a:r>
          </a:p>
        </p:txBody>
      </p:sp>
      <p:pic>
        <p:nvPicPr>
          <p:cNvPr id="5" name="Immagine 4" descr="Immagine che contiene aria aperta, cielo, ruota, veicolo&#10;&#10;Descrizione generata automaticamente">
            <a:extLst>
              <a:ext uri="{FF2B5EF4-FFF2-40B4-BE49-F238E27FC236}">
                <a16:creationId xmlns:a16="http://schemas.microsoft.com/office/drawing/2014/main" id="{5F902F36-3D7B-4B0F-9778-B8339D5F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980728"/>
            <a:ext cx="4176464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CBD2C5E-8DF3-B73C-555B-6F53906F90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1" y="0"/>
            <a:ext cx="9142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3" name="Immagine 4" descr="Immagine che contiene giallo, verde, trasporto, notte&#10;&#10;Descrizione generata automaticamente">
            <a:extLst>
              <a:ext uri="{FF2B5EF4-FFF2-40B4-BE49-F238E27FC236}">
                <a16:creationId xmlns:a16="http://schemas.microsoft.com/office/drawing/2014/main" id="{4301814C-6D1F-B162-D165-1EE903626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69" y="0"/>
            <a:ext cx="8986357" cy="67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magine 2" descr="Immagine che contiene testo, persona, esterni&#10;&#10;Descrizione generata automaticamente">
            <a:extLst>
              <a:ext uri="{FF2B5EF4-FFF2-40B4-BE49-F238E27FC236}">
                <a16:creationId xmlns:a16="http://schemas.microsoft.com/office/drawing/2014/main" id="{DABEE221-5C35-C1AB-CD1C-FE2BC05C4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 bwMode="auto">
          <a:xfrm>
            <a:off x="4829176" y="1"/>
            <a:ext cx="30765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magine 5" descr="Immagine che contiene pannello di controllo&#10;&#10;Descrizione generata automaticamente">
            <a:extLst>
              <a:ext uri="{FF2B5EF4-FFF2-40B4-BE49-F238E27FC236}">
                <a16:creationId xmlns:a16="http://schemas.microsoft.com/office/drawing/2014/main" id="{4507A3E1-00D6-602F-1127-3984222C3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524001" y="277814"/>
            <a:ext cx="3414713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magine 7" descr="Immagine che contiene testo, persona, esterni&#10;&#10;Descrizione generata automaticamente">
            <a:extLst>
              <a:ext uri="{FF2B5EF4-FFF2-40B4-BE49-F238E27FC236}">
                <a16:creationId xmlns:a16="http://schemas.microsoft.com/office/drawing/2014/main" id="{75B5C2DE-5448-15EA-C89E-708E9897C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1"/>
            <a:ext cx="26543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magine 3">
            <a:extLst>
              <a:ext uri="{FF2B5EF4-FFF2-40B4-BE49-F238E27FC236}">
                <a16:creationId xmlns:a16="http://schemas.microsoft.com/office/drawing/2014/main" id="{E1FAADA8-4461-68A1-3E40-E9C53E78F3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130300"/>
            <a:ext cx="5656263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3433A8F-3642-C3DE-F965-B68576CD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Siamo stati fortunati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3">
            <a:extLst>
              <a:ext uri="{FF2B5EF4-FFF2-40B4-BE49-F238E27FC236}">
                <a16:creationId xmlns:a16="http://schemas.microsoft.com/office/drawing/2014/main" id="{89A4865E-8261-0F45-9C25-F527E6A1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8" y="1030155"/>
            <a:ext cx="3644900" cy="5091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9C6EFD9-FDDA-A690-0A3F-862FACD3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Siamo stati fortunati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E34D36A-28F8-DF1B-0C98-91084E2AD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19" y="1296142"/>
            <a:ext cx="2824162" cy="21177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170CBC5-E21A-E5DA-DA57-5CE8979B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23" y="4365104"/>
            <a:ext cx="3808413" cy="2146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9EBE94B-4056-759B-AE55-10F20CDC3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192" y="2060848"/>
            <a:ext cx="2667000" cy="3552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A7458-E588-A418-DBBB-3D36EFCB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Chi vorreste trovare?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1F685E-74DC-F6F9-C882-BA58E6C2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6756"/>
            <a:ext cx="5979316" cy="4484487"/>
          </a:xfrm>
          <a:prstGeom prst="rect">
            <a:avLst/>
          </a:prstGeom>
        </p:spPr>
      </p:pic>
      <p:pic>
        <p:nvPicPr>
          <p:cNvPr id="5" name="Immagine 4" descr="Immagine che contiene aria aperta, cielo, ruota, veicolo&#10;&#10;Descrizione generata automaticamente">
            <a:extLst>
              <a:ext uri="{FF2B5EF4-FFF2-40B4-BE49-F238E27FC236}">
                <a16:creationId xmlns:a16="http://schemas.microsoft.com/office/drawing/2014/main" id="{5F902F36-3D7B-4B0F-9778-B8339D5F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908720"/>
            <a:ext cx="4176464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roeargentea.altervista.org/wp-content/uploads/2012/03/bilanci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4099" y="1906470"/>
            <a:ext cx="4893502" cy="3900523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33397" y="4975996"/>
            <a:ext cx="2443093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Centri ad  alto volume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308949" y="4077072"/>
            <a:ext cx="2883395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Casistiche numericamente modeste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746CE1FE-4FFF-4F93-86C6-80462768A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072" y="2210679"/>
            <a:ext cx="2443093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Preparazione universitaria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6852A782-B84A-6E57-047E-011A8A5E3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949" y="2124311"/>
            <a:ext cx="2399353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Preparazione universitaria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3B3E8B90-C2F4-19B8-D15F-AA27F5DB3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398" y="3380889"/>
            <a:ext cx="2443093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Formazione specialistica specifica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962C81D3-26A2-AF06-4639-E22AAB49C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949" y="3068960"/>
            <a:ext cx="3675483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Scarsa formazione specialistica specifica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68A0F474-3FE9-521D-9873-3528B3F24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956609"/>
            <a:ext cx="30657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  <a:latin typeface="Tahoma" pitchFamily="34" charset="0"/>
              </a:rPr>
              <a:t>FORMAZIONE IN ELEZIONE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D6924B1E-2AC5-71EF-FA2B-CB8D07C5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714" y="944217"/>
            <a:ext cx="3209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  <a:latin typeface="Tahoma" pitchFamily="34" charset="0"/>
              </a:rPr>
              <a:t>FORMAZIONE IN AMBITO D’EMERGENZA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B102DA6-A9AC-7878-54B5-982877432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Percorsi diversi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CD80619B-59C7-C7E0-DE06-206152FB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95" y="5910371"/>
            <a:ext cx="2443093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Uso di  simulatori  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7D9B5F4-5C0A-58CF-FC5D-817E92825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250" y="5391494"/>
            <a:ext cx="288339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itchFamily="34" charset="0"/>
              </a:rPr>
              <a:t>Scarsa utilità dei simulatori</a:t>
            </a:r>
          </a:p>
        </p:txBody>
      </p:sp>
    </p:spTree>
    <p:extLst>
      <p:ext uri="{BB962C8B-B14F-4D97-AF65-F5344CB8AC3E}">
        <p14:creationId xmlns:p14="http://schemas.microsoft.com/office/powerpoint/2010/main" val="18563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1" grpId="0" animBg="1"/>
      <p:bldP spid="19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3DCD09-C681-2F6D-FEE3-925E0623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E’ valida la simulazione in Chirurgia del Trauma?</a:t>
            </a:r>
          </a:p>
        </p:txBody>
      </p:sp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0A5FF988-E721-E0F5-C62E-90959279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16" y="1112168"/>
            <a:ext cx="5206134" cy="1738978"/>
          </a:xfrm>
          <a:prstGeom prst="rect">
            <a:avLst/>
          </a:prstGeom>
        </p:spPr>
      </p:pic>
      <p:pic>
        <p:nvPicPr>
          <p:cNvPr id="6" name="Immagine 5" descr="Immagine che contiene testo, Carattere, bianco, Elementi grafici&#10;&#10;Descrizione generata automaticamente">
            <a:extLst>
              <a:ext uri="{FF2B5EF4-FFF2-40B4-BE49-F238E27FC236}">
                <a16:creationId xmlns:a16="http://schemas.microsoft.com/office/drawing/2014/main" id="{7F2A10C7-1425-9231-B592-915B2C58A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16" y="3198139"/>
            <a:ext cx="2387600" cy="571500"/>
          </a:xfrm>
          <a:prstGeom prst="rect">
            <a:avLst/>
          </a:prstGeom>
        </p:spPr>
      </p:pic>
      <p:pic>
        <p:nvPicPr>
          <p:cNvPr id="8" name="Immagine 7" descr="Immagine che contiene testo, Carattere, bianco, bianco e nero&#10;&#10;Descrizione generata automaticamente">
            <a:extLst>
              <a:ext uri="{FF2B5EF4-FFF2-40B4-BE49-F238E27FC236}">
                <a16:creationId xmlns:a16="http://schemas.microsoft.com/office/drawing/2014/main" id="{F9509718-906C-9AAD-2C53-36F1DBB43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325" y="1112168"/>
            <a:ext cx="5842000" cy="2527300"/>
          </a:xfrm>
          <a:prstGeom prst="rect">
            <a:avLst/>
          </a:prstGeom>
        </p:spPr>
      </p:pic>
      <p:pic>
        <p:nvPicPr>
          <p:cNvPr id="10" name="Immagine 9" descr="Immagine che contiene testo, Carattere, bianco, schermata&#10;&#10;Descrizione generata automaticamente">
            <a:extLst>
              <a:ext uri="{FF2B5EF4-FFF2-40B4-BE49-F238E27FC236}">
                <a16:creationId xmlns:a16="http://schemas.microsoft.com/office/drawing/2014/main" id="{7253B397-C737-DEC0-8784-A4D6D4A84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025" y="4263561"/>
            <a:ext cx="6070600" cy="1498600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8D267EE4-02A9-CF3D-544C-6E53DF4A07E3}"/>
              </a:ext>
            </a:extLst>
          </p:cNvPr>
          <p:cNvSpPr/>
          <p:nvPr/>
        </p:nvSpPr>
        <p:spPr>
          <a:xfrm>
            <a:off x="5807967" y="3638004"/>
            <a:ext cx="6270657" cy="2527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1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9990</TotalTime>
  <Words>315</Words>
  <Application>Microsoft Macintosh PowerPoint</Application>
  <PresentationFormat>Widescreen</PresentationFormat>
  <Paragraphs>58</Paragraphs>
  <Slides>22</Slides>
  <Notes>3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Avenir Next LT Pro</vt:lpstr>
      <vt:lpstr>Calibri</vt:lpstr>
      <vt:lpstr>Tahoma</vt:lpstr>
      <vt:lpstr>Struttura predefinita</vt:lpstr>
      <vt:lpstr>1_Tema di Office</vt:lpstr>
      <vt:lpstr>2_Struttura predefinita</vt:lpstr>
      <vt:lpstr>Tema di Office</vt:lpstr>
      <vt:lpstr>1_Struttura predefinita</vt:lpstr>
      <vt:lpstr>Presentazione standard di PowerPoint</vt:lpstr>
      <vt:lpstr>Disclosure </vt:lpstr>
      <vt:lpstr>Premessa</vt:lpstr>
      <vt:lpstr>Le caratteristiche del problema</vt:lpstr>
      <vt:lpstr>Siamo stati fortunati</vt:lpstr>
      <vt:lpstr>Siamo stati fortunati</vt:lpstr>
      <vt:lpstr>Chi vorreste trovare?</vt:lpstr>
      <vt:lpstr>Percorsi diversi</vt:lpstr>
      <vt:lpstr>E’ valida la simulazione in Chirurgia del Trauma?</vt:lpstr>
      <vt:lpstr>La simulazione in Chirurgia del Trauma: cadaver lab</vt:lpstr>
      <vt:lpstr>La simulazione in Chirurgia del Traum:a cadaver lab</vt:lpstr>
      <vt:lpstr>La simulazione in Chirurgia del Trauma: modello animale</vt:lpstr>
      <vt:lpstr>La simulazione in Chirurgia del Traum:a modello animale</vt:lpstr>
      <vt:lpstr>Allora la simulazione è valida in Chirurgia del Trauma?</vt:lpstr>
      <vt:lpstr>Problemi aperti nella simulazione in Chirurgia del Trauma</vt:lpstr>
      <vt:lpstr>Il futuro della simulazione?</vt:lpstr>
      <vt:lpstr>Il futuro della simulazione?</vt:lpstr>
      <vt:lpstr>Il futuro della simulazione?</vt:lpstr>
      <vt:lpstr>Il futuro della simulazione? È oggi</vt:lpstr>
      <vt:lpstr>Chi vorreste a soccorrervi?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</dc:creator>
  <cp:lastModifiedBy>Gregorio Tugnoli</cp:lastModifiedBy>
  <cp:revision>484</cp:revision>
  <dcterms:created xsi:type="dcterms:W3CDTF">2011-05-25T16:24:57Z</dcterms:created>
  <dcterms:modified xsi:type="dcterms:W3CDTF">2024-06-07T09:43:45Z</dcterms:modified>
</cp:coreProperties>
</file>