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58" r:id="rId3"/>
    <p:sldId id="259" r:id="rId4"/>
    <p:sldId id="260" r:id="rId5"/>
    <p:sldId id="262" r:id="rId6"/>
    <p:sldId id="299" r:id="rId7"/>
    <p:sldId id="277" r:id="rId8"/>
    <p:sldId id="278" r:id="rId9"/>
    <p:sldId id="284" r:id="rId10"/>
    <p:sldId id="264" r:id="rId11"/>
    <p:sldId id="261" r:id="rId12"/>
    <p:sldId id="286" r:id="rId13"/>
    <p:sldId id="288" r:id="rId14"/>
    <p:sldId id="273" r:id="rId15"/>
    <p:sldId id="271" r:id="rId16"/>
    <p:sldId id="294" r:id="rId17"/>
    <p:sldId id="295" r:id="rId18"/>
    <p:sldId id="297" r:id="rId19"/>
    <p:sldId id="298" r:id="rId20"/>
    <p:sldId id="296" r:id="rId21"/>
    <p:sldId id="304" r:id="rId22"/>
    <p:sldId id="274" r:id="rId23"/>
    <p:sldId id="305" r:id="rId24"/>
    <p:sldId id="308" r:id="rId25"/>
    <p:sldId id="317" r:id="rId26"/>
    <p:sldId id="306" r:id="rId27"/>
    <p:sldId id="318" r:id="rId28"/>
    <p:sldId id="319" r:id="rId29"/>
    <p:sldId id="320" r:id="rId30"/>
    <p:sldId id="321" r:id="rId31"/>
    <p:sldId id="323" r:id="rId32"/>
    <p:sldId id="334" r:id="rId33"/>
    <p:sldId id="333" r:id="rId34"/>
    <p:sldId id="335" r:id="rId35"/>
    <p:sldId id="343" r:id="rId36"/>
    <p:sldId id="336" r:id="rId37"/>
  </p:sldIdLst>
  <p:sldSz cx="9144000" cy="5143500" type="screen16x9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829"/>
    <p:restoredTop sz="94580"/>
  </p:normalViewPr>
  <p:slideViewPr>
    <p:cSldViewPr>
      <p:cViewPr>
        <p:scale>
          <a:sx n="126" d="100"/>
          <a:sy n="126" d="100"/>
        </p:scale>
        <p:origin x="1744" y="76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DC91D5-01E9-4B40-B59E-440EF34406F3}" type="datetimeFigureOut">
              <a:rPr lang="it-IT" smtClean="0"/>
              <a:t>08/06/24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311B1E-0BE7-5A40-9DC7-55B490E542E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1937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311B1E-0BE7-5A40-9DC7-55B490E542E1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5529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DI FATTO SIAMO L’UNICO CTS A NAPOLI ( CARDARELLI</a:t>
            </a:r>
            <a:r>
              <a:rPr lang="it-IT" baseline="0" dirty="0" smtClean="0"/>
              <a:t>  E CTZ) IN CAMPANIA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311B1E-0BE7-5A40-9DC7-55B490E542E1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32739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CAMPANIA E LOMBARDIA SNO LE REGIONI PIU DENSAMENTE POPOLATE(400 ABITANTI PER KM2), MA DIVIDENDO IL TERRITORIO NAZIONALE IN CLASSI DI SUPERFICIE, CAMPANIA E SICILIA RISULTANO LE REGIONI CON PIU </a:t>
            </a:r>
            <a:r>
              <a:rPr lang="it-IT" dirty="0" err="1" smtClean="0"/>
              <a:t>DENSITà</a:t>
            </a:r>
            <a:r>
              <a:rPr lang="it-IT" dirty="0" smtClean="0"/>
              <a:t> DI POPOLAZIONE</a:t>
            </a:r>
            <a:r>
              <a:rPr lang="mr-IN" dirty="0" smtClean="0"/>
              <a:t>…</a:t>
            </a:r>
            <a:r>
              <a:rPr lang="it-IT" dirty="0" smtClean="0"/>
              <a:t> NOI SIAMO AD UN PICCO DI  1.500ABITANTI PER KM2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311B1E-0BE7-5A40-9DC7-55B490E542E1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8507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Risposta : se mi porti pure la frattura esposta io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311B1E-0BE7-5A40-9DC7-55B490E542E1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19322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ALLA TERZA FRECCIA LASCIO LA COLLEGA E RIENTRO IN RIANIMAZIONE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311B1E-0BE7-5A40-9DC7-55B490E542E1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4400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FADC8-E694-4372-9F3E-80D2404CF59D}" type="datetimeFigureOut">
              <a:rPr lang="it-IT" smtClean="0"/>
              <a:t>08/06/24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F33F-6C23-4495-A2B0-38076BE4B791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FADC8-E694-4372-9F3E-80D2404CF59D}" type="datetimeFigureOut">
              <a:rPr lang="it-IT" smtClean="0"/>
              <a:t>08/06/24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F33F-6C23-4495-A2B0-38076BE4B791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FADC8-E694-4372-9F3E-80D2404CF59D}" type="datetimeFigureOut">
              <a:rPr lang="it-IT" smtClean="0"/>
              <a:t>08/06/24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F33F-6C23-4495-A2B0-38076BE4B791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FADC8-E694-4372-9F3E-80D2404CF59D}" type="datetimeFigureOut">
              <a:rPr lang="it-IT" smtClean="0"/>
              <a:t>08/06/24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F33F-6C23-4495-A2B0-38076BE4B791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FADC8-E694-4372-9F3E-80D2404CF59D}" type="datetimeFigureOut">
              <a:rPr lang="it-IT" smtClean="0"/>
              <a:t>08/06/24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F33F-6C23-4495-A2B0-38076BE4B791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FADC8-E694-4372-9F3E-80D2404CF59D}" type="datetimeFigureOut">
              <a:rPr lang="it-IT" smtClean="0"/>
              <a:t>08/06/24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F33F-6C23-4495-A2B0-38076BE4B791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FADC8-E694-4372-9F3E-80D2404CF59D}" type="datetimeFigureOut">
              <a:rPr lang="it-IT" smtClean="0"/>
              <a:t>08/06/24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F33F-6C23-4495-A2B0-38076BE4B791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FADC8-E694-4372-9F3E-80D2404CF59D}" type="datetimeFigureOut">
              <a:rPr lang="it-IT" smtClean="0"/>
              <a:t>08/06/24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F33F-6C23-4495-A2B0-38076BE4B791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FADC8-E694-4372-9F3E-80D2404CF59D}" type="datetimeFigureOut">
              <a:rPr lang="it-IT" smtClean="0"/>
              <a:t>08/06/24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F33F-6C23-4495-A2B0-38076BE4B791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FADC8-E694-4372-9F3E-80D2404CF59D}" type="datetimeFigureOut">
              <a:rPr lang="it-IT" smtClean="0"/>
              <a:t>08/06/24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F33F-6C23-4495-A2B0-38076BE4B791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FADC8-E694-4372-9F3E-80D2404CF59D}" type="datetimeFigureOut">
              <a:rPr lang="it-IT" smtClean="0"/>
              <a:t>08/06/24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F33F-6C23-4495-A2B0-38076BE4B791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FADC8-E694-4372-9F3E-80D2404CF59D}" type="datetimeFigureOut">
              <a:rPr lang="it-IT" smtClean="0"/>
              <a:t>08/06/24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36F33F-6C23-4495-A2B0-38076BE4B791}" type="slidenum">
              <a:rPr lang="it-IT" smtClean="0"/>
              <a:t>‹n.›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Relationship Id="rId3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5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54.png"/><Relationship Id="rId5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eg"/><Relationship Id="rId3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Relationship Id="rId3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2.png"/><Relationship Id="rId5" Type="http://schemas.openxmlformats.org/officeDocument/2006/relationships/image" Target="../media/image6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0.jpg"/><Relationship Id="rId7" Type="http://schemas.openxmlformats.org/officeDocument/2006/relationships/image" Target="../media/image71.png"/><Relationship Id="rId8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g"/><Relationship Id="rId5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it-IT" sz="3000" b="1" dirty="0" smtClean="0"/>
              <a:t>Il TEAM  IN SALA OPERATORIA :</a:t>
            </a:r>
            <a:br>
              <a:rPr lang="it-IT" sz="3000" b="1" dirty="0" smtClean="0"/>
            </a:br>
            <a:r>
              <a:rPr lang="it-IT" sz="3000" b="1" dirty="0" smtClean="0"/>
              <a:t>Riuscire a gestire una </a:t>
            </a:r>
            <a:r>
              <a:rPr lang="it-IT" sz="3000" b="1" smtClean="0"/>
              <a:t>comunicazione efficace</a:t>
            </a:r>
            <a:endParaRPr lang="it-IT" sz="3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027584" y="3291830"/>
            <a:ext cx="7088832" cy="1314450"/>
          </a:xfrm>
        </p:spPr>
        <p:txBody>
          <a:bodyPr>
            <a:normAutofit fontScale="70000" lnSpcReduction="20000"/>
          </a:bodyPr>
          <a:lstStyle/>
          <a:p>
            <a:r>
              <a:rPr lang="it-IT" sz="2200" dirty="0" smtClean="0"/>
              <a:t>Dr.ssa Miryam Piccirillo</a:t>
            </a:r>
          </a:p>
          <a:p>
            <a:r>
              <a:rPr lang="it-IT" sz="2200" dirty="0" smtClean="0"/>
              <a:t>Asl Na 1 centro- Ospedale del mare</a:t>
            </a:r>
          </a:p>
          <a:p>
            <a:r>
              <a:rPr lang="it-IT" sz="2200" dirty="0" err="1" smtClean="0"/>
              <a:t>Uoc</a:t>
            </a:r>
            <a:r>
              <a:rPr lang="it-IT" sz="2200" dirty="0" smtClean="0"/>
              <a:t> Anestesia e Rianimazione</a:t>
            </a:r>
          </a:p>
          <a:p>
            <a:r>
              <a:rPr lang="it-IT" sz="2200" dirty="0" smtClean="0"/>
              <a:t>Dir. </a:t>
            </a:r>
            <a:r>
              <a:rPr lang="it-IT" sz="2200" dirty="0" err="1" smtClean="0"/>
              <a:t>Dt</a:t>
            </a:r>
            <a:r>
              <a:rPr lang="it-IT" sz="2200" dirty="0" smtClean="0"/>
              <a:t>. C. </a:t>
            </a:r>
            <a:r>
              <a:rPr lang="it-IT" sz="2200" dirty="0" err="1" smtClean="0"/>
              <a:t>Fittipaldi</a:t>
            </a:r>
            <a:endParaRPr lang="it-IT" sz="2200" dirty="0"/>
          </a:p>
          <a:p>
            <a:r>
              <a:rPr lang="it-IT" sz="2200" dirty="0" err="1"/>
              <a:t>---</a:t>
            </a:r>
            <a:endParaRPr lang="it-IT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2267744" y="915566"/>
            <a:ext cx="50757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rgbClr val="FF0000"/>
                </a:solidFill>
              </a:rPr>
              <a:t>ALTO RISCHIO DI DISTORSIONE COMUNICATIVA</a:t>
            </a:r>
            <a:endParaRPr lang="it-IT" sz="2000" dirty="0">
              <a:solidFill>
                <a:srgbClr val="FF0000"/>
              </a:solidFill>
            </a:endParaRPr>
          </a:p>
        </p:txBody>
      </p:sp>
      <p:pic>
        <p:nvPicPr>
          <p:cNvPr id="6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6" r="16670" b="23623"/>
          <a:stretch/>
        </p:blipFill>
        <p:spPr>
          <a:xfrm>
            <a:off x="1907703" y="1347614"/>
            <a:ext cx="5896653" cy="3168351"/>
          </a:xfrm>
        </p:spPr>
      </p:pic>
      <p:pic>
        <p:nvPicPr>
          <p:cNvPr id="7" name="Segnaposto contenuto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1" t="76377" r="49023" b="8772"/>
          <a:stretch/>
        </p:blipFill>
        <p:spPr>
          <a:xfrm>
            <a:off x="5615300" y="4367884"/>
            <a:ext cx="3456384" cy="360038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0648"/>
            <a:ext cx="1877417" cy="2782282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95" r="3050" b="41077"/>
          <a:stretch/>
        </p:blipFill>
        <p:spPr>
          <a:xfrm>
            <a:off x="5004048" y="2211711"/>
            <a:ext cx="3832370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70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44" b="23175"/>
          <a:stretch/>
        </p:blipFill>
        <p:spPr>
          <a:xfrm>
            <a:off x="107504" y="1316256"/>
            <a:ext cx="2180611" cy="2471894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378216" y="6146843"/>
            <a:ext cx="24334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 smtClean="0">
                <a:solidFill>
                  <a:srgbClr val="0070C0"/>
                </a:solidFill>
                <a:latin typeface="Trebuchet MS" panose="020B0603020202020204"/>
              </a:rPr>
              <a:t>FROM MEMEDICAL FB </a:t>
            </a:r>
            <a:r>
              <a:rPr lang="it-IT" sz="1400" i="1" dirty="0">
                <a:solidFill>
                  <a:srgbClr val="0070C0"/>
                </a:solidFill>
                <a:latin typeface="Trebuchet MS" panose="020B0603020202020204"/>
              </a:rPr>
              <a:t>GOUP </a:t>
            </a:r>
          </a:p>
        </p:txBody>
      </p:sp>
      <p:sp>
        <p:nvSpPr>
          <p:cNvPr id="9" name="Segnaposto contenuto 6"/>
          <p:cNvSpPr txBox="1">
            <a:spLocks noGrp="1"/>
          </p:cNvSpPr>
          <p:nvPr>
            <p:ph idx="1"/>
          </p:nvPr>
        </p:nvSpPr>
        <p:spPr>
          <a:xfrm>
            <a:off x="0" y="3802348"/>
            <a:ext cx="25797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i="1" dirty="0" smtClean="0">
                <a:solidFill>
                  <a:srgbClr val="0070C0"/>
                </a:solidFill>
              </a:rPr>
              <a:t>FROM MEMEDICAL FB </a:t>
            </a:r>
            <a:r>
              <a:rPr lang="it-IT" sz="1050" i="1" dirty="0">
                <a:solidFill>
                  <a:srgbClr val="0070C0"/>
                </a:solidFill>
              </a:rPr>
              <a:t>GOUP 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579705" y="1085423"/>
            <a:ext cx="44230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smtClean="0">
                <a:solidFill>
                  <a:srgbClr val="FF0000"/>
                </a:solidFill>
              </a:rPr>
              <a:t>LASCIAMO PARLARE I CASI </a:t>
            </a:r>
            <a:r>
              <a:rPr lang="it-IT" sz="2400" dirty="0" smtClean="0">
                <a:solidFill>
                  <a:srgbClr val="FF0000"/>
                </a:solidFill>
              </a:rPr>
              <a:t>CLINICI</a:t>
            </a:r>
            <a:endParaRPr lang="it-IT" sz="2400" dirty="0">
              <a:solidFill>
                <a:srgbClr val="FF0000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326798" y="1597572"/>
            <a:ext cx="66479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L’ANTEFATTO :</a:t>
            </a:r>
          </a:p>
          <a:p>
            <a:r>
              <a:rPr lang="it-IT" dirty="0" smtClean="0"/>
              <a:t>Scontro moto/ auto: conducente moto sbalzato e deceduto sul posto	</a:t>
            </a:r>
            <a:endParaRPr lang="it-IT" dirty="0"/>
          </a:p>
          <a:p>
            <a:r>
              <a:rPr lang="it-IT" dirty="0" smtClean="0"/>
              <a:t>		  Passeggeri Auto : 2 adulti -  1 ragazza</a:t>
            </a:r>
          </a:p>
          <a:p>
            <a:r>
              <a:rPr lang="it-IT" dirty="0"/>
              <a:t>	</a:t>
            </a:r>
            <a:r>
              <a:rPr lang="it-IT" dirty="0" smtClean="0"/>
              <a:t>	   Luogo incidente :  vicino </a:t>
            </a:r>
            <a:r>
              <a:rPr lang="it-IT" dirty="0" err="1" smtClean="0"/>
              <a:t>Odm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2275891" y="2844009"/>
            <a:ext cx="67682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Chiamata della C.O. : smistamento dei due adulti tra </a:t>
            </a:r>
            <a:r>
              <a:rPr lang="it-IT" dirty="0" err="1"/>
              <a:t>O</a:t>
            </a:r>
            <a:r>
              <a:rPr lang="it-IT" dirty="0" err="1" smtClean="0"/>
              <a:t>dm</a:t>
            </a:r>
            <a:r>
              <a:rPr lang="it-IT" dirty="0" smtClean="0"/>
              <a:t> e  Cardarelli</a:t>
            </a:r>
          </a:p>
          <a:p>
            <a:r>
              <a:rPr lang="it-IT" dirty="0"/>
              <a:t> </a:t>
            </a:r>
            <a:r>
              <a:rPr lang="it-IT" dirty="0" smtClean="0"/>
              <a:t>  </a:t>
            </a:r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2288115" y="3838634"/>
            <a:ext cx="64436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</a:t>
            </a:r>
            <a:r>
              <a:rPr lang="it-IT" dirty="0" smtClean="0"/>
              <a:t>h dopo  all’</a:t>
            </a:r>
            <a:r>
              <a:rPr lang="it-IT" dirty="0" err="1" smtClean="0"/>
              <a:t>Odm</a:t>
            </a:r>
            <a:r>
              <a:rPr lang="it-IT" dirty="0" smtClean="0"/>
              <a:t> : chiamata in T.I.  per ragazza  vittima di</a:t>
            </a:r>
          </a:p>
          <a:p>
            <a:r>
              <a:rPr lang="it-IT" dirty="0" smtClean="0"/>
              <a:t> politrauma da trasferire dal nostro Ps  al  P.O. S. Bono ( Pediatrico )</a:t>
            </a:r>
          </a:p>
          <a:p>
            <a:endParaRPr lang="it-IT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3635896" y="3277012"/>
            <a:ext cx="3047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>
                <a:solidFill>
                  <a:srgbClr val="FF0000"/>
                </a:solidFill>
              </a:rPr>
              <a:t>LA” PAROLA” AL CASO CLINICO</a:t>
            </a:r>
            <a:endParaRPr lang="it-IT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05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03;p7"/>
          <p:cNvPicPr/>
          <p:nvPr/>
        </p:nvPicPr>
        <p:blipFill rotWithShape="1">
          <a:blip r:embed="rId2"/>
          <a:srcRect t="-1331"/>
          <a:stretch/>
        </p:blipFill>
        <p:spPr>
          <a:xfrm>
            <a:off x="179512" y="1726898"/>
            <a:ext cx="3153068" cy="2396959"/>
          </a:xfrm>
          <a:prstGeom prst="rect">
            <a:avLst/>
          </a:prstGeom>
          <a:ln w="0">
            <a:noFill/>
          </a:ln>
        </p:spPr>
      </p:pic>
      <p:pic>
        <p:nvPicPr>
          <p:cNvPr id="55" name="Google Shape;104;p7"/>
          <p:cNvPicPr/>
          <p:nvPr/>
        </p:nvPicPr>
        <p:blipFill rotWithShape="1">
          <a:blip r:embed="rId3"/>
          <a:srcRect l="-14" t="48329" r="5661" b="1409"/>
          <a:stretch/>
        </p:blipFill>
        <p:spPr>
          <a:xfrm>
            <a:off x="2843808" y="1700327"/>
            <a:ext cx="6121556" cy="1872208"/>
          </a:xfrm>
          <a:prstGeom prst="rect">
            <a:avLst/>
          </a:prstGeom>
          <a:ln w="0">
            <a:noFill/>
          </a:ln>
        </p:spPr>
      </p:pic>
      <p:pic>
        <p:nvPicPr>
          <p:cNvPr id="9" name="Google Shape;114;p8"/>
          <p:cNvPicPr/>
          <p:nvPr/>
        </p:nvPicPr>
        <p:blipFill rotWithShape="1">
          <a:blip r:embed="rId4"/>
          <a:srcRect l="5246" t="3041" r="5579"/>
          <a:stretch/>
        </p:blipFill>
        <p:spPr>
          <a:xfrm rot="5400000">
            <a:off x="3383868" y="-910054"/>
            <a:ext cx="2448272" cy="8280920"/>
          </a:xfrm>
          <a:prstGeom prst="rect">
            <a:avLst/>
          </a:prstGeom>
          <a:ln w="0">
            <a:noFill/>
          </a:ln>
        </p:spPr>
      </p:pic>
      <p:sp>
        <p:nvSpPr>
          <p:cNvPr id="3" name="Rettangolo 2"/>
          <p:cNvSpPr/>
          <p:nvPr/>
        </p:nvSpPr>
        <p:spPr>
          <a:xfrm>
            <a:off x="2285296" y="1726898"/>
            <a:ext cx="576064" cy="255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3059832" y="964339"/>
            <a:ext cx="35255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rgbClr val="FF0000"/>
                </a:solidFill>
              </a:rPr>
              <a:t>LA COMUNICAZIONE DEL TEAM </a:t>
            </a:r>
            <a:endParaRPr lang="it-IT" sz="2000" dirty="0">
              <a:solidFill>
                <a:srgbClr val="FF0000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264693" y="4299942"/>
            <a:ext cx="7058086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it-IT" smtClean="0">
                <a:solidFill>
                  <a:srgbClr val="FFFF00"/>
                </a:solidFill>
              </a:rPr>
              <a:t>IL TEAM NON TRASFERISCE AL PRESIDIO PEDIATRICO MA IN RADIOLOGIA!</a:t>
            </a:r>
            <a:endParaRPr lang="it-IT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305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119;p9"/>
          <p:cNvPicPr/>
          <p:nvPr/>
        </p:nvPicPr>
        <p:blipFill rotWithShape="1">
          <a:blip r:embed="rId2"/>
          <a:srcRect l="18084" t="7455" r="14857" b="17450"/>
          <a:stretch/>
        </p:blipFill>
        <p:spPr>
          <a:xfrm>
            <a:off x="107504" y="987573"/>
            <a:ext cx="2304256" cy="2854865"/>
          </a:xfrm>
          <a:prstGeom prst="rect">
            <a:avLst/>
          </a:prstGeom>
          <a:ln w="0">
            <a:noFill/>
          </a:ln>
        </p:spPr>
      </p:pic>
      <p:pic>
        <p:nvPicPr>
          <p:cNvPr id="63" name="Google Shape;120;p9"/>
          <p:cNvPicPr/>
          <p:nvPr/>
        </p:nvPicPr>
        <p:blipFill rotWithShape="1">
          <a:blip r:embed="rId3"/>
          <a:srcRect t="25015" b="31058"/>
          <a:stretch/>
        </p:blipFill>
        <p:spPr>
          <a:xfrm>
            <a:off x="2627784" y="843558"/>
            <a:ext cx="4569924" cy="2232248"/>
          </a:xfrm>
          <a:prstGeom prst="rect">
            <a:avLst/>
          </a:prstGeom>
          <a:ln w="0">
            <a:noFill/>
          </a:ln>
        </p:spPr>
      </p:pic>
      <p:pic>
        <p:nvPicPr>
          <p:cNvPr id="4" name="Google Shape;126;p10"/>
          <p:cNvPicPr/>
          <p:nvPr/>
        </p:nvPicPr>
        <p:blipFill rotWithShape="1">
          <a:blip r:embed="rId4"/>
          <a:srcRect l="23605" t="30414" r="14493" b="28250"/>
          <a:stretch/>
        </p:blipFill>
        <p:spPr>
          <a:xfrm>
            <a:off x="2411760" y="2779961"/>
            <a:ext cx="2736304" cy="2124955"/>
          </a:xfrm>
          <a:prstGeom prst="rect">
            <a:avLst/>
          </a:prstGeom>
          <a:ln w="0">
            <a:noFill/>
          </a:ln>
        </p:spPr>
      </p:pic>
      <p:pic>
        <p:nvPicPr>
          <p:cNvPr id="5" name="Google Shape;127;p10"/>
          <p:cNvPicPr/>
          <p:nvPr/>
        </p:nvPicPr>
        <p:blipFill rotWithShape="1">
          <a:blip r:embed="rId5"/>
          <a:srcRect l="18691" t="25307" r="19967" b="30664"/>
          <a:stretch/>
        </p:blipFill>
        <p:spPr>
          <a:xfrm>
            <a:off x="6120990" y="2597849"/>
            <a:ext cx="3009217" cy="2339673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9122895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38;p12"/>
          <p:cNvPicPr/>
          <p:nvPr/>
        </p:nvPicPr>
        <p:blipFill rotWithShape="1">
          <a:blip r:embed="rId2"/>
          <a:srcRect t="22812" r="-271" b="16449"/>
          <a:stretch/>
        </p:blipFill>
        <p:spPr>
          <a:xfrm>
            <a:off x="754301" y="977546"/>
            <a:ext cx="7155547" cy="2492521"/>
          </a:xfrm>
          <a:prstGeom prst="rect">
            <a:avLst/>
          </a:prstGeom>
          <a:ln w="0">
            <a:noFill/>
          </a:ln>
        </p:spPr>
      </p:pic>
      <p:sp>
        <p:nvSpPr>
          <p:cNvPr id="5" name="Striscia diagonale 4"/>
          <p:cNvSpPr/>
          <p:nvPr/>
        </p:nvSpPr>
        <p:spPr>
          <a:xfrm rot="1443135">
            <a:off x="5016714" y="1213454"/>
            <a:ext cx="1455910" cy="611871"/>
          </a:xfrm>
          <a:prstGeom prst="diagStri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6" name="Striscia diagonale 5"/>
          <p:cNvSpPr/>
          <p:nvPr/>
        </p:nvSpPr>
        <p:spPr>
          <a:xfrm rot="1443135">
            <a:off x="5681042" y="1241316"/>
            <a:ext cx="1592897" cy="613123"/>
          </a:xfrm>
          <a:prstGeom prst="diagStri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7" name="Striscia diagonale 6"/>
          <p:cNvSpPr/>
          <p:nvPr/>
        </p:nvSpPr>
        <p:spPr>
          <a:xfrm rot="1443135">
            <a:off x="6423988" y="1241630"/>
            <a:ext cx="1455910" cy="611871"/>
          </a:xfrm>
          <a:prstGeom prst="diagStri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10" name="Google Shape;151;p13"/>
          <p:cNvPicPr/>
          <p:nvPr/>
        </p:nvPicPr>
        <p:blipFill rotWithShape="1">
          <a:blip r:embed="rId3"/>
          <a:srcRect t="58249"/>
          <a:stretch/>
        </p:blipFill>
        <p:spPr>
          <a:xfrm>
            <a:off x="759836" y="3714810"/>
            <a:ext cx="7393840" cy="965920"/>
          </a:xfrm>
          <a:prstGeom prst="rect">
            <a:avLst/>
          </a:prstGeom>
          <a:ln w="0">
            <a:noFill/>
          </a:ln>
        </p:spPr>
      </p:pic>
      <p:pic>
        <p:nvPicPr>
          <p:cNvPr id="11" name="Google Shape;138;p12"/>
          <p:cNvPicPr/>
          <p:nvPr/>
        </p:nvPicPr>
        <p:blipFill rotWithShape="1">
          <a:blip r:embed="rId2"/>
          <a:srcRect t="90570" r="19595" b="853"/>
          <a:stretch/>
        </p:blipFill>
        <p:spPr>
          <a:xfrm>
            <a:off x="1979712" y="3236560"/>
            <a:ext cx="5738013" cy="360040"/>
          </a:xfrm>
          <a:prstGeom prst="rect">
            <a:avLst/>
          </a:prstGeom>
          <a:ln w="0">
            <a:noFill/>
          </a:ln>
        </p:spPr>
      </p:pic>
      <p:sp>
        <p:nvSpPr>
          <p:cNvPr id="2" name="Freccia destra 1"/>
          <p:cNvSpPr/>
          <p:nvPr/>
        </p:nvSpPr>
        <p:spPr>
          <a:xfrm>
            <a:off x="35497" y="2152430"/>
            <a:ext cx="792088" cy="20329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reccia destra 8"/>
          <p:cNvSpPr/>
          <p:nvPr/>
        </p:nvSpPr>
        <p:spPr>
          <a:xfrm>
            <a:off x="827585" y="2528849"/>
            <a:ext cx="792088" cy="20329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reccia destra 11"/>
          <p:cNvSpPr/>
          <p:nvPr/>
        </p:nvSpPr>
        <p:spPr>
          <a:xfrm>
            <a:off x="2483768" y="2715925"/>
            <a:ext cx="792088" cy="20329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467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61;p14"/>
          <p:cNvPicPr/>
          <p:nvPr/>
        </p:nvPicPr>
        <p:blipFill rotWithShape="1">
          <a:blip r:embed="rId2"/>
          <a:srcRect t="16899" b="11204"/>
          <a:stretch/>
        </p:blipFill>
        <p:spPr>
          <a:xfrm>
            <a:off x="251520" y="987574"/>
            <a:ext cx="7275044" cy="3744416"/>
          </a:xfrm>
          <a:prstGeom prst="rect">
            <a:avLst/>
          </a:prstGeom>
          <a:ln w="0">
            <a:noFill/>
          </a:ln>
        </p:spPr>
      </p:pic>
      <p:pic>
        <p:nvPicPr>
          <p:cNvPr id="6" name="Google Shape;161;p14"/>
          <p:cNvPicPr/>
          <p:nvPr/>
        </p:nvPicPr>
        <p:blipFill rotWithShape="1">
          <a:blip r:embed="rId2"/>
          <a:srcRect t="94776" r="31242" b="-37"/>
          <a:stretch/>
        </p:blipFill>
        <p:spPr>
          <a:xfrm>
            <a:off x="4499992" y="2067694"/>
            <a:ext cx="4600658" cy="267494"/>
          </a:xfrm>
          <a:prstGeom prst="rect">
            <a:avLst/>
          </a:prstGeom>
          <a:ln w="0">
            <a:noFill/>
          </a:ln>
        </p:spPr>
      </p:pic>
      <p:sp>
        <p:nvSpPr>
          <p:cNvPr id="4" name="Freccia destra 3"/>
          <p:cNvSpPr/>
          <p:nvPr/>
        </p:nvSpPr>
        <p:spPr>
          <a:xfrm>
            <a:off x="2771800" y="1419622"/>
            <a:ext cx="792088" cy="20329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destra 7"/>
          <p:cNvSpPr/>
          <p:nvPr/>
        </p:nvSpPr>
        <p:spPr>
          <a:xfrm>
            <a:off x="4716016" y="2233540"/>
            <a:ext cx="792088" cy="20329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reccia destra 8"/>
          <p:cNvSpPr/>
          <p:nvPr/>
        </p:nvSpPr>
        <p:spPr>
          <a:xfrm rot="10800000" flipV="1">
            <a:off x="7526564" y="4365307"/>
            <a:ext cx="792088" cy="27530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585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15"/>
          <p:cNvPicPr/>
          <p:nvPr/>
        </p:nvPicPr>
        <p:blipFill>
          <a:blip r:embed="rId2"/>
          <a:srcRect t="24992" r="2367" b="24990"/>
          <a:stretch/>
        </p:blipFill>
        <p:spPr>
          <a:xfrm>
            <a:off x="5883595" y="919889"/>
            <a:ext cx="3260405" cy="3938097"/>
          </a:xfrm>
          <a:prstGeom prst="rect">
            <a:avLst/>
          </a:prstGeom>
          <a:ln w="0">
            <a:noFill/>
          </a:ln>
        </p:spPr>
      </p:pic>
      <p:pic>
        <p:nvPicPr>
          <p:cNvPr id="90" name="Google Shape;171;p15"/>
          <p:cNvPicPr/>
          <p:nvPr/>
        </p:nvPicPr>
        <p:blipFill>
          <a:blip r:embed="rId3"/>
          <a:srcRect t="20875" b="23147"/>
          <a:stretch/>
        </p:blipFill>
        <p:spPr>
          <a:xfrm>
            <a:off x="2930368" y="545345"/>
            <a:ext cx="3353119" cy="4373011"/>
          </a:xfrm>
          <a:prstGeom prst="rect">
            <a:avLst/>
          </a:prstGeom>
          <a:ln w="0">
            <a:noFill/>
          </a:ln>
        </p:spPr>
      </p:pic>
      <p:pic>
        <p:nvPicPr>
          <p:cNvPr id="91" name="Google Shape;172;p15"/>
          <p:cNvPicPr/>
          <p:nvPr/>
        </p:nvPicPr>
        <p:blipFill>
          <a:blip r:embed="rId4"/>
          <a:srcRect t="25089" r="-304" b="23896"/>
          <a:stretch/>
        </p:blipFill>
        <p:spPr>
          <a:xfrm>
            <a:off x="107504" y="1131590"/>
            <a:ext cx="3203687" cy="3514697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1456992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177;p16"/>
          <p:cNvSpPr/>
          <p:nvPr/>
        </p:nvSpPr>
        <p:spPr>
          <a:xfrm>
            <a:off x="246371" y="3851863"/>
            <a:ext cx="7982918" cy="300481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>
              <a:lnSpc>
                <a:spcPct val="93000"/>
              </a:lnSpc>
              <a:tabLst>
                <a:tab pos="0" algn="l"/>
              </a:tabLst>
            </a:pPr>
            <a:endParaRPr lang="it-IT" sz="1270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93" name="Google Shape;178;p16"/>
          <p:cNvPicPr/>
          <p:nvPr/>
        </p:nvPicPr>
        <p:blipFill>
          <a:blip r:embed="rId2"/>
          <a:srcRect t="30147" r="3344" b="5291"/>
          <a:stretch/>
        </p:blipFill>
        <p:spPr>
          <a:xfrm>
            <a:off x="476401" y="987574"/>
            <a:ext cx="3761429" cy="3794081"/>
          </a:xfrm>
          <a:prstGeom prst="rect">
            <a:avLst/>
          </a:prstGeom>
          <a:ln w="0">
            <a:noFill/>
          </a:ln>
        </p:spPr>
      </p:pic>
      <p:pic>
        <p:nvPicPr>
          <p:cNvPr id="94" name="Google Shape;179;p16"/>
          <p:cNvPicPr/>
          <p:nvPr/>
        </p:nvPicPr>
        <p:blipFill rotWithShape="1">
          <a:blip r:embed="rId3"/>
          <a:srcRect t="30322" b="4209"/>
          <a:stretch/>
        </p:blipFill>
        <p:spPr>
          <a:xfrm>
            <a:off x="4716016" y="987574"/>
            <a:ext cx="3940823" cy="3722073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7550109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sldNum" idx="4294967295"/>
          </p:nvPr>
        </p:nvSpPr>
        <p:spPr>
          <a:xfrm>
            <a:off x="8472234" y="4663314"/>
            <a:ext cx="548261" cy="393154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998" b="0" strike="noStrike" spc="-1">
                <a:solidFill>
                  <a:schemeClr val="dk1"/>
                </a:solidFill>
                <a:latin typeface="Proxima Nova"/>
                <a:ea typeface="Proxima Nova"/>
              </a:defRPr>
            </a:lvl1pPr>
          </a:lstStyle>
          <a:p>
            <a:fld id="{21904765-E271-4185-842C-8D506C5BFBF8}" type="slidenum">
              <a:rPr lang="en-US"/>
              <a:pPr/>
              <a:t>18</a:t>
            </a:fld>
            <a:endParaRPr lang="it-IT">
              <a:solidFill>
                <a:srgbClr val="FFFFFF"/>
              </a:solidFill>
              <a:latin typeface="Times New Roman"/>
            </a:endParaRPr>
          </a:p>
        </p:txBody>
      </p:sp>
      <p:pic>
        <p:nvPicPr>
          <p:cNvPr id="107" name="Google Shape;212;p21"/>
          <p:cNvPicPr/>
          <p:nvPr/>
        </p:nvPicPr>
        <p:blipFill rotWithShape="1">
          <a:blip r:embed="rId2"/>
          <a:srcRect t="16820" r="15772" b="18689"/>
          <a:stretch/>
        </p:blipFill>
        <p:spPr>
          <a:xfrm>
            <a:off x="65796" y="987574"/>
            <a:ext cx="3487771" cy="3960440"/>
          </a:xfrm>
          <a:prstGeom prst="rect">
            <a:avLst/>
          </a:prstGeom>
          <a:ln w="0">
            <a:noFill/>
          </a:ln>
        </p:spPr>
      </p:pic>
      <p:pic>
        <p:nvPicPr>
          <p:cNvPr id="108" name="Google Shape;213;p21"/>
          <p:cNvPicPr/>
          <p:nvPr/>
        </p:nvPicPr>
        <p:blipFill rotWithShape="1">
          <a:blip r:embed="rId3"/>
          <a:srcRect t="20139" b="16249"/>
          <a:stretch/>
        </p:blipFill>
        <p:spPr>
          <a:xfrm>
            <a:off x="3612102" y="1311610"/>
            <a:ext cx="5387906" cy="3312368"/>
          </a:xfrm>
          <a:prstGeom prst="rect">
            <a:avLst/>
          </a:prstGeom>
          <a:ln w="0">
            <a:noFill/>
          </a:ln>
        </p:spPr>
      </p:pic>
      <p:pic>
        <p:nvPicPr>
          <p:cNvPr id="5" name="Google Shape;152;p13"/>
          <p:cNvPicPr/>
          <p:nvPr/>
        </p:nvPicPr>
        <p:blipFill rotWithShape="1">
          <a:blip r:embed="rId4"/>
          <a:srcRect t="48930" b="17709"/>
          <a:stretch/>
        </p:blipFill>
        <p:spPr>
          <a:xfrm>
            <a:off x="3612102" y="4227933"/>
            <a:ext cx="5387906" cy="631957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8559124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sldNum" idx="4294967295"/>
          </p:nvPr>
        </p:nvSpPr>
        <p:spPr>
          <a:xfrm>
            <a:off x="8472234" y="4663314"/>
            <a:ext cx="548261" cy="393154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998" b="0" strike="noStrike" spc="-1">
                <a:solidFill>
                  <a:schemeClr val="dk1"/>
                </a:solidFill>
                <a:latin typeface="Proxima Nova"/>
                <a:ea typeface="Proxima Nova"/>
              </a:defRPr>
            </a:lvl1pPr>
          </a:lstStyle>
          <a:p>
            <a:fld id="{99E687FC-D6E2-4BC9-AB8E-3A3221EFBDF0}" type="slidenum">
              <a:rPr lang="en-US"/>
              <a:pPr/>
              <a:t>19</a:t>
            </a:fld>
            <a:endParaRPr lang="it-IT">
              <a:solidFill>
                <a:srgbClr val="FFFFFF"/>
              </a:solidFill>
              <a:latin typeface="Times New Roman"/>
            </a:endParaRPr>
          </a:p>
        </p:txBody>
      </p:sp>
      <p:pic>
        <p:nvPicPr>
          <p:cNvPr id="110" name="Google Shape;219;p22"/>
          <p:cNvPicPr/>
          <p:nvPr/>
        </p:nvPicPr>
        <p:blipFill>
          <a:blip r:embed="rId2"/>
          <a:srcRect l="27127" r="29456"/>
          <a:stretch/>
        </p:blipFill>
        <p:spPr>
          <a:xfrm>
            <a:off x="113234" y="913479"/>
            <a:ext cx="3126618" cy="3940682"/>
          </a:xfrm>
          <a:prstGeom prst="rect">
            <a:avLst/>
          </a:prstGeom>
          <a:ln w="0">
            <a:noFill/>
          </a:ln>
        </p:spPr>
      </p:pic>
      <p:pic>
        <p:nvPicPr>
          <p:cNvPr id="111" name="Google Shape;220;p22"/>
          <p:cNvPicPr/>
          <p:nvPr/>
        </p:nvPicPr>
        <p:blipFill>
          <a:blip r:embed="rId2"/>
          <a:srcRect l="-43072" b="88529"/>
          <a:stretch/>
        </p:blipFill>
        <p:spPr>
          <a:xfrm>
            <a:off x="7253262" y="-2119570"/>
            <a:ext cx="839207" cy="519525"/>
          </a:xfrm>
          <a:prstGeom prst="rect">
            <a:avLst/>
          </a:prstGeom>
          <a:ln w="0">
            <a:noFill/>
          </a:ln>
        </p:spPr>
      </p:pic>
      <p:pic>
        <p:nvPicPr>
          <p:cNvPr id="113" name="Google Shape;222;p22"/>
          <p:cNvPicPr/>
          <p:nvPr/>
        </p:nvPicPr>
        <p:blipFill rotWithShape="1">
          <a:blip r:embed="rId3"/>
          <a:srcRect l="21937" t="13889" r="27605"/>
          <a:stretch/>
        </p:blipFill>
        <p:spPr>
          <a:xfrm>
            <a:off x="2817489" y="913479"/>
            <a:ext cx="3456384" cy="2571500"/>
          </a:xfrm>
          <a:prstGeom prst="rect">
            <a:avLst/>
          </a:prstGeom>
          <a:ln w="0">
            <a:noFill/>
          </a:ln>
        </p:spPr>
      </p:pic>
      <p:pic>
        <p:nvPicPr>
          <p:cNvPr id="112" name="Google Shape;221;p22"/>
          <p:cNvPicPr/>
          <p:nvPr/>
        </p:nvPicPr>
        <p:blipFill rotWithShape="1">
          <a:blip r:embed="rId4"/>
          <a:srcRect l="20567" t="28236" r="20575" b="31295"/>
          <a:stretch/>
        </p:blipFill>
        <p:spPr>
          <a:xfrm>
            <a:off x="5831631" y="2477896"/>
            <a:ext cx="3312369" cy="2376265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6003573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2188377"/>
          </a:xfrm>
        </p:spPr>
        <p:txBody>
          <a:bodyPr>
            <a:normAutofit/>
          </a:bodyPr>
          <a:lstStyle/>
          <a:p>
            <a:r>
              <a:rPr lang="it-IT" sz="2200" b="1" dirty="0"/>
              <a:t>8-9 Giugno 2024 – </a:t>
            </a:r>
            <a:r>
              <a:rPr lang="it-IT" sz="2200" b="1" dirty="0" err="1"/>
              <a:t>Cefpas</a:t>
            </a:r>
            <a:r>
              <a:rPr lang="it-IT" sz="2200" b="1" dirty="0"/>
              <a:t>, Caltanissetta</a:t>
            </a:r>
            <a:br>
              <a:rPr lang="it-IT" sz="2200" b="1" dirty="0"/>
            </a:br>
            <a:r>
              <a:rPr lang="it-IT" sz="1800" b="1" dirty="0"/>
              <a:t>“</a:t>
            </a:r>
            <a:r>
              <a:rPr lang="it-IT" sz="1800" dirty="0"/>
              <a:t>3° Congresso nazionale sulla Gestione del trauma di interesse chirurgico.</a:t>
            </a:r>
            <a:br>
              <a:rPr lang="it-IT" sz="1800" dirty="0"/>
            </a:br>
            <a:r>
              <a:rPr lang="it-IT" sz="1800" dirty="0"/>
              <a:t>L'approccio all'evento trauma del giovane chirurgo</a:t>
            </a:r>
            <a:r>
              <a:rPr lang="it-IT" sz="1800" b="1" dirty="0"/>
              <a:t>”</a:t>
            </a:r>
            <a:br>
              <a:rPr lang="it-IT" sz="1800" b="1" dirty="0"/>
            </a:br>
            <a:r>
              <a:rPr lang="it-IT" sz="1800" b="1" dirty="0"/>
              <a:t/>
            </a:r>
            <a:br>
              <a:rPr lang="it-IT" sz="1800" b="1" dirty="0"/>
            </a:br>
            <a:r>
              <a:rPr lang="it-IT" sz="1600" b="1" dirty="0"/>
              <a:t>Presidente del Congresso: </a:t>
            </a:r>
            <a:r>
              <a:rPr lang="it-IT" sz="1600" dirty="0"/>
              <a:t>Dott. Giovanni Di Lorenzo</a:t>
            </a:r>
            <a:r>
              <a:rPr lang="it-IT" sz="1600" b="1" dirty="0"/>
              <a:t/>
            </a:r>
            <a:br>
              <a:rPr lang="it-IT" sz="1600" b="1" dirty="0"/>
            </a:br>
            <a:r>
              <a:rPr lang="it-IT" sz="1600" b="1" dirty="0"/>
              <a:t> Presidente Onorario: </a:t>
            </a:r>
            <a:r>
              <a:rPr lang="it-IT" sz="1600" dirty="0"/>
              <a:t>Dott. Giovanni </a:t>
            </a:r>
            <a:r>
              <a:rPr lang="it-IT" sz="1600" dirty="0" err="1"/>
              <a:t>Ciaccio</a:t>
            </a:r>
            <a:r>
              <a:rPr lang="it-IT" sz="1800" b="1" dirty="0"/>
              <a:t/>
            </a:r>
            <a:br>
              <a:rPr lang="it-IT" sz="1800" b="1" dirty="0"/>
            </a:br>
            <a:endParaRPr lang="it-IT" sz="1800" b="1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85720" y="4429138"/>
            <a:ext cx="8501122" cy="357190"/>
          </a:xfrm>
        </p:spPr>
        <p:txBody>
          <a:bodyPr>
            <a:noAutofit/>
          </a:bodyPr>
          <a:lstStyle/>
          <a:p>
            <a:r>
              <a:rPr lang="en-US" sz="700" b="1" dirty="0">
                <a:solidFill>
                  <a:schemeClr val="tx1"/>
                </a:solidFill>
                <a:latin typeface="+mj-lt"/>
                <a:cs typeface="Segoe UI" pitchFamily="34" charset="0"/>
              </a:rPr>
              <a:t>Ai </a:t>
            </a:r>
            <a:r>
              <a:rPr lang="en-US" sz="700" b="1" dirty="0" err="1">
                <a:solidFill>
                  <a:schemeClr val="tx1"/>
                </a:solidFill>
                <a:latin typeface="+mj-lt"/>
                <a:cs typeface="Segoe UI" pitchFamily="34" charset="0"/>
              </a:rPr>
              <a:t>sensi</a:t>
            </a:r>
            <a:r>
              <a:rPr lang="en-US" sz="700" b="1" dirty="0">
                <a:solidFill>
                  <a:schemeClr val="tx1"/>
                </a:solidFill>
                <a:latin typeface="+mj-lt"/>
                <a:cs typeface="Segoe UI" pitchFamily="34" charset="0"/>
              </a:rPr>
              <a:t> </a:t>
            </a:r>
            <a:r>
              <a:rPr lang="en-US" sz="700" b="1" dirty="0" err="1">
                <a:solidFill>
                  <a:schemeClr val="tx1"/>
                </a:solidFill>
                <a:latin typeface="+mj-lt"/>
                <a:cs typeface="Segoe UI" pitchFamily="34" charset="0"/>
              </a:rPr>
              <a:t>dell’art</a:t>
            </a:r>
            <a:r>
              <a:rPr lang="en-US" sz="700" b="1" dirty="0">
                <a:solidFill>
                  <a:schemeClr val="tx1"/>
                </a:solidFill>
                <a:latin typeface="+mj-lt"/>
                <a:cs typeface="Segoe UI" pitchFamily="34" charset="0"/>
              </a:rPr>
              <a:t>. 76, comma 4, </a:t>
            </a:r>
            <a:r>
              <a:rPr lang="en-US" sz="700" b="1" dirty="0" err="1">
                <a:solidFill>
                  <a:schemeClr val="tx1"/>
                </a:solidFill>
                <a:latin typeface="+mj-lt"/>
                <a:cs typeface="Segoe UI" pitchFamily="34" charset="0"/>
              </a:rPr>
              <a:t>dell’Accordo</a:t>
            </a:r>
            <a:r>
              <a:rPr lang="en-US" sz="700" b="1" dirty="0">
                <a:solidFill>
                  <a:schemeClr val="tx1"/>
                </a:solidFill>
                <a:latin typeface="+mj-lt"/>
                <a:cs typeface="Segoe UI" pitchFamily="34" charset="0"/>
              </a:rPr>
              <a:t> </a:t>
            </a:r>
            <a:r>
              <a:rPr lang="en-US" sz="700" b="1" dirty="0" err="1">
                <a:solidFill>
                  <a:schemeClr val="tx1"/>
                </a:solidFill>
                <a:latin typeface="+mj-lt"/>
                <a:cs typeface="Segoe UI" pitchFamily="34" charset="0"/>
              </a:rPr>
              <a:t>Stato-Regioni</a:t>
            </a:r>
            <a:r>
              <a:rPr lang="en-US" sz="700" b="1" dirty="0">
                <a:solidFill>
                  <a:schemeClr val="tx1"/>
                </a:solidFill>
                <a:latin typeface="+mj-lt"/>
                <a:cs typeface="Segoe UI" pitchFamily="34" charset="0"/>
              </a:rPr>
              <a:t> del 2 </a:t>
            </a:r>
            <a:r>
              <a:rPr lang="en-US" sz="700" b="1" dirty="0" err="1">
                <a:solidFill>
                  <a:schemeClr val="tx1"/>
                </a:solidFill>
                <a:latin typeface="+mj-lt"/>
                <a:cs typeface="Segoe UI" pitchFamily="34" charset="0"/>
              </a:rPr>
              <a:t>febbraio</a:t>
            </a:r>
            <a:r>
              <a:rPr lang="en-US" sz="700" b="1" dirty="0">
                <a:solidFill>
                  <a:schemeClr val="tx1"/>
                </a:solidFill>
                <a:latin typeface="+mj-lt"/>
                <a:cs typeface="Segoe UI" pitchFamily="34" charset="0"/>
              </a:rPr>
              <a:t> 2017 e del </a:t>
            </a:r>
            <a:r>
              <a:rPr lang="en-US" sz="700" b="1" dirty="0" err="1">
                <a:solidFill>
                  <a:schemeClr val="tx1"/>
                </a:solidFill>
                <a:latin typeface="+mj-lt"/>
                <a:cs typeface="Segoe UI" pitchFamily="34" charset="0"/>
              </a:rPr>
              <a:t>paragrafo</a:t>
            </a:r>
            <a:r>
              <a:rPr lang="en-US" sz="700" b="1" dirty="0">
                <a:solidFill>
                  <a:schemeClr val="tx1"/>
                </a:solidFill>
                <a:latin typeface="+mj-lt"/>
                <a:cs typeface="Segoe UI" pitchFamily="34" charset="0"/>
              </a:rPr>
              <a:t> 4.5 del </a:t>
            </a:r>
            <a:r>
              <a:rPr lang="en-US" sz="700" b="1" dirty="0" err="1">
                <a:solidFill>
                  <a:schemeClr val="tx1"/>
                </a:solidFill>
                <a:latin typeface="+mj-lt"/>
                <a:cs typeface="Segoe UI" pitchFamily="34" charset="0"/>
              </a:rPr>
              <a:t>manuale</a:t>
            </a:r>
            <a:r>
              <a:rPr lang="en-US" sz="700" b="1" dirty="0">
                <a:solidFill>
                  <a:schemeClr val="tx1"/>
                </a:solidFill>
                <a:latin typeface="+mj-lt"/>
                <a:cs typeface="Segoe UI" pitchFamily="34" charset="0"/>
              </a:rPr>
              <a:t> </a:t>
            </a:r>
            <a:r>
              <a:rPr lang="en-US" sz="700" b="1" dirty="0" err="1">
                <a:solidFill>
                  <a:schemeClr val="tx1"/>
                </a:solidFill>
                <a:latin typeface="+mj-lt"/>
                <a:cs typeface="Segoe UI" pitchFamily="34" charset="0"/>
              </a:rPr>
              <a:t>nazionale</a:t>
            </a:r>
            <a:r>
              <a:rPr lang="en-US" sz="700" b="1" dirty="0">
                <a:solidFill>
                  <a:schemeClr val="tx1"/>
                </a:solidFill>
                <a:latin typeface="+mj-lt"/>
                <a:cs typeface="Segoe UI" pitchFamily="34" charset="0"/>
              </a:rPr>
              <a:t> </a:t>
            </a:r>
            <a:r>
              <a:rPr lang="en-US" sz="700" b="1" dirty="0" err="1">
                <a:solidFill>
                  <a:schemeClr val="tx1"/>
                </a:solidFill>
                <a:latin typeface="+mj-lt"/>
                <a:cs typeface="Segoe UI" pitchFamily="34" charset="0"/>
              </a:rPr>
              <a:t>di</a:t>
            </a:r>
            <a:r>
              <a:rPr lang="en-US" sz="700" b="1" dirty="0">
                <a:solidFill>
                  <a:schemeClr val="tx1"/>
                </a:solidFill>
                <a:latin typeface="+mj-lt"/>
                <a:cs typeface="Segoe UI" pitchFamily="34" charset="0"/>
              </a:rPr>
              <a:t> </a:t>
            </a:r>
            <a:r>
              <a:rPr lang="en-US" sz="700" b="1" dirty="0" err="1">
                <a:solidFill>
                  <a:schemeClr val="tx1"/>
                </a:solidFill>
                <a:latin typeface="+mj-lt"/>
                <a:cs typeface="Segoe UI" pitchFamily="34" charset="0"/>
              </a:rPr>
              <a:t>accreditamento</a:t>
            </a:r>
            <a:r>
              <a:rPr lang="en-US" sz="700" b="1" dirty="0">
                <a:solidFill>
                  <a:schemeClr val="tx1"/>
                </a:solidFill>
                <a:latin typeface="+mj-lt"/>
                <a:cs typeface="Segoe UI" pitchFamily="34" charset="0"/>
              </a:rPr>
              <a:t> per </a:t>
            </a:r>
            <a:r>
              <a:rPr lang="en-US" sz="700" b="1" dirty="0" err="1">
                <a:solidFill>
                  <a:schemeClr val="tx1"/>
                </a:solidFill>
                <a:latin typeface="+mj-lt"/>
                <a:cs typeface="Segoe UI" pitchFamily="34" charset="0"/>
              </a:rPr>
              <a:t>l’erogazione</a:t>
            </a:r>
            <a:r>
              <a:rPr lang="en-US" sz="700" b="1" dirty="0">
                <a:solidFill>
                  <a:schemeClr val="tx1"/>
                </a:solidFill>
                <a:latin typeface="+mj-lt"/>
                <a:cs typeface="Segoe UI" pitchFamily="34" charset="0"/>
              </a:rPr>
              <a:t> </a:t>
            </a:r>
            <a:r>
              <a:rPr lang="en-US" sz="700" b="1" dirty="0" err="1">
                <a:solidFill>
                  <a:schemeClr val="tx1"/>
                </a:solidFill>
                <a:latin typeface="+mj-lt"/>
                <a:cs typeface="Segoe UI" pitchFamily="34" charset="0"/>
              </a:rPr>
              <a:t>di</a:t>
            </a:r>
            <a:r>
              <a:rPr lang="en-US" sz="700" b="1" dirty="0">
                <a:solidFill>
                  <a:schemeClr val="tx1"/>
                </a:solidFill>
                <a:latin typeface="+mj-lt"/>
                <a:cs typeface="Segoe UI" pitchFamily="34" charset="0"/>
              </a:rPr>
              <a:t> </a:t>
            </a:r>
            <a:r>
              <a:rPr lang="en-US" sz="700" b="1" dirty="0" err="1">
                <a:solidFill>
                  <a:schemeClr val="tx1"/>
                </a:solidFill>
                <a:latin typeface="+mj-lt"/>
                <a:cs typeface="Segoe UI" pitchFamily="34" charset="0"/>
              </a:rPr>
              <a:t>eventi</a:t>
            </a:r>
            <a:r>
              <a:rPr lang="en-US" sz="700" b="1" dirty="0">
                <a:solidFill>
                  <a:schemeClr val="tx1"/>
                </a:solidFill>
                <a:latin typeface="+mj-lt"/>
                <a:cs typeface="Segoe UI" pitchFamily="34" charset="0"/>
              </a:rPr>
              <a:t> ECM. DICHIARA </a:t>
            </a:r>
            <a:r>
              <a:rPr lang="en-US" sz="700" b="1" dirty="0" err="1">
                <a:solidFill>
                  <a:schemeClr val="tx1"/>
                </a:solidFill>
                <a:latin typeface="+mj-lt"/>
                <a:cs typeface="Segoe UI" pitchFamily="34" charset="0"/>
              </a:rPr>
              <a:t>che</a:t>
            </a:r>
            <a:r>
              <a:rPr lang="en-US" sz="700" b="1" dirty="0">
                <a:solidFill>
                  <a:schemeClr val="tx1"/>
                </a:solidFill>
                <a:latin typeface="+mj-lt"/>
                <a:cs typeface="Segoe UI" pitchFamily="34" charset="0"/>
              </a:rPr>
              <a:t> </a:t>
            </a:r>
            <a:r>
              <a:rPr lang="en-US" sz="700" b="1" dirty="0" err="1">
                <a:solidFill>
                  <a:schemeClr val="tx1"/>
                </a:solidFill>
                <a:latin typeface="+mj-lt"/>
                <a:cs typeface="Segoe UI" pitchFamily="34" charset="0"/>
              </a:rPr>
              <a:t>negli</a:t>
            </a:r>
            <a:r>
              <a:rPr lang="en-US" sz="700" b="1" dirty="0">
                <a:solidFill>
                  <a:schemeClr val="tx1"/>
                </a:solidFill>
                <a:latin typeface="+mj-lt"/>
                <a:cs typeface="Segoe UI" pitchFamily="34" charset="0"/>
              </a:rPr>
              <a:t> </a:t>
            </a:r>
            <a:r>
              <a:rPr lang="en-US" sz="700" b="1" dirty="0" err="1">
                <a:solidFill>
                  <a:schemeClr val="tx1"/>
                </a:solidFill>
                <a:latin typeface="+mj-lt"/>
                <a:cs typeface="Segoe UI" pitchFamily="34" charset="0"/>
              </a:rPr>
              <a:t>ultimi</a:t>
            </a:r>
            <a:r>
              <a:rPr lang="en-US" sz="700" b="1" dirty="0">
                <a:solidFill>
                  <a:schemeClr val="tx1"/>
                </a:solidFill>
                <a:latin typeface="+mj-lt"/>
                <a:cs typeface="Segoe UI" pitchFamily="34" charset="0"/>
              </a:rPr>
              <a:t> due </a:t>
            </a:r>
            <a:r>
              <a:rPr lang="en-US" sz="700" b="1" dirty="0" err="1">
                <a:solidFill>
                  <a:schemeClr val="tx1"/>
                </a:solidFill>
                <a:latin typeface="+mj-lt"/>
                <a:cs typeface="Segoe UI" pitchFamily="34" charset="0"/>
              </a:rPr>
              <a:t>anni</a:t>
            </a:r>
            <a:r>
              <a:rPr lang="en-US" sz="700" b="1" dirty="0">
                <a:solidFill>
                  <a:schemeClr val="tx1"/>
                </a:solidFill>
                <a:latin typeface="+mj-lt"/>
                <a:cs typeface="Segoe UI" pitchFamily="34" charset="0"/>
              </a:rPr>
              <a:t> non ha </a:t>
            </a:r>
            <a:r>
              <a:rPr lang="en-US" sz="700" b="1" dirty="0" err="1">
                <a:solidFill>
                  <a:schemeClr val="tx1"/>
                </a:solidFill>
                <a:latin typeface="+mj-lt"/>
                <a:cs typeface="Segoe UI" pitchFamily="34" charset="0"/>
              </a:rPr>
              <a:t>avuto</a:t>
            </a:r>
            <a:r>
              <a:rPr lang="en-US" sz="700" b="1" dirty="0">
                <a:solidFill>
                  <a:schemeClr val="tx1"/>
                </a:solidFill>
                <a:latin typeface="+mj-lt"/>
                <a:cs typeface="Segoe UI" pitchFamily="34" charset="0"/>
              </a:rPr>
              <a:t>, </a:t>
            </a:r>
            <a:r>
              <a:rPr lang="en-US" sz="700" b="1" dirty="0" err="1">
                <a:solidFill>
                  <a:schemeClr val="tx1"/>
                </a:solidFill>
                <a:latin typeface="+mj-lt"/>
                <a:cs typeface="Segoe UI" pitchFamily="34" charset="0"/>
              </a:rPr>
              <a:t>rapporti</a:t>
            </a:r>
            <a:r>
              <a:rPr lang="en-US" sz="700" b="1" dirty="0">
                <a:solidFill>
                  <a:schemeClr val="tx1"/>
                </a:solidFill>
                <a:latin typeface="+mj-lt"/>
                <a:cs typeface="Segoe UI" pitchFamily="34" charset="0"/>
              </a:rPr>
              <a:t> con </a:t>
            </a:r>
            <a:r>
              <a:rPr lang="en-US" sz="700" b="1" dirty="0" err="1">
                <a:solidFill>
                  <a:schemeClr val="tx1"/>
                </a:solidFill>
                <a:latin typeface="+mj-lt"/>
                <a:cs typeface="Segoe UI" pitchFamily="34" charset="0"/>
              </a:rPr>
              <a:t>soggetti</a:t>
            </a:r>
            <a:r>
              <a:rPr lang="en-US" sz="700" b="1" dirty="0">
                <a:solidFill>
                  <a:schemeClr val="tx1"/>
                </a:solidFill>
                <a:latin typeface="+mj-lt"/>
                <a:cs typeface="Segoe UI" pitchFamily="34" charset="0"/>
              </a:rPr>
              <a:t> </a:t>
            </a:r>
            <a:r>
              <a:rPr lang="en-US" sz="700" b="1" dirty="0" err="1">
                <a:solidFill>
                  <a:schemeClr val="tx1"/>
                </a:solidFill>
                <a:latin typeface="+mj-lt"/>
                <a:cs typeface="Segoe UI" pitchFamily="34" charset="0"/>
              </a:rPr>
              <a:t>portatori</a:t>
            </a:r>
            <a:r>
              <a:rPr lang="en-US" sz="700" b="1" dirty="0">
                <a:solidFill>
                  <a:schemeClr val="tx1"/>
                </a:solidFill>
                <a:latin typeface="+mj-lt"/>
                <a:cs typeface="Segoe UI" pitchFamily="34" charset="0"/>
              </a:rPr>
              <a:t> </a:t>
            </a:r>
            <a:r>
              <a:rPr lang="en-US" sz="700" b="1" dirty="0" err="1">
                <a:solidFill>
                  <a:schemeClr val="tx1"/>
                </a:solidFill>
                <a:latin typeface="+mj-lt"/>
                <a:cs typeface="Segoe UI" pitchFamily="34" charset="0"/>
              </a:rPr>
              <a:t>di</a:t>
            </a:r>
            <a:r>
              <a:rPr lang="en-US" sz="700" b="1" dirty="0">
                <a:solidFill>
                  <a:schemeClr val="tx1"/>
                </a:solidFill>
                <a:latin typeface="+mj-lt"/>
                <a:cs typeface="Segoe UI" pitchFamily="34" charset="0"/>
              </a:rPr>
              <a:t> </a:t>
            </a:r>
            <a:r>
              <a:rPr lang="en-US" sz="700" b="1" dirty="0" err="1">
                <a:solidFill>
                  <a:schemeClr val="tx1"/>
                </a:solidFill>
                <a:latin typeface="+mj-lt"/>
                <a:cs typeface="Segoe UI" pitchFamily="34" charset="0"/>
              </a:rPr>
              <a:t>interessi</a:t>
            </a:r>
            <a:r>
              <a:rPr lang="en-US" sz="700" b="1" dirty="0">
                <a:solidFill>
                  <a:schemeClr val="tx1"/>
                </a:solidFill>
                <a:latin typeface="+mj-lt"/>
                <a:cs typeface="Segoe UI" pitchFamily="34" charset="0"/>
              </a:rPr>
              <a:t> </a:t>
            </a:r>
            <a:r>
              <a:rPr lang="en-US" sz="700" b="1" dirty="0" err="1">
                <a:solidFill>
                  <a:schemeClr val="tx1"/>
                </a:solidFill>
                <a:latin typeface="+mj-lt"/>
                <a:cs typeface="Segoe UI" pitchFamily="34" charset="0"/>
              </a:rPr>
              <a:t>commerciali</a:t>
            </a:r>
            <a:r>
              <a:rPr lang="en-US" sz="700" b="1" dirty="0">
                <a:solidFill>
                  <a:schemeClr val="tx1"/>
                </a:solidFill>
                <a:latin typeface="+mj-lt"/>
                <a:cs typeface="Segoe UI" pitchFamily="34" charset="0"/>
              </a:rPr>
              <a:t> in </a:t>
            </a:r>
            <a:r>
              <a:rPr lang="en-US" sz="700" b="1" dirty="0" err="1">
                <a:solidFill>
                  <a:schemeClr val="tx1"/>
                </a:solidFill>
                <a:latin typeface="+mj-lt"/>
                <a:cs typeface="Segoe UI" pitchFamily="34" charset="0"/>
              </a:rPr>
              <a:t>ambito</a:t>
            </a:r>
            <a:r>
              <a:rPr lang="en-US" sz="700" b="1" dirty="0">
                <a:solidFill>
                  <a:schemeClr val="tx1"/>
                </a:solidFill>
                <a:latin typeface="+mj-lt"/>
                <a:cs typeface="Segoe UI" pitchFamily="34" charset="0"/>
              </a:rPr>
              <a:t> </a:t>
            </a:r>
            <a:r>
              <a:rPr lang="en-US" sz="700" b="1" dirty="0" err="1">
                <a:solidFill>
                  <a:schemeClr val="tx1"/>
                </a:solidFill>
                <a:latin typeface="+mj-lt"/>
                <a:cs typeface="Segoe UI" pitchFamily="34" charset="0"/>
              </a:rPr>
              <a:t>Sanitario</a:t>
            </a:r>
            <a:r>
              <a:rPr lang="en-US" sz="700" b="1" dirty="0">
                <a:solidFill>
                  <a:schemeClr val="tx1"/>
                </a:solidFill>
                <a:latin typeface="+mj-lt"/>
                <a:cs typeface="Segoe UI" pitchFamily="34" charset="0"/>
              </a:rPr>
              <a:t>.</a:t>
            </a:r>
            <a:r>
              <a:rPr lang="en-US" sz="700" dirty="0">
                <a:solidFill>
                  <a:schemeClr val="tx1"/>
                </a:solidFill>
                <a:latin typeface="+mj-lt"/>
              </a:rPr>
              <a:t/>
            </a:r>
            <a:br>
              <a:rPr lang="en-US" sz="700" dirty="0">
                <a:solidFill>
                  <a:schemeClr val="tx1"/>
                </a:solidFill>
                <a:latin typeface="+mj-lt"/>
              </a:rPr>
            </a:br>
            <a:endParaRPr lang="it-IT" sz="700" dirty="0">
              <a:solidFill>
                <a:schemeClr val="tx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dt" idx="4294967295"/>
          </p:nvPr>
        </p:nvSpPr>
        <p:spPr>
          <a:xfrm>
            <a:off x="456663" y="4832463"/>
            <a:ext cx="2128060" cy="205720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t">
            <a:noAutofit/>
          </a:bodyPr>
          <a:lstStyle/>
          <a:p>
            <a:endParaRPr lang="it-IT" sz="1270" spc="-1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sldNum" idx="4294967295"/>
          </p:nvPr>
        </p:nvSpPr>
        <p:spPr>
          <a:xfrm>
            <a:off x="8472234" y="4663314"/>
            <a:ext cx="548261" cy="393154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998" b="0" strike="noStrike" spc="-1">
                <a:solidFill>
                  <a:schemeClr val="dk1"/>
                </a:solidFill>
                <a:latin typeface="Proxima Nova"/>
                <a:ea typeface="Proxima Nova"/>
              </a:defRPr>
            </a:lvl1pPr>
          </a:lstStyle>
          <a:p>
            <a:fld id="{3CCD3E75-AF5A-4615-84B5-DAE03A794DC3}" type="slidenum">
              <a:rPr lang="en-US"/>
              <a:pPr/>
              <a:t>20</a:t>
            </a:fld>
            <a:endParaRPr lang="it-IT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2987824" y="915566"/>
            <a:ext cx="36417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rgbClr val="FF0000"/>
                </a:solidFill>
              </a:rPr>
              <a:t>LA “FALSA “ FRATTURA ESPSOSTA</a:t>
            </a:r>
            <a:endParaRPr lang="it-IT" sz="2000" dirty="0">
              <a:solidFill>
                <a:srgbClr val="FF0000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41049" y="1285275"/>
            <a:ext cx="89794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H 21.40 </a:t>
            </a:r>
            <a:r>
              <a:rPr lang="it-IT" dirty="0" err="1" smtClean="0"/>
              <a:t>ca</a:t>
            </a:r>
            <a:r>
              <a:rPr lang="it-IT" dirty="0" smtClean="0"/>
              <a:t> :Chiamata dalla Centrale e comunicazione con ospedale di altra Asl per politrauma </a:t>
            </a:r>
          </a:p>
          <a:p>
            <a:r>
              <a:rPr lang="it-IT" dirty="0"/>
              <a:t> </a:t>
            </a:r>
            <a:r>
              <a:rPr lang="it-IT" dirty="0" smtClean="0"/>
              <a:t>con “frattura esposta” di ragazzo di 20 anni</a:t>
            </a:r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2470185" y="2339773"/>
            <a:ext cx="66738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H 22.10: Ricontattati dalla C.O. per altro caso , chiediamo del ragazzo </a:t>
            </a:r>
          </a:p>
          <a:p>
            <a:r>
              <a:rPr lang="it-IT" dirty="0" smtClean="0"/>
              <a:t>e </a:t>
            </a:r>
            <a:r>
              <a:rPr lang="it-IT" dirty="0"/>
              <a:t>r</a:t>
            </a:r>
            <a:r>
              <a:rPr lang="it-IT" dirty="0" smtClean="0"/>
              <a:t>iferiscono di  probabile necessità di radiologia</a:t>
            </a:r>
          </a:p>
          <a:p>
            <a:r>
              <a:rPr lang="it-IT" dirty="0" smtClean="0"/>
              <a:t> interventistica presente anche presso altro Presidio Aziendale verso </a:t>
            </a:r>
          </a:p>
          <a:p>
            <a:r>
              <a:rPr lang="it-IT" dirty="0" smtClean="0"/>
              <a:t>Cui erano stati indirizzati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2470185" y="3525292"/>
            <a:ext cx="6264696" cy="120032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FF00"/>
                </a:solidFill>
              </a:rPr>
              <a:t>H.23.40 C.O. : “Il collega ha intubato il paziente per instabilità emodinamica e decadimento del </a:t>
            </a:r>
            <a:r>
              <a:rPr lang="it-IT" dirty="0" err="1" smtClean="0">
                <a:solidFill>
                  <a:srgbClr val="FFFF00"/>
                </a:solidFill>
              </a:rPr>
              <a:t>Gcs</a:t>
            </a:r>
            <a:r>
              <a:rPr lang="mr-IN" dirty="0" smtClean="0">
                <a:solidFill>
                  <a:srgbClr val="FFFF00"/>
                </a:solidFill>
              </a:rPr>
              <a:t>…</a:t>
            </a:r>
            <a:r>
              <a:rPr lang="it-IT" dirty="0" smtClean="0">
                <a:solidFill>
                  <a:srgbClr val="FFFF00"/>
                </a:solidFill>
              </a:rPr>
              <a:t>.sta venendo da voi</a:t>
            </a:r>
            <a:r>
              <a:rPr lang="mr-IN" dirty="0" smtClean="0">
                <a:solidFill>
                  <a:srgbClr val="FFFF00"/>
                </a:solidFill>
              </a:rPr>
              <a:t>…</a:t>
            </a:r>
            <a:r>
              <a:rPr lang="it-IT" dirty="0" smtClean="0">
                <a:solidFill>
                  <a:srgbClr val="FFFF00"/>
                </a:solidFill>
              </a:rPr>
              <a:t>”</a:t>
            </a:r>
          </a:p>
          <a:p>
            <a:r>
              <a:rPr lang="it-IT" dirty="0" smtClean="0">
                <a:solidFill>
                  <a:srgbClr val="FFFF00"/>
                </a:solidFill>
              </a:rPr>
              <a:t> Ci poniamo qualche dubbio.. E cerchiamo di </a:t>
            </a:r>
            <a:r>
              <a:rPr lang="it-IT" dirty="0" err="1" smtClean="0">
                <a:solidFill>
                  <a:srgbClr val="FFFF00"/>
                </a:solidFill>
              </a:rPr>
              <a:t>conttattare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smtClean="0">
                <a:solidFill>
                  <a:srgbClr val="FFFF00"/>
                </a:solidFill>
              </a:rPr>
              <a:t>Il presidio direttamente per  ” </a:t>
            </a:r>
            <a:r>
              <a:rPr lang="it-IT" b="1" i="1" dirty="0" smtClean="0">
                <a:solidFill>
                  <a:srgbClr val="FFFF00"/>
                </a:solidFill>
              </a:rPr>
              <a:t>PIANIFICARE</a:t>
            </a:r>
            <a:r>
              <a:rPr lang="it-IT" dirty="0" smtClean="0">
                <a:solidFill>
                  <a:srgbClr val="FFFF00"/>
                </a:solidFill>
              </a:rPr>
              <a:t> ”</a:t>
            </a:r>
            <a:endParaRPr lang="it-IT" dirty="0">
              <a:solidFill>
                <a:srgbClr val="FFFF00"/>
              </a:solidFill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1" b="48600"/>
          <a:stretch/>
        </p:blipFill>
        <p:spPr>
          <a:xfrm>
            <a:off x="0" y="2011483"/>
            <a:ext cx="2376736" cy="18447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841234" y="2094303"/>
            <a:ext cx="232018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400" dirty="0" smtClean="0"/>
              <a:t>Un altro ospedale disponibile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6947028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07504" y="1779662"/>
            <a:ext cx="4724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it-IT" dirty="0" smtClean="0"/>
              <a:t> Allertamento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smtClean="0"/>
              <a:t>Ps / Trauma Team  e Radiologia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107504" y="2769190"/>
            <a:ext cx="6957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it-IT" dirty="0" smtClean="0"/>
              <a:t> </a:t>
            </a:r>
            <a:r>
              <a:rPr lang="it-IT" dirty="0" err="1" smtClean="0"/>
              <a:t>Pre</a:t>
            </a:r>
            <a:r>
              <a:rPr lang="it-IT" dirty="0" smtClean="0"/>
              <a:t>- allertamento del radiologo interventista e del Chirurgo Vascolare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2986113" y="1122298"/>
            <a:ext cx="3734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rgbClr val="FF0000"/>
                </a:solidFill>
              </a:rPr>
              <a:t>Anticipiamo e  Pianifichiamo</a:t>
            </a:r>
            <a:endParaRPr lang="it-IT" sz="2400" dirty="0">
              <a:solidFill>
                <a:srgbClr val="FF000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07504" y="3758718"/>
            <a:ext cx="5185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it-IT" smtClean="0"/>
              <a:t> Allertamento</a:t>
            </a:r>
            <a:r>
              <a:rPr lang="it-IT" smtClean="0">
                <a:solidFill>
                  <a:srgbClr val="FF0000"/>
                </a:solidFill>
              </a:rPr>
              <a:t> </a:t>
            </a:r>
            <a:r>
              <a:rPr lang="it-IT" dirty="0" smtClean="0"/>
              <a:t>equipe S.O. con chirurgo d’urgenza 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4677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01" b="29000"/>
          <a:stretch/>
        </p:blipFill>
        <p:spPr>
          <a:xfrm>
            <a:off x="2915816" y="2073796"/>
            <a:ext cx="2376736" cy="2376264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1" b="26200"/>
          <a:stretch/>
        </p:blipFill>
        <p:spPr>
          <a:xfrm>
            <a:off x="5868144" y="978086"/>
            <a:ext cx="2938408" cy="3471974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2854668" y="978086"/>
            <a:ext cx="3034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smtClean="0">
                <a:solidFill>
                  <a:srgbClr val="FF0000"/>
                </a:solidFill>
              </a:rPr>
              <a:t>LA FRATTURA ESPOSTA</a:t>
            </a:r>
            <a:endParaRPr lang="it-IT" sz="2400">
              <a:solidFill>
                <a:srgbClr val="FF0000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1" b="19200"/>
          <a:stretch/>
        </p:blipFill>
        <p:spPr>
          <a:xfrm>
            <a:off x="395064" y="1281708"/>
            <a:ext cx="2376736" cy="316835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749" y="3723878"/>
            <a:ext cx="1266251" cy="118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454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99408" y="1503578"/>
            <a:ext cx="3643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it-IT" dirty="0" smtClean="0">
                <a:solidFill>
                  <a:srgbClr val="FF0000"/>
                </a:solidFill>
              </a:rPr>
              <a:t>Allertamento Ps / TT  e Radiologia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23464" y="3178400"/>
            <a:ext cx="4327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it-IT" dirty="0" err="1" smtClean="0">
                <a:solidFill>
                  <a:srgbClr val="FF0000"/>
                </a:solidFill>
              </a:rPr>
              <a:t>Pre</a:t>
            </a:r>
            <a:r>
              <a:rPr lang="it-IT" dirty="0" smtClean="0">
                <a:solidFill>
                  <a:srgbClr val="FF0000"/>
                </a:solidFill>
              </a:rPr>
              <a:t>- allertamento del Chirurgo Vascolare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3275856" y="1035117"/>
            <a:ext cx="35605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rgbClr val="FF0000"/>
                </a:solidFill>
              </a:rPr>
              <a:t>Comunicazione Efficace  in Team</a:t>
            </a:r>
            <a:endParaRPr lang="it-IT" sz="2000" dirty="0">
              <a:solidFill>
                <a:srgbClr val="FF000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08184" y="4268585"/>
            <a:ext cx="3052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it-IT" dirty="0" smtClean="0">
                <a:solidFill>
                  <a:srgbClr val="FF0000"/>
                </a:solidFill>
              </a:rPr>
              <a:t>Allertamento equipe S.O. = 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99408" y="1903549"/>
            <a:ext cx="7832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Immediata valutazione ortopedica e contestuale visualizzazione delle immagini </a:t>
            </a:r>
            <a:r>
              <a:rPr lang="it-IT" dirty="0" err="1" smtClean="0"/>
              <a:t>Tc</a:t>
            </a:r>
            <a:r>
              <a:rPr lang="it-IT" dirty="0" smtClean="0"/>
              <a:t> eseguite presso altro presidio dalla nostra radiologia con il chirurgo : </a:t>
            </a:r>
          </a:p>
          <a:p>
            <a:r>
              <a:rPr lang="it-IT" dirty="0" smtClean="0"/>
              <a:t>valutazione </a:t>
            </a:r>
            <a:r>
              <a:rPr lang="it-IT" dirty="0" err="1" smtClean="0"/>
              <a:t>blush</a:t>
            </a:r>
            <a:r>
              <a:rPr lang="it-IT" dirty="0" smtClean="0"/>
              <a:t> attivi / emorragie per  eventuale indicazioni  chirurgiche / interventistiche prioritarie e/o contestuali all’arto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134304" y="3547732"/>
            <a:ext cx="53576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Nessun tempo di attesa, Chirurgo Vascolare già in </a:t>
            </a:r>
          </a:p>
          <a:p>
            <a:r>
              <a:rPr lang="it-IT" dirty="0" smtClean="0"/>
              <a:t>sede con accesso diretto in S.O. insieme all’ Ortopedico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2987824" y="4268585"/>
            <a:ext cx="4039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Sala ortopedica già pronta per intervento</a:t>
            </a:r>
            <a:endParaRPr lang="it-IT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00" b="36000"/>
          <a:stretch/>
        </p:blipFill>
        <p:spPr>
          <a:xfrm>
            <a:off x="6588224" y="2816116"/>
            <a:ext cx="2376736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973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33"/>
          <a:stretch/>
        </p:blipFill>
        <p:spPr>
          <a:xfrm>
            <a:off x="539552" y="1236931"/>
            <a:ext cx="6696744" cy="3425321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2915816" y="836821"/>
            <a:ext cx="39224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rgbClr val="FF0000"/>
                </a:solidFill>
              </a:rPr>
              <a:t>LE CONDIZIONI CLINICHE PS </a:t>
            </a:r>
            <a:r>
              <a:rPr lang="mr-IN" sz="2000" dirty="0" smtClean="0">
                <a:solidFill>
                  <a:srgbClr val="FF0000"/>
                </a:solidFill>
              </a:rPr>
              <a:t>…</a:t>
            </a:r>
            <a:r>
              <a:rPr lang="it-IT" sz="2000" dirty="0" smtClean="0">
                <a:solidFill>
                  <a:srgbClr val="FF0000"/>
                </a:solidFill>
                <a:sym typeface="Wingdings"/>
              </a:rPr>
              <a:t> SO</a:t>
            </a:r>
            <a:endParaRPr lang="it-IT" sz="2000" dirty="0">
              <a:solidFill>
                <a:srgbClr val="FF0000"/>
              </a:solidFill>
            </a:endParaRPr>
          </a:p>
        </p:txBody>
      </p:sp>
      <p:pic>
        <p:nvPicPr>
          <p:cNvPr id="7" name="Segnaposto contenuto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" t="39233" b="54269"/>
          <a:stretch/>
        </p:blipFill>
        <p:spPr>
          <a:xfrm>
            <a:off x="-36512" y="1259801"/>
            <a:ext cx="9289032" cy="519861"/>
          </a:xfrm>
          <a:prstGeom prst="rect">
            <a:avLst/>
          </a:prstGeom>
        </p:spPr>
      </p:pic>
      <p:pic>
        <p:nvPicPr>
          <p:cNvPr id="12" name="Segnaposto contenuto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" t="48713" r="3816" b="45660"/>
          <a:stretch/>
        </p:blipFill>
        <p:spPr>
          <a:xfrm>
            <a:off x="-36512" y="1951476"/>
            <a:ext cx="9289032" cy="468052"/>
          </a:xfrm>
          <a:prstGeom prst="rect">
            <a:avLst/>
          </a:prstGeom>
        </p:spPr>
      </p:pic>
      <p:pic>
        <p:nvPicPr>
          <p:cNvPr id="13" name="Segnaposto contenuto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" t="72985" b="20628"/>
          <a:stretch/>
        </p:blipFill>
        <p:spPr>
          <a:xfrm>
            <a:off x="-31864" y="2923585"/>
            <a:ext cx="9185557" cy="504056"/>
          </a:xfrm>
          <a:prstGeom prst="rect">
            <a:avLst/>
          </a:prstGeom>
        </p:spPr>
      </p:pic>
      <p:pic>
        <p:nvPicPr>
          <p:cNvPr id="14" name="Segnaposto contenuto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" t="88464" r="2151" b="-287"/>
          <a:stretch/>
        </p:blipFill>
        <p:spPr>
          <a:xfrm>
            <a:off x="143020" y="3713316"/>
            <a:ext cx="9010673" cy="938374"/>
          </a:xfrm>
          <a:prstGeom prst="rect">
            <a:avLst/>
          </a:prstGeom>
        </p:spPr>
      </p:pic>
      <p:cxnSp>
        <p:nvCxnSpPr>
          <p:cNvPr id="3" name="Connettore 1 2"/>
          <p:cNvCxnSpPr/>
          <p:nvPr/>
        </p:nvCxnSpPr>
        <p:spPr>
          <a:xfrm>
            <a:off x="3154720" y="3154700"/>
            <a:ext cx="93610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1 14"/>
          <p:cNvCxnSpPr/>
          <p:nvPr/>
        </p:nvCxnSpPr>
        <p:spPr>
          <a:xfrm>
            <a:off x="7668344" y="2213700"/>
            <a:ext cx="93610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15"/>
          <p:cNvCxnSpPr/>
          <p:nvPr/>
        </p:nvCxnSpPr>
        <p:spPr>
          <a:xfrm>
            <a:off x="4788024" y="1779662"/>
            <a:ext cx="36004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/>
          <p:cNvCxnSpPr/>
          <p:nvPr/>
        </p:nvCxnSpPr>
        <p:spPr>
          <a:xfrm>
            <a:off x="539552" y="2448108"/>
            <a:ext cx="93610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1 17"/>
          <p:cNvCxnSpPr/>
          <p:nvPr/>
        </p:nvCxnSpPr>
        <p:spPr>
          <a:xfrm>
            <a:off x="539552" y="3427641"/>
            <a:ext cx="324036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1 18"/>
          <p:cNvCxnSpPr/>
          <p:nvPr/>
        </p:nvCxnSpPr>
        <p:spPr>
          <a:xfrm>
            <a:off x="7172776" y="3147814"/>
            <a:ext cx="66011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1 22"/>
          <p:cNvCxnSpPr/>
          <p:nvPr/>
        </p:nvCxnSpPr>
        <p:spPr>
          <a:xfrm>
            <a:off x="3419872" y="4155926"/>
            <a:ext cx="352839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/>
          <p:cNvSpPr txBox="1"/>
          <p:nvPr/>
        </p:nvSpPr>
        <p:spPr>
          <a:xfrm>
            <a:off x="3764987" y="2481650"/>
            <a:ext cx="1023037" cy="40011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mr-IN" sz="2000" dirty="0" smtClean="0">
                <a:solidFill>
                  <a:srgbClr val="FFFF00"/>
                </a:solidFill>
                <a:sym typeface="Wingdings"/>
              </a:rPr>
              <a:t>…</a:t>
            </a:r>
            <a:r>
              <a:rPr lang="it-IT" sz="2000" dirty="0" smtClean="0">
                <a:solidFill>
                  <a:srgbClr val="FFFF00"/>
                </a:solidFill>
                <a:sym typeface="Wingdings"/>
              </a:rPr>
              <a:t>. SO</a:t>
            </a:r>
            <a:endParaRPr lang="it-IT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609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/>
          <p:cNvSpPr txBox="1"/>
          <p:nvPr/>
        </p:nvSpPr>
        <p:spPr>
          <a:xfrm>
            <a:off x="1187624" y="907987"/>
            <a:ext cx="7481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INTERVENTO URGENTE INDIFFERIBILE COMBINATO ( FE TIBIALE E BY-PASS FP ) 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11" name="Segnaposto contenuto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" t="70012" r="3118"/>
          <a:stretch/>
        </p:blipFill>
        <p:spPr>
          <a:xfrm>
            <a:off x="107504" y="1253333"/>
            <a:ext cx="8928992" cy="1948889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6" t="19201" r="12701" b="19200"/>
          <a:stretch/>
        </p:blipFill>
        <p:spPr>
          <a:xfrm rot="16200000">
            <a:off x="5765937" y="1716716"/>
            <a:ext cx="1944216" cy="4415642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1835696" y="3003797"/>
            <a:ext cx="4649671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FF00"/>
                </a:solidFill>
              </a:rPr>
              <a:t>ERRORE DI COMUNICAZIONE / COMPRENSIONE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0" y="3573206"/>
            <a:ext cx="46274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Continuiamo DCR durante la DCS :</a:t>
            </a:r>
          </a:p>
          <a:p>
            <a:r>
              <a:rPr lang="it-IT" sz="2000" dirty="0"/>
              <a:t> </a:t>
            </a:r>
            <a:r>
              <a:rPr lang="it-IT" sz="2000" dirty="0" smtClean="0"/>
              <a:t> il ragazzo risponde alla DCR</a:t>
            </a:r>
            <a:r>
              <a:rPr lang="it-IT" sz="2000" dirty="0" smtClean="0">
                <a:sym typeface="Wingdings"/>
              </a:rPr>
              <a:t> </a:t>
            </a:r>
            <a:r>
              <a:rPr lang="it-IT" sz="2000" dirty="0" smtClean="0"/>
              <a:t>iniziamo </a:t>
            </a:r>
            <a:r>
              <a:rPr lang="it-IT" sz="2000" dirty="0"/>
              <a:t>i</a:t>
            </a:r>
            <a:r>
              <a:rPr lang="it-IT" sz="2000" dirty="0" smtClean="0"/>
              <a:t>l </a:t>
            </a:r>
          </a:p>
          <a:p>
            <a:r>
              <a:rPr lang="it-IT" sz="2000" dirty="0" smtClean="0"/>
              <a:t>tempo vascolare tentando di salvare l’arto</a:t>
            </a:r>
          </a:p>
          <a:p>
            <a:r>
              <a:rPr lang="it-IT" sz="2000" dirty="0" smtClean="0"/>
              <a:t> </a:t>
            </a:r>
            <a:endParaRPr lang="it-IT" sz="2000" dirty="0"/>
          </a:p>
        </p:txBody>
      </p:sp>
      <p:sp>
        <p:nvSpPr>
          <p:cNvPr id="10" name="CasellaDiTesto 9"/>
          <p:cNvSpPr txBox="1"/>
          <p:nvPr/>
        </p:nvSpPr>
        <p:spPr>
          <a:xfrm rot="20350182">
            <a:off x="846381" y="2187470"/>
            <a:ext cx="6845568" cy="55399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ja-JP" altLang="it-IT" sz="1800" dirty="0">
                <a:solidFill>
                  <a:srgbClr val="000000"/>
                </a:solidFill>
                <a:latin typeface="Calibri" charset="0"/>
              </a:rPr>
              <a:t>“</a:t>
            </a:r>
            <a:r>
              <a:rPr lang="it-IT" sz="1800" b="1" i="1" dirty="0" err="1">
                <a:solidFill>
                  <a:srgbClr val="000000"/>
                </a:solidFill>
                <a:latin typeface="Calibri" charset="0"/>
              </a:rPr>
              <a:t>Surgery</a:t>
            </a:r>
            <a:r>
              <a:rPr lang="it-IT" sz="1800" b="1" i="1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it-IT" sz="1800" b="1" i="1" dirty="0" err="1">
                <a:solidFill>
                  <a:srgbClr val="000000"/>
                </a:solidFill>
                <a:latin typeface="Calibri" charset="0"/>
              </a:rPr>
              <a:t>does</a:t>
            </a:r>
            <a:r>
              <a:rPr lang="it-IT" sz="1800" b="1" i="1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it-IT" sz="1800" b="1" i="1" dirty="0" err="1">
                <a:solidFill>
                  <a:srgbClr val="000000"/>
                </a:solidFill>
                <a:latin typeface="Calibri" charset="0"/>
              </a:rPr>
              <a:t>not</a:t>
            </a:r>
            <a:r>
              <a:rPr lang="it-IT" sz="1800" b="1" i="1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it-IT" sz="1800" b="1" i="1" dirty="0" err="1">
                <a:solidFill>
                  <a:srgbClr val="000000"/>
                </a:solidFill>
                <a:latin typeface="Calibri" charset="0"/>
              </a:rPr>
              <a:t>follow</a:t>
            </a:r>
            <a:r>
              <a:rPr lang="it-IT" sz="1800" b="1" i="1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it-IT" sz="1800" b="1" i="1" dirty="0" err="1">
                <a:solidFill>
                  <a:srgbClr val="000000"/>
                </a:solidFill>
                <a:latin typeface="Calibri" charset="0"/>
              </a:rPr>
              <a:t>resuscitation</a:t>
            </a:r>
            <a:r>
              <a:rPr lang="it-IT" sz="1800" b="1" i="1" dirty="0">
                <a:solidFill>
                  <a:srgbClr val="000000"/>
                </a:solidFill>
                <a:latin typeface="Calibri" charset="0"/>
              </a:rPr>
              <a:t>, </a:t>
            </a:r>
            <a:r>
              <a:rPr lang="it-IT" sz="1800" b="1" i="1" dirty="0" err="1">
                <a:solidFill>
                  <a:srgbClr val="000000"/>
                </a:solidFill>
                <a:latin typeface="Calibri" charset="0"/>
              </a:rPr>
              <a:t>it</a:t>
            </a:r>
            <a:r>
              <a:rPr lang="it-IT" sz="1800" b="1" i="1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it-IT" sz="1800" b="1" i="1" dirty="0" err="1">
                <a:solidFill>
                  <a:srgbClr val="000000"/>
                </a:solidFill>
                <a:latin typeface="Calibri" charset="0"/>
              </a:rPr>
              <a:t>is</a:t>
            </a:r>
            <a:r>
              <a:rPr lang="it-IT" sz="1800" b="1" i="1" dirty="0">
                <a:solidFill>
                  <a:srgbClr val="000000"/>
                </a:solidFill>
                <a:latin typeface="Calibri" charset="0"/>
              </a:rPr>
              <a:t> part of </a:t>
            </a:r>
            <a:r>
              <a:rPr lang="it-IT" sz="1800" b="1" i="1" dirty="0" err="1">
                <a:solidFill>
                  <a:srgbClr val="000000"/>
                </a:solidFill>
                <a:latin typeface="Calibri" charset="0"/>
              </a:rPr>
              <a:t>resuscitation</a:t>
            </a:r>
            <a:r>
              <a:rPr lang="ja-JP" altLang="it-IT" sz="1800" dirty="0">
                <a:solidFill>
                  <a:srgbClr val="000000"/>
                </a:solidFill>
                <a:latin typeface="Calibri" charset="0"/>
              </a:rPr>
              <a:t>”</a:t>
            </a:r>
            <a:endParaRPr lang="it-IT" sz="1800" dirty="0">
              <a:solidFill>
                <a:srgbClr val="000000"/>
              </a:solidFill>
              <a:latin typeface="Calibri" charset="0"/>
            </a:endParaRPr>
          </a:p>
          <a:p>
            <a:pPr algn="r" eaLnBrk="1" hangingPunct="1"/>
            <a:r>
              <a:rPr lang="it-IT" sz="1200" i="1" dirty="0" err="1">
                <a:solidFill>
                  <a:srgbClr val="000000"/>
                </a:solidFill>
                <a:latin typeface="Calibri" charset="0"/>
              </a:rPr>
              <a:t>Hodgetts</a:t>
            </a:r>
            <a:r>
              <a:rPr lang="it-IT" sz="1200" i="1" dirty="0">
                <a:solidFill>
                  <a:srgbClr val="000000"/>
                </a:solidFill>
                <a:latin typeface="Calibri" charset="0"/>
              </a:rPr>
              <a:t> T, Turner L. Trauma </a:t>
            </a:r>
            <a:r>
              <a:rPr lang="it-IT" sz="1200" i="1" dirty="0" err="1">
                <a:solidFill>
                  <a:srgbClr val="000000"/>
                </a:solidFill>
                <a:latin typeface="Calibri" charset="0"/>
              </a:rPr>
              <a:t>rules</a:t>
            </a:r>
            <a:r>
              <a:rPr lang="it-IT" sz="1200" i="1" dirty="0">
                <a:solidFill>
                  <a:srgbClr val="000000"/>
                </a:solidFill>
                <a:latin typeface="Calibri" charset="0"/>
              </a:rPr>
              <a:t> 2. Oxford, </a:t>
            </a:r>
            <a:r>
              <a:rPr lang="it-IT" sz="1200" i="1" dirty="0" err="1">
                <a:solidFill>
                  <a:srgbClr val="000000"/>
                </a:solidFill>
                <a:latin typeface="Calibri" charset="0"/>
              </a:rPr>
              <a:t>Blackwell</a:t>
            </a:r>
            <a:r>
              <a:rPr lang="it-IT" sz="1200" i="1" dirty="0">
                <a:solidFill>
                  <a:srgbClr val="000000"/>
                </a:solidFill>
                <a:latin typeface="Calibri" charset="0"/>
              </a:rPr>
              <a:t> Publishing 2006</a:t>
            </a:r>
            <a:endParaRPr lang="it-IT" sz="1800" i="1" dirty="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045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1" animBg="1"/>
      <p:bldP spid="2" grpId="0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627784" y="915566"/>
            <a:ext cx="33708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smtClean="0">
                <a:solidFill>
                  <a:srgbClr val="FF0000"/>
                </a:solidFill>
              </a:rPr>
              <a:t>FINALMENTE ARRIVANO LE 8</a:t>
            </a:r>
            <a:r>
              <a:rPr lang="mr-IN" sz="2000" dirty="0" smtClean="0">
                <a:solidFill>
                  <a:srgbClr val="FF0000"/>
                </a:solidFill>
              </a:rPr>
              <a:t>…</a:t>
            </a:r>
            <a:endParaRPr lang="it-IT" sz="2000" dirty="0">
              <a:solidFill>
                <a:srgbClr val="FF000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" r="1880" b="6000"/>
          <a:stretch/>
        </p:blipFill>
        <p:spPr>
          <a:xfrm>
            <a:off x="0" y="1293608"/>
            <a:ext cx="8928992" cy="1692188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07504" y="2929582"/>
            <a:ext cx="4707955" cy="203132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FF00"/>
                </a:solidFill>
              </a:rPr>
              <a:t>ESAMI EMATICI COMPLETI</a:t>
            </a:r>
            <a:r>
              <a:rPr lang="it-IT" dirty="0" smtClean="0">
                <a:solidFill>
                  <a:srgbClr val="FFFF00"/>
                </a:solidFill>
                <a:sym typeface="Wingdings"/>
              </a:rPr>
              <a:t> CRUSH SYNDROME</a:t>
            </a:r>
          </a:p>
          <a:p>
            <a:r>
              <a:rPr lang="it-IT" dirty="0" smtClean="0">
                <a:solidFill>
                  <a:srgbClr val="FFFF00"/>
                </a:solidFill>
                <a:sym typeface="Wingdings"/>
              </a:rPr>
              <a:t>EGA CON ACIDOSI ED IPERLATTACIDEMIA</a:t>
            </a:r>
          </a:p>
          <a:p>
            <a:r>
              <a:rPr lang="it-IT" dirty="0" smtClean="0">
                <a:solidFill>
                  <a:srgbClr val="FFFF00"/>
                </a:solidFill>
                <a:sym typeface="Wingdings"/>
              </a:rPr>
              <a:t>VALUTAZIONE CARDIOLOGICA</a:t>
            </a:r>
          </a:p>
          <a:p>
            <a:r>
              <a:rPr lang="it-IT" dirty="0" smtClean="0">
                <a:solidFill>
                  <a:srgbClr val="FFFF00"/>
                </a:solidFill>
                <a:sym typeface="Wingdings"/>
              </a:rPr>
              <a:t>VALUTAZIONE CHIRURGO PLASTICO</a:t>
            </a:r>
          </a:p>
          <a:p>
            <a:r>
              <a:rPr lang="it-IT" dirty="0" smtClean="0">
                <a:solidFill>
                  <a:srgbClr val="FFFF00"/>
                </a:solidFill>
                <a:sym typeface="Wingdings"/>
              </a:rPr>
              <a:t>CHECK ORTOPEDICO E VASCOLARE</a:t>
            </a:r>
          </a:p>
          <a:p>
            <a:r>
              <a:rPr lang="it-IT" dirty="0" smtClean="0">
                <a:solidFill>
                  <a:srgbClr val="FFFF00"/>
                </a:solidFill>
                <a:sym typeface="Wingdings"/>
              </a:rPr>
              <a:t>NUOVA ANGIOTC</a:t>
            </a:r>
          </a:p>
          <a:p>
            <a:endParaRPr lang="it-IT" dirty="0">
              <a:solidFill>
                <a:srgbClr val="FFFF00"/>
              </a:solidFill>
            </a:endParaRPr>
          </a:p>
        </p:txBody>
      </p:sp>
      <p:pic>
        <p:nvPicPr>
          <p:cNvPr id="7" name="Segnaposto contenuto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6" t="8590" r="42365" b="11925"/>
          <a:stretch/>
        </p:blipFill>
        <p:spPr>
          <a:xfrm>
            <a:off x="1782832" y="2913789"/>
            <a:ext cx="7108380" cy="1848238"/>
          </a:xfrm>
          <a:prstGeom prst="rect">
            <a:avLst/>
          </a:prstGeom>
        </p:spPr>
      </p:pic>
      <p:cxnSp>
        <p:nvCxnSpPr>
          <p:cNvPr id="5" name="Connettore 1 4"/>
          <p:cNvCxnSpPr/>
          <p:nvPr/>
        </p:nvCxnSpPr>
        <p:spPr>
          <a:xfrm>
            <a:off x="6159687" y="1995686"/>
            <a:ext cx="2376264" cy="0"/>
          </a:xfrm>
          <a:prstGeom prst="line">
            <a:avLst/>
          </a:prstGeom>
          <a:ln w="254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7"/>
          <p:cNvCxnSpPr/>
          <p:nvPr/>
        </p:nvCxnSpPr>
        <p:spPr>
          <a:xfrm>
            <a:off x="107504" y="2211710"/>
            <a:ext cx="1057834" cy="0"/>
          </a:xfrm>
          <a:prstGeom prst="line">
            <a:avLst/>
          </a:prstGeom>
          <a:ln w="254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/>
          <p:cNvCxnSpPr/>
          <p:nvPr/>
        </p:nvCxnSpPr>
        <p:spPr>
          <a:xfrm flipH="1">
            <a:off x="3203848" y="1419622"/>
            <a:ext cx="648072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1 14"/>
          <p:cNvCxnSpPr/>
          <p:nvPr/>
        </p:nvCxnSpPr>
        <p:spPr>
          <a:xfrm flipV="1">
            <a:off x="1763688" y="2211710"/>
            <a:ext cx="2088232" cy="16262"/>
          </a:xfrm>
          <a:prstGeom prst="line">
            <a:avLst/>
          </a:prstGeom>
          <a:ln w="254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15"/>
          <p:cNvCxnSpPr/>
          <p:nvPr/>
        </p:nvCxnSpPr>
        <p:spPr>
          <a:xfrm>
            <a:off x="1151620" y="2515776"/>
            <a:ext cx="2376264" cy="0"/>
          </a:xfrm>
          <a:prstGeom prst="line">
            <a:avLst/>
          </a:prstGeom>
          <a:ln w="254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/>
          <p:cNvCxnSpPr/>
          <p:nvPr/>
        </p:nvCxnSpPr>
        <p:spPr>
          <a:xfrm>
            <a:off x="3851920" y="2515776"/>
            <a:ext cx="2376264" cy="0"/>
          </a:xfrm>
          <a:prstGeom prst="line">
            <a:avLst/>
          </a:prstGeom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/>
          <p:cNvCxnSpPr/>
          <p:nvPr/>
        </p:nvCxnSpPr>
        <p:spPr>
          <a:xfrm>
            <a:off x="3347864" y="3795886"/>
            <a:ext cx="2376264" cy="0"/>
          </a:xfrm>
          <a:prstGeom prst="line">
            <a:avLst/>
          </a:prstGeom>
          <a:ln w="254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1 17"/>
          <p:cNvCxnSpPr/>
          <p:nvPr/>
        </p:nvCxnSpPr>
        <p:spPr>
          <a:xfrm>
            <a:off x="4004320" y="2668176"/>
            <a:ext cx="2376264" cy="0"/>
          </a:xfrm>
          <a:prstGeom prst="line">
            <a:avLst/>
          </a:prstGeom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08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388058" y="803488"/>
            <a:ext cx="44575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rgbClr val="FF0000"/>
                </a:solidFill>
              </a:rPr>
              <a:t> DOPO LA </a:t>
            </a:r>
            <a:r>
              <a:rPr lang="it-IT" sz="2000" smtClean="0">
                <a:solidFill>
                  <a:srgbClr val="FF0000"/>
                </a:solidFill>
              </a:rPr>
              <a:t>DCS /DCR ? </a:t>
            </a:r>
            <a:r>
              <a:rPr lang="it-IT" sz="2000" dirty="0" smtClean="0">
                <a:solidFill>
                  <a:srgbClr val="FF0000"/>
                </a:solidFill>
              </a:rPr>
              <a:t>PROGRAMMARE </a:t>
            </a:r>
            <a:r>
              <a:rPr lang="mr-IN" sz="2000" dirty="0" smtClean="0">
                <a:solidFill>
                  <a:srgbClr val="FF0000"/>
                </a:solidFill>
              </a:rPr>
              <a:t>…</a:t>
            </a:r>
            <a:endParaRPr lang="it-IT" sz="2000" dirty="0">
              <a:solidFill>
                <a:srgbClr val="FF0000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6409"/>
            <a:ext cx="7162800" cy="26035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03" b="55599"/>
          <a:stretch/>
        </p:blipFill>
        <p:spPr>
          <a:xfrm>
            <a:off x="4283968" y="3353122"/>
            <a:ext cx="3528392" cy="142013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6" r="1912"/>
          <a:stretch/>
        </p:blipFill>
        <p:spPr>
          <a:xfrm>
            <a:off x="179512" y="3921686"/>
            <a:ext cx="6552728" cy="800100"/>
          </a:xfrm>
          <a:prstGeom prst="rect">
            <a:avLst/>
          </a:prstGeom>
        </p:spPr>
      </p:pic>
      <p:sp>
        <p:nvSpPr>
          <p:cNvPr id="3" name="Freccia giù 2"/>
          <p:cNvSpPr/>
          <p:nvPr/>
        </p:nvSpPr>
        <p:spPr>
          <a:xfrm>
            <a:off x="7153736" y="3164900"/>
            <a:ext cx="432048" cy="79208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triscia diagonale 6"/>
          <p:cNvSpPr/>
          <p:nvPr/>
        </p:nvSpPr>
        <p:spPr>
          <a:xfrm rot="773063">
            <a:off x="4955720" y="1406559"/>
            <a:ext cx="1868202" cy="423332"/>
          </a:xfrm>
          <a:prstGeom prst="diagStri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cxnSp>
        <p:nvCxnSpPr>
          <p:cNvPr id="8" name="Connettore 1 7"/>
          <p:cNvCxnSpPr/>
          <p:nvPr/>
        </p:nvCxnSpPr>
        <p:spPr>
          <a:xfrm>
            <a:off x="251520" y="2643758"/>
            <a:ext cx="3456384" cy="0"/>
          </a:xfrm>
          <a:prstGeom prst="line">
            <a:avLst/>
          </a:prstGeom>
          <a:ln w="254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/>
          <p:cNvCxnSpPr/>
          <p:nvPr/>
        </p:nvCxnSpPr>
        <p:spPr>
          <a:xfrm>
            <a:off x="4355976" y="2499742"/>
            <a:ext cx="2376264" cy="0"/>
          </a:xfrm>
          <a:prstGeom prst="line">
            <a:avLst/>
          </a:prstGeom>
          <a:ln w="254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5580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" t="40221"/>
          <a:stretch/>
        </p:blipFill>
        <p:spPr>
          <a:xfrm>
            <a:off x="107504" y="1208837"/>
            <a:ext cx="6917184" cy="1973918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619672" y="888158"/>
            <a:ext cx="5621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rgbClr val="FF0000"/>
                </a:solidFill>
              </a:rPr>
              <a:t>LA </a:t>
            </a:r>
            <a:r>
              <a:rPr lang="it-IT" sz="2400" dirty="0" smtClean="0">
                <a:solidFill>
                  <a:srgbClr val="FF0000"/>
                </a:solidFill>
              </a:rPr>
              <a:t>BUONA </a:t>
            </a:r>
            <a:r>
              <a:rPr lang="it-IT" sz="2000" dirty="0" smtClean="0">
                <a:solidFill>
                  <a:srgbClr val="FF0000"/>
                </a:solidFill>
              </a:rPr>
              <a:t>COMUNICAZIONE IN SALA OPERATORIA</a:t>
            </a:r>
            <a:endParaRPr lang="it-IT" sz="2000" dirty="0">
              <a:solidFill>
                <a:srgbClr val="FF0000"/>
              </a:solidFill>
            </a:endParaRPr>
          </a:p>
        </p:txBody>
      </p:sp>
      <p:pic>
        <p:nvPicPr>
          <p:cNvPr id="4" name="Segnaposto contenuto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" t="7317" r="5052" b="7317"/>
          <a:stretch/>
        </p:blipFill>
        <p:spPr>
          <a:xfrm>
            <a:off x="6732240" y="1452367"/>
            <a:ext cx="2411760" cy="2902816"/>
          </a:xfrm>
          <a:prstGeom prst="rect">
            <a:avLst/>
          </a:prstGeom>
        </p:spPr>
      </p:pic>
      <p:pic>
        <p:nvPicPr>
          <p:cNvPr id="5" name="Segnaposto contenuto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3" r="67367" b="92491"/>
          <a:stretch/>
        </p:blipFill>
        <p:spPr>
          <a:xfrm>
            <a:off x="1837368" y="1261099"/>
            <a:ext cx="1593660" cy="382536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231370" y="3723878"/>
            <a:ext cx="2483372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FF00"/>
                </a:solidFill>
              </a:rPr>
              <a:t>Hai un dubbio ? CHIEDI !</a:t>
            </a:r>
            <a:endParaRPr lang="it-IT" dirty="0">
              <a:solidFill>
                <a:srgbClr val="FFFF00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99" b="33201"/>
          <a:stretch/>
        </p:blipFill>
        <p:spPr>
          <a:xfrm>
            <a:off x="3444740" y="3272601"/>
            <a:ext cx="2376736" cy="1296144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5148064" y="4200786"/>
            <a:ext cx="8930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mr-IN" dirty="0" smtClean="0"/>
              <a:t>…</a:t>
            </a:r>
            <a:r>
              <a:rPr lang="it-IT" dirty="0" smtClean="0"/>
              <a:t>.</a:t>
            </a:r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9" t="6860" r="10462" b="5579"/>
          <a:stretch/>
        </p:blipFill>
        <p:spPr>
          <a:xfrm>
            <a:off x="2364856" y="2571749"/>
            <a:ext cx="4536504" cy="230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38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2763241" y="926567"/>
            <a:ext cx="30525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smtClean="0">
                <a:solidFill>
                  <a:srgbClr val="FF0000"/>
                </a:solidFill>
              </a:rPr>
              <a:t>UNA GAMBA PER UNA VITA</a:t>
            </a:r>
            <a:endParaRPr lang="it-IT" sz="2000" dirty="0">
              <a:solidFill>
                <a:srgbClr val="FF000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331640" y="163564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	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69" y="1387684"/>
            <a:ext cx="7073900" cy="18034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14"/>
          <a:stretch/>
        </p:blipFill>
        <p:spPr>
          <a:xfrm>
            <a:off x="185069" y="3588128"/>
            <a:ext cx="7188200" cy="118011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900" b="85372"/>
          <a:stretch/>
        </p:blipFill>
        <p:spPr>
          <a:xfrm>
            <a:off x="185069" y="2983837"/>
            <a:ext cx="4104456" cy="291679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80" b="60275"/>
          <a:stretch/>
        </p:blipFill>
        <p:spPr>
          <a:xfrm>
            <a:off x="185069" y="3313099"/>
            <a:ext cx="7188200" cy="288032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827584" y="2383672"/>
            <a:ext cx="7362721" cy="1477328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FF00"/>
                </a:solidFill>
              </a:rPr>
              <a:t>DOPO BLOCCO ANTALGICO IL PAZIENTE VIENE SVEGLATO  con </a:t>
            </a:r>
            <a:r>
              <a:rPr lang="it-IT" dirty="0" err="1" smtClean="0">
                <a:solidFill>
                  <a:srgbClr val="FFFF00"/>
                </a:solidFill>
              </a:rPr>
              <a:t>Gcs</a:t>
            </a:r>
            <a:r>
              <a:rPr lang="it-IT" dirty="0" smtClean="0">
                <a:solidFill>
                  <a:srgbClr val="FFFF00"/>
                </a:solidFill>
              </a:rPr>
              <a:t> 15, Vas 0.  </a:t>
            </a:r>
          </a:p>
          <a:p>
            <a:r>
              <a:rPr lang="it-IT" dirty="0" smtClean="0">
                <a:solidFill>
                  <a:srgbClr val="FFFF00"/>
                </a:solidFill>
              </a:rPr>
              <a:t>A DISTANZA DI POCHI GIORNI TRASFERITO IN ORTOPEDIA</a:t>
            </a:r>
          </a:p>
          <a:p>
            <a:r>
              <a:rPr lang="it-IT" dirty="0" smtClean="0">
                <a:solidFill>
                  <a:srgbClr val="FFFF00"/>
                </a:solidFill>
              </a:rPr>
              <a:t>CON RIENTRO DEGLI INDICI INFIAMMATORI E DI CRUSH, NESUN DEFICIT AA</a:t>
            </a:r>
          </a:p>
          <a:p>
            <a:endParaRPr lang="it-IT" dirty="0" smtClean="0">
              <a:solidFill>
                <a:srgbClr val="FFFF00"/>
              </a:solidFill>
            </a:endParaRPr>
          </a:p>
          <a:p>
            <a:r>
              <a:rPr lang="it-IT" dirty="0" smtClean="0">
                <a:solidFill>
                  <a:srgbClr val="FFFF00"/>
                </a:solidFill>
              </a:rPr>
              <a:t>ASSISTEZA PSICOLOGICA , PROGETTO DI PROTESIZZAZIONE ARTO</a:t>
            </a:r>
          </a:p>
        </p:txBody>
      </p:sp>
    </p:spTree>
    <p:extLst>
      <p:ext uri="{BB962C8B-B14F-4D97-AF65-F5344CB8AC3E}">
        <p14:creationId xmlns:p14="http://schemas.microsoft.com/office/powerpoint/2010/main" val="1961565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2"/>
          <p:cNvSpPr txBox="1">
            <a:spLocks/>
          </p:cNvSpPr>
          <p:nvPr/>
        </p:nvSpPr>
        <p:spPr>
          <a:xfrm>
            <a:off x="457200" y="2355726"/>
            <a:ext cx="6347048" cy="24833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171450" indent="-171450" algn="l" defTabSz="685800" rtl="0" eaLnBrk="1" latinLnBrk="0" hangingPunct="1">
              <a:lnSpc>
                <a:spcPct val="120000"/>
              </a:lnSpc>
              <a:spcBef>
                <a:spcPts val="75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5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35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2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05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05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05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05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05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05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685800" rtl="0" eaLnBrk="1" fontAlgn="auto" latinLnBrk="0" hangingPunct="1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srgbClr val="B80E0F"/>
              </a:buClr>
              <a:buSzPct val="160000"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1" i="0" u="none" strike="noStrike" kern="1200" cap="all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charset="0"/>
                <a:ea typeface=""/>
                <a:cs typeface=""/>
              </a:rPr>
              <a:t>Teamwork</a:t>
            </a:r>
            <a:r>
              <a:rPr kumimoji="0" lang="it-IT" sz="1500" b="1" i="0" u="none" strike="noStrike" kern="1200" cap="all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charset="0"/>
                <a:ea typeface=""/>
                <a:cs typeface=""/>
              </a:rPr>
              <a:t>:</a:t>
            </a:r>
            <a:r>
              <a:rPr kumimoji="0" lang="it-IT" sz="1500" b="0" i="0" u="none" strike="noStrike" kern="1200" cap="all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charset="0"/>
                <a:ea typeface=""/>
                <a:cs typeface=""/>
              </a:rPr>
              <a:t> Una comunicazione efficace è fondamentale per il </a:t>
            </a:r>
            <a:r>
              <a:rPr kumimoji="0" lang="it-IT" sz="1500" b="0" i="0" u="none" strike="noStrike" kern="1200" cap="all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charset="0"/>
                <a:ea typeface=""/>
                <a:cs typeface=""/>
              </a:rPr>
              <a:t>teamwork</a:t>
            </a:r>
            <a:r>
              <a:rPr kumimoji="0" lang="it-IT" sz="1500" b="0" i="0" u="none" strike="noStrike" kern="1200" cap="all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charset="0"/>
                <a:ea typeface=""/>
                <a:cs typeface=""/>
              </a:rPr>
              <a:t> in sala operatoria. Ogni membro del team, deve essere in grado di comunicare in modo chiaro e tempestivo per garantire il successo dell'intervento. </a:t>
            </a:r>
          </a:p>
          <a:p>
            <a:pPr marL="171450" marR="0" lvl="0" indent="-171450" algn="l" defTabSz="685800" rtl="0" eaLnBrk="1" fontAlgn="auto" latinLnBrk="0" hangingPunct="1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srgbClr val="B80E0F"/>
              </a:buClr>
              <a:buSzPct val="160000"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575" b="1" i="0" u="none" strike="noStrike" kern="1200" cap="all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charset="0"/>
                <a:ea typeface=""/>
                <a:cs typeface=""/>
              </a:rPr>
              <a:t>Pianificazione </a:t>
            </a:r>
            <a:r>
              <a:rPr kumimoji="0" lang="it-IT" sz="1575" b="1" i="0" u="none" strike="noStrike" kern="1200" cap="all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charset="0"/>
                <a:ea typeface=""/>
                <a:cs typeface=""/>
              </a:rPr>
              <a:t>pre</a:t>
            </a:r>
            <a:r>
              <a:rPr kumimoji="0" lang="it-IT" sz="1575" b="1" i="0" u="none" strike="noStrike" kern="1200" cap="all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charset="0"/>
                <a:ea typeface=""/>
                <a:cs typeface=""/>
              </a:rPr>
              <a:t>-operatoria:</a:t>
            </a:r>
            <a:r>
              <a:rPr kumimoji="0" lang="it-IT" sz="1575" b="0" i="0" u="none" strike="noStrike" kern="1200" cap="all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charset="0"/>
                <a:ea typeface=""/>
                <a:cs typeface=""/>
              </a:rPr>
              <a:t> </a:t>
            </a:r>
            <a:r>
              <a:rPr kumimoji="0" lang="it-IT" sz="1500" b="0" i="0" u="none" strike="noStrike" kern="1200" cap="all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charset="0"/>
                <a:ea typeface=""/>
                <a:cs typeface=""/>
              </a:rPr>
              <a:t>Prima dell'intervento discutere il piano chirurgico e stabilire ruoli e responsabilità; fase fondamentale per garantire che tutti comprendano il piano e siano preparati per affrontare eventuali imprevisti. </a:t>
            </a:r>
          </a:p>
          <a:p>
            <a:pPr marL="171450" marR="0" lvl="0" indent="-171450" algn="l" defTabSz="685800" rtl="0" eaLnBrk="1" fontAlgn="auto" latinLnBrk="0" hangingPunct="1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srgbClr val="B80E0F"/>
              </a:buClr>
              <a:buSzPct val="160000"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500" b="1" i="0" u="none" strike="noStrike" kern="1200" cap="all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charset="0"/>
                <a:ea typeface=""/>
                <a:cs typeface=""/>
              </a:rPr>
              <a:t>Checklist</a:t>
            </a:r>
            <a:r>
              <a:rPr kumimoji="0" lang="it-IT" sz="1500" b="1" i="0" u="none" strike="noStrike" kern="1200" cap="all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charset="0"/>
                <a:ea typeface=""/>
                <a:cs typeface=""/>
              </a:rPr>
              <a:t> di sicurezza:</a:t>
            </a:r>
            <a:r>
              <a:rPr kumimoji="0" lang="it-IT" sz="15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charset="0"/>
                <a:ea typeface=""/>
                <a:cs typeface=""/>
              </a:rPr>
              <a:t> </a:t>
            </a:r>
            <a:r>
              <a:rPr kumimoji="0" lang="it-IT" sz="1500" b="0" i="0" u="none" strike="noStrike" kern="1200" cap="all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charset="0"/>
                <a:ea typeface=""/>
                <a:cs typeface=""/>
              </a:rPr>
              <a:t>riduce gli errori e migliora la comunicazione del team. Le  </a:t>
            </a:r>
            <a:r>
              <a:rPr kumimoji="0" lang="it-IT" sz="1500" b="0" i="0" u="none" strike="noStrike" kern="1200" cap="all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charset="0"/>
                <a:ea typeface=""/>
                <a:cs typeface=""/>
              </a:rPr>
              <a:t>checklist</a:t>
            </a:r>
            <a:r>
              <a:rPr kumimoji="0" lang="it-IT" sz="1500" b="0" i="0" u="none" strike="noStrike" kern="1200" cap="all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charset="0"/>
                <a:ea typeface=""/>
                <a:cs typeface=""/>
              </a:rPr>
              <a:t> includono i punti cruciali da verificare prima, durante e dopo l'intervento chirurgico. </a:t>
            </a:r>
            <a:endParaRPr kumimoji="0" lang="it-IT" sz="1500" b="0" i="0" u="none" strike="noStrike" kern="1200" cap="all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charset="0"/>
              <a:ea typeface=""/>
              <a:cs typeface="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srgbClr val="B80E0F"/>
              </a:buClr>
              <a:buSzPct val="160000"/>
              <a:buFont typeface="Arial" panose="020B0604020202020204" pitchFamily="34" charset="0"/>
              <a:buChar char="•"/>
              <a:tabLst/>
              <a:defRPr/>
            </a:pPr>
            <a:endParaRPr kumimoji="0" lang="it-IT" sz="1500" b="0" i="0" u="none" strike="noStrike" kern="1200" cap="all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charset="0"/>
              <a:ea typeface=""/>
              <a:cs typeface="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srgbClr val="B80E0F"/>
              </a:buClr>
              <a:buSzPct val="160000"/>
              <a:buFont typeface="Arial" panose="020B0604020202020204" pitchFamily="34" charset="0"/>
              <a:buChar char="•"/>
              <a:tabLst/>
              <a:defRPr/>
            </a:pPr>
            <a:endParaRPr kumimoji="0" lang="it-IT" sz="1500" b="0" i="0" u="none" strike="noStrike" kern="1200" cap="all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charset="0"/>
              <a:ea typeface=""/>
              <a:cs typeface="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srgbClr val="B80E0F"/>
              </a:buClr>
              <a:buSzPct val="160000"/>
              <a:buFont typeface="Arial" panose="020B0604020202020204" pitchFamily="34" charset="0"/>
              <a:buChar char="•"/>
              <a:tabLst/>
              <a:defRPr/>
            </a:pPr>
            <a:endParaRPr kumimoji="0" lang="it-IT" sz="1500" b="0" i="0" u="none" strike="noStrike" kern="1200" cap="all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charset="0"/>
              <a:ea typeface=""/>
              <a:cs typeface="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srgbClr val="B80E0F"/>
              </a:buClr>
              <a:buSzPct val="160000"/>
              <a:buFont typeface="Arial" panose="020B0604020202020204" pitchFamily="34" charset="0"/>
              <a:buChar char="•"/>
              <a:tabLst/>
              <a:defRPr/>
            </a:pPr>
            <a:endParaRPr kumimoji="0" lang="it-IT" sz="1500" b="0" i="0" u="none" strike="noStrike" kern="1200" cap="all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Impact" panose="020B0806030902050204"/>
              <a:ea typeface=""/>
              <a:cs typeface=""/>
            </a:endParaRP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457200" y="1063229"/>
            <a:ext cx="7797662" cy="8639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5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it-IT" sz="2100" dirty="0" smtClean="0">
                <a:solidFill>
                  <a:srgbClr val="FF0000"/>
                </a:solidFill>
                <a:latin typeface="Aptos" charset="0"/>
              </a:rPr>
              <a:t>		La comunicazione in sala operatoria:</a:t>
            </a:r>
            <a:br>
              <a:rPr lang="it-IT" sz="2100" dirty="0" smtClean="0">
                <a:solidFill>
                  <a:srgbClr val="FF0000"/>
                </a:solidFill>
                <a:latin typeface="Aptos" charset="0"/>
              </a:rPr>
            </a:br>
            <a:r>
              <a:rPr lang="it-IT" sz="2100" dirty="0" smtClean="0">
                <a:solidFill>
                  <a:srgbClr val="FF0000"/>
                </a:solidFill>
                <a:latin typeface="Aptos" charset="0"/>
              </a:rPr>
              <a:t>				 punti chiave  </a:t>
            </a:r>
            <a:endParaRPr lang="it-IT" sz="2100" dirty="0">
              <a:solidFill>
                <a:srgbClr val="FF0000"/>
              </a:solidFill>
              <a:latin typeface="Segoe UI" charset="0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1" t="9982" r="12592" b="10385"/>
          <a:stretch/>
        </p:blipFill>
        <p:spPr>
          <a:xfrm>
            <a:off x="6804248" y="1907274"/>
            <a:ext cx="2101813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5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Frasi, citazioni e aforismi sulla conversazione - Aforisticamente">
            <a:extLst>
              <a:ext uri="{FF2B5EF4-FFF2-40B4-BE49-F238E27FC236}">
                <a16:creationId xmlns:a16="http://schemas.microsoft.com/office/drawing/2014/main" xmlns="" id="{6ECB7AD5-BA64-4F3A-89F0-3AB2857CF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419622"/>
            <a:ext cx="3719108" cy="2619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1745994" y="928690"/>
            <a:ext cx="44101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smtClean="0">
                <a:solidFill>
                  <a:srgbClr val="FF0000"/>
                </a:solidFill>
              </a:rPr>
              <a:t>COMUNICAZIONE EFFICACE IN UN TEAM</a:t>
            </a:r>
            <a:endParaRPr lang="it-IT" sz="2000" dirty="0">
              <a:solidFill>
                <a:srgbClr val="FF000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07504" y="1407572"/>
            <a:ext cx="8102859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it-IT" dirty="0" smtClean="0"/>
              <a:t>Assertività e persuasione</a:t>
            </a:r>
          </a:p>
          <a:p>
            <a:pPr marL="285750" indent="-285750">
              <a:buFont typeface="Arial" charset="0"/>
              <a:buChar char="•"/>
            </a:pPr>
            <a:r>
              <a:rPr lang="it-IT" dirty="0" smtClean="0"/>
              <a:t>Usare e controllare la comunicazione NON verbale</a:t>
            </a:r>
          </a:p>
          <a:p>
            <a:pPr marL="285750" indent="-285750">
              <a:buFont typeface="Arial" charset="0"/>
              <a:buChar char="•"/>
            </a:pPr>
            <a:r>
              <a:rPr lang="it-IT" dirty="0" smtClean="0"/>
              <a:t>Essere credibile </a:t>
            </a:r>
          </a:p>
          <a:p>
            <a:pPr marL="285750" indent="-285750">
              <a:buFont typeface="Arial" charset="0"/>
              <a:buChar char="•"/>
            </a:pPr>
            <a:r>
              <a:rPr lang="it-IT" dirty="0" smtClean="0"/>
              <a:t>Fare domande</a:t>
            </a:r>
          </a:p>
          <a:p>
            <a:pPr marL="285750" indent="-285750">
              <a:buFont typeface="Arial" charset="0"/>
              <a:buChar char="•"/>
            </a:pPr>
            <a:r>
              <a:rPr lang="it-IT" dirty="0" smtClean="0"/>
              <a:t>Ascoltare con attenzione</a:t>
            </a:r>
          </a:p>
          <a:p>
            <a:pPr marL="285750" indent="-285750">
              <a:buFont typeface="Arial" charset="0"/>
              <a:buChar char="•"/>
            </a:pPr>
            <a:r>
              <a:rPr lang="it-IT" dirty="0" smtClean="0"/>
              <a:t>Richiedere feedback</a:t>
            </a:r>
          </a:p>
          <a:p>
            <a:pPr marL="285750" indent="-285750">
              <a:buFont typeface="Arial" charset="0"/>
              <a:buChar char="•"/>
            </a:pPr>
            <a:r>
              <a:rPr lang="it-IT" dirty="0" smtClean="0"/>
              <a:t>Mostrare empatia, flessibilità e parlare positivo</a:t>
            </a:r>
          </a:p>
          <a:p>
            <a:pPr marL="285750" indent="-285750">
              <a:buFont typeface="Arial" charset="0"/>
              <a:buChar char="•"/>
            </a:pPr>
            <a:r>
              <a:rPr lang="it-IT" dirty="0" smtClean="0"/>
              <a:t>Evitare errori di fissazione</a:t>
            </a:r>
          </a:p>
          <a:p>
            <a:pPr marL="285750" indent="-285750">
              <a:buFont typeface="Arial" charset="0"/>
              <a:buChar char="•"/>
            </a:pPr>
            <a:r>
              <a:rPr lang="it-IT" dirty="0" smtClean="0"/>
              <a:t>Tenere conto della diversa percezione della </a:t>
            </a:r>
            <a:r>
              <a:rPr lang="it-IT" dirty="0" err="1" smtClean="0"/>
              <a:t>realta</a:t>
            </a:r>
            <a:endParaRPr lang="it-IT" dirty="0" smtClean="0"/>
          </a:p>
          <a:p>
            <a:pPr marL="285750" indent="-285750">
              <a:buFont typeface="Arial" charset="0"/>
              <a:buChar char="•"/>
            </a:pPr>
            <a:r>
              <a:rPr lang="it-IT" dirty="0" smtClean="0"/>
              <a:t>Presentarsi, Parlare </a:t>
            </a:r>
            <a:r>
              <a:rPr lang="it-IT" dirty="0"/>
              <a:t>in prima persona, distribuire i ruoli, </a:t>
            </a:r>
          </a:p>
          <a:p>
            <a:pPr marL="285750" indent="-285750">
              <a:buFont typeface="Arial" charset="0"/>
              <a:buChar char="•"/>
            </a:pPr>
            <a:r>
              <a:rPr lang="it-IT" dirty="0" smtClean="0"/>
              <a:t>Focalizzare ogni canale comunicativo verso lo stesso obiettivo, mitigare i conflitti e</a:t>
            </a:r>
          </a:p>
          <a:p>
            <a:r>
              <a:rPr lang="it-IT" dirty="0" smtClean="0"/>
              <a:t>      gestire le priorità</a:t>
            </a:r>
          </a:p>
          <a:p>
            <a:pPr marL="285750" indent="-285750">
              <a:buFont typeface="Arial" charset="0"/>
              <a:buChar char="•"/>
            </a:pPr>
            <a:endParaRPr lang="it-IT" dirty="0"/>
          </a:p>
          <a:p>
            <a:pPr marL="285750" indent="-285750">
              <a:buFont typeface="Arial" charset="0"/>
              <a:buChar char="•"/>
            </a:pP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5940152" y="1668538"/>
            <a:ext cx="2855012" cy="2308324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FF00"/>
                </a:solidFill>
              </a:rPr>
              <a:t>Le 7 C della Comunicazione :</a:t>
            </a:r>
          </a:p>
          <a:p>
            <a:pPr marL="285750" indent="-285750">
              <a:buFont typeface="Wingdings" charset="2"/>
              <a:buChar char="Ø"/>
            </a:pPr>
            <a:r>
              <a:rPr lang="it-IT" dirty="0" smtClean="0">
                <a:solidFill>
                  <a:srgbClr val="FFFF00"/>
                </a:solidFill>
              </a:rPr>
              <a:t>Completezza</a:t>
            </a:r>
          </a:p>
          <a:p>
            <a:pPr marL="285750" indent="-285750">
              <a:buFont typeface="Wingdings" charset="2"/>
              <a:buChar char="Ø"/>
            </a:pPr>
            <a:r>
              <a:rPr lang="it-IT" dirty="0" smtClean="0">
                <a:solidFill>
                  <a:srgbClr val="FFFF00"/>
                </a:solidFill>
              </a:rPr>
              <a:t>Concisione</a:t>
            </a:r>
          </a:p>
          <a:p>
            <a:pPr marL="285750" indent="-285750">
              <a:buFont typeface="Wingdings" charset="2"/>
              <a:buChar char="Ø"/>
            </a:pPr>
            <a:r>
              <a:rPr lang="it-IT" dirty="0" smtClean="0">
                <a:solidFill>
                  <a:srgbClr val="FFFF00"/>
                </a:solidFill>
              </a:rPr>
              <a:t>Considerazione</a:t>
            </a:r>
          </a:p>
          <a:p>
            <a:pPr marL="285750" indent="-285750">
              <a:buFont typeface="Wingdings" charset="2"/>
              <a:buChar char="Ø"/>
            </a:pPr>
            <a:r>
              <a:rPr lang="it-IT" dirty="0" smtClean="0">
                <a:solidFill>
                  <a:srgbClr val="FFFF00"/>
                </a:solidFill>
              </a:rPr>
              <a:t>Concretezza</a:t>
            </a:r>
          </a:p>
          <a:p>
            <a:pPr marL="285750" indent="-285750">
              <a:buFont typeface="Wingdings" charset="2"/>
              <a:buChar char="Ø"/>
            </a:pPr>
            <a:r>
              <a:rPr lang="it-IT" dirty="0" smtClean="0">
                <a:solidFill>
                  <a:srgbClr val="FFFF00"/>
                </a:solidFill>
              </a:rPr>
              <a:t>Cortesia</a:t>
            </a:r>
          </a:p>
          <a:p>
            <a:pPr marL="285750" indent="-285750">
              <a:buFont typeface="Wingdings" charset="2"/>
              <a:buChar char="Ø"/>
            </a:pPr>
            <a:r>
              <a:rPr lang="it-IT" dirty="0" smtClean="0">
                <a:solidFill>
                  <a:srgbClr val="FFFF00"/>
                </a:solidFill>
              </a:rPr>
              <a:t>Chiarezza</a:t>
            </a:r>
          </a:p>
          <a:p>
            <a:pPr marL="285750" indent="-285750">
              <a:buFont typeface="Wingdings" charset="2"/>
              <a:buChar char="Ø"/>
            </a:pPr>
            <a:r>
              <a:rPr lang="it-IT" dirty="0" smtClean="0">
                <a:solidFill>
                  <a:srgbClr val="FFFF00"/>
                </a:solidFill>
              </a:rPr>
              <a:t>Correttezza</a:t>
            </a:r>
            <a:endParaRPr lang="it-IT" dirty="0">
              <a:solidFill>
                <a:srgbClr val="FFFF00"/>
              </a:solidFill>
            </a:endParaRPr>
          </a:p>
        </p:txBody>
      </p:sp>
      <p:pic>
        <p:nvPicPr>
          <p:cNvPr id="10" name="Picture 2" descr="take-home-message - REBEL EM - Emergency Medicine Blog">
            <a:extLst>
              <a:ext uri="{FF2B5EF4-FFF2-40B4-BE49-F238E27FC236}">
                <a16:creationId xmlns:a16="http://schemas.microsoft.com/office/drawing/2014/main" xmlns="" id="{5A71ABDB-311A-4255-9A3A-06F7086C6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76925"/>
            <a:ext cx="1614450" cy="100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608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2195736" y="911500"/>
            <a:ext cx="44101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rgbClr val="FF0000"/>
                </a:solidFill>
              </a:rPr>
              <a:t>COMUNICAZIONE EFFICACE IN UN TEAM</a:t>
            </a:r>
            <a:endParaRPr lang="it-IT" sz="2000" dirty="0">
              <a:solidFill>
                <a:srgbClr val="FF0000"/>
              </a:solidFill>
            </a:endParaRPr>
          </a:p>
        </p:txBody>
      </p:sp>
      <p:sp>
        <p:nvSpPr>
          <p:cNvPr id="6" name="Sottotitolo 2">
            <a:extLst>
              <a:ext uri="{FF2B5EF4-FFF2-40B4-BE49-F238E27FC236}">
                <a16:creationId xmlns:a16="http://schemas.microsoft.com/office/drawing/2014/main" xmlns="" id="{F73FC01A-BB24-401A-BA1B-696B80786807}"/>
              </a:ext>
            </a:extLst>
          </p:cNvPr>
          <p:cNvSpPr txBox="1">
            <a:spLocks/>
          </p:cNvSpPr>
          <p:nvPr/>
        </p:nvSpPr>
        <p:spPr>
          <a:xfrm>
            <a:off x="194915" y="2499742"/>
            <a:ext cx="6178461" cy="207586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/>
            <a:r>
              <a:rPr lang="it-IT" b="1" dirty="0" smtClean="0">
                <a:solidFill>
                  <a:srgbClr val="C00000"/>
                </a:solidFill>
              </a:rPr>
              <a:t>Abilità Comportamentali e Relazionali</a:t>
            </a:r>
          </a:p>
          <a:p>
            <a:endParaRPr lang="it-IT" b="1" dirty="0" smtClean="0">
              <a:solidFill>
                <a:srgbClr val="C00000"/>
              </a:solidFill>
            </a:endParaRPr>
          </a:p>
          <a:p>
            <a:pPr marL="257175" indent="-257175"/>
            <a:r>
              <a:rPr lang="it-IT" b="1" dirty="0" smtClean="0">
                <a:solidFill>
                  <a:srgbClr val="C00000"/>
                </a:solidFill>
              </a:rPr>
              <a:t>Abilità Cognitive</a:t>
            </a:r>
          </a:p>
          <a:p>
            <a:endParaRPr lang="it-IT" b="1" dirty="0" smtClean="0">
              <a:solidFill>
                <a:srgbClr val="C00000"/>
              </a:solidFill>
            </a:endParaRPr>
          </a:p>
          <a:p>
            <a:pPr marL="257175" indent="-257175"/>
            <a:r>
              <a:rPr lang="it-IT" b="1" dirty="0" smtClean="0">
                <a:solidFill>
                  <a:srgbClr val="C00000"/>
                </a:solidFill>
              </a:rPr>
              <a:t>Abilità Mentali</a:t>
            </a:r>
          </a:p>
          <a:p>
            <a:endParaRPr lang="it-IT" dirty="0" smtClean="0"/>
          </a:p>
          <a:p>
            <a:endParaRPr lang="it-IT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998B8589-0D19-4226-906C-A3CF8800E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139702"/>
            <a:ext cx="2392973" cy="2517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xmlns="" id="{2DEB1F54-8C3E-4BC1-8960-00682D7C6B9B}"/>
              </a:ext>
            </a:extLst>
          </p:cNvPr>
          <p:cNvSpPr txBox="1">
            <a:spLocks/>
          </p:cNvSpPr>
          <p:nvPr/>
        </p:nvSpPr>
        <p:spPr>
          <a:xfrm>
            <a:off x="537232" y="1563639"/>
            <a:ext cx="3317007" cy="7560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smtClean="0">
                <a:solidFill>
                  <a:srgbClr val="FF0000"/>
                </a:solidFill>
              </a:rPr>
              <a:t>Non Technical </a:t>
            </a:r>
            <a:r>
              <a:rPr lang="it-IT" dirty="0" err="1" smtClean="0">
                <a:solidFill>
                  <a:srgbClr val="FF0000"/>
                </a:solidFill>
              </a:rPr>
              <a:t>Skills</a:t>
            </a:r>
            <a:r>
              <a:rPr lang="it-IT" dirty="0" smtClean="0">
                <a:solidFill>
                  <a:srgbClr val="FF0000"/>
                </a:solidFill>
              </a:rPr>
              <a:t/>
            </a:r>
            <a:br>
              <a:rPr lang="it-IT" dirty="0" smtClean="0">
                <a:solidFill>
                  <a:srgbClr val="FF0000"/>
                </a:solidFill>
              </a:rPr>
            </a:br>
            <a:r>
              <a:rPr lang="it-IT" sz="1350" i="1" dirty="0" smtClean="0">
                <a:solidFill>
                  <a:srgbClr val="FF0000"/>
                </a:solidFill>
              </a:rPr>
              <a:t>competenze umane</a:t>
            </a:r>
            <a:endParaRPr lang="it-IT" sz="1350" i="1" dirty="0">
              <a:solidFill>
                <a:srgbClr val="FF0000"/>
              </a:solidFill>
            </a:endParaRPr>
          </a:p>
        </p:txBody>
      </p:sp>
      <p:pic>
        <p:nvPicPr>
          <p:cNvPr id="9" name="Picture 2" descr="take-home-message - REBEL EM - Emergency Medicine Blog">
            <a:extLst>
              <a:ext uri="{FF2B5EF4-FFF2-40B4-BE49-F238E27FC236}">
                <a16:creationId xmlns:a16="http://schemas.microsoft.com/office/drawing/2014/main" xmlns="" id="{5A71ABDB-311A-4255-9A3A-06F7086C6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987574"/>
            <a:ext cx="1641619" cy="1023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813" y="4394108"/>
            <a:ext cx="672720" cy="42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745994" y="928690"/>
            <a:ext cx="44101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smtClean="0">
                <a:solidFill>
                  <a:srgbClr val="FF0000"/>
                </a:solidFill>
              </a:rPr>
              <a:t>COMUNICAZIONE EFFICACE IN UN TEAM</a:t>
            </a:r>
            <a:endParaRPr lang="it-IT" sz="2000" dirty="0">
              <a:solidFill>
                <a:srgbClr val="FF0000"/>
              </a:solidFill>
            </a:endParaRPr>
          </a:p>
        </p:txBody>
      </p:sp>
      <p:pic>
        <p:nvPicPr>
          <p:cNvPr id="10" name="Picture 2" descr="take-home-message - REBEL EM - Emergency Medicine Blog">
            <a:extLst>
              <a:ext uri="{FF2B5EF4-FFF2-40B4-BE49-F238E27FC236}">
                <a16:creationId xmlns:a16="http://schemas.microsoft.com/office/drawing/2014/main" xmlns="" id="{5A71ABDB-311A-4255-9A3A-06F7086C6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76925"/>
            <a:ext cx="1614450" cy="100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5EA90F88-E775-40B8-83A3-325F21E19F5A}"/>
              </a:ext>
            </a:extLst>
          </p:cNvPr>
          <p:cNvSpPr txBox="1"/>
          <p:nvPr/>
        </p:nvSpPr>
        <p:spPr>
          <a:xfrm>
            <a:off x="4633242" y="1403051"/>
            <a:ext cx="4320480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350" b="1" dirty="0" err="1" smtClean="0">
                <a:solidFill>
                  <a:srgbClr val="FF0000"/>
                </a:solidFill>
              </a:rPr>
              <a:t>Teamwork</a:t>
            </a:r>
            <a:r>
              <a:rPr lang="it-IT" sz="1350" b="1" dirty="0">
                <a:solidFill>
                  <a:prstClr val="black"/>
                </a:solidFill>
              </a:rPr>
              <a:t>:</a:t>
            </a:r>
            <a:r>
              <a:rPr lang="it-IT" sz="1350" dirty="0">
                <a:solidFill>
                  <a:prstClr val="black"/>
                </a:solidFill>
              </a:rPr>
              <a:t> si caratterizza per la capacità di supportare i collaboratori/colleghi, di risolvere i possibili conflitti, di scambiare informazioni e di coordinare le diverse attività;</a:t>
            </a:r>
          </a:p>
          <a:p>
            <a:pPr algn="just"/>
            <a:r>
              <a:rPr lang="it-IT" sz="1350" b="1" dirty="0" smtClean="0">
                <a:solidFill>
                  <a:srgbClr val="FF0000"/>
                </a:solidFill>
              </a:rPr>
              <a:t>Leadership</a:t>
            </a:r>
            <a:r>
              <a:rPr lang="it-IT" sz="1350" b="1" dirty="0">
                <a:solidFill>
                  <a:prstClr val="black"/>
                </a:solidFill>
              </a:rPr>
              <a:t>:</a:t>
            </a:r>
            <a:r>
              <a:rPr lang="it-IT" sz="1350" dirty="0">
                <a:solidFill>
                  <a:prstClr val="black"/>
                </a:solidFill>
              </a:rPr>
              <a:t> fa riferimento ad un ottimale utilizzo dell’autorità, alla pianificazione e definizione delle priorità, alla gestione dei carichi di lavoro e delle risorse;</a:t>
            </a:r>
          </a:p>
          <a:p>
            <a:endParaRPr lang="it-IT" sz="1350" dirty="0">
              <a:solidFill>
                <a:prstClr val="black"/>
              </a:solidFill>
            </a:endParaRPr>
          </a:p>
        </p:txBody>
      </p:sp>
      <p:sp>
        <p:nvSpPr>
          <p:cNvPr id="12" name="Sottotitolo 2">
            <a:extLst>
              <a:ext uri="{FF2B5EF4-FFF2-40B4-BE49-F238E27FC236}">
                <a16:creationId xmlns:a16="http://schemas.microsoft.com/office/drawing/2014/main" xmlns="" id="{26B678F1-B6F5-4901-9FA1-6FB233DB8646}"/>
              </a:ext>
            </a:extLst>
          </p:cNvPr>
          <p:cNvSpPr txBox="1">
            <a:spLocks/>
          </p:cNvSpPr>
          <p:nvPr/>
        </p:nvSpPr>
        <p:spPr>
          <a:xfrm>
            <a:off x="136272" y="1328800"/>
            <a:ext cx="4860540" cy="169508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Corbel"/>
                <a:ea typeface="+mn-ea"/>
                <a:cs typeface="Corbe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Corbel"/>
                <a:ea typeface="+mn-ea"/>
                <a:cs typeface="Corbe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Corbel"/>
                <a:ea typeface="+mn-ea"/>
                <a:cs typeface="Corbe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Corbel"/>
                <a:ea typeface="+mn-ea"/>
                <a:cs typeface="Corbe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Corbel"/>
                <a:ea typeface="+mn-ea"/>
                <a:cs typeface="Corbe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1800" dirty="0">
              <a:solidFill>
                <a:srgbClr val="FF0000"/>
              </a:solidFill>
            </a:endParaRPr>
          </a:p>
          <a:p>
            <a:r>
              <a:rPr lang="it-IT" b="1" dirty="0">
                <a:solidFill>
                  <a:srgbClr val="FF0000"/>
                </a:solidFill>
                <a:latin typeface="Calibri"/>
                <a:cs typeface=""/>
              </a:rPr>
              <a:t>Competenze Relazionali: </a:t>
            </a:r>
          </a:p>
          <a:p>
            <a:pPr marL="0" indent="0" algn="ctr">
              <a:buNone/>
            </a:pPr>
            <a:r>
              <a:rPr lang="it-IT" sz="1400" b="1" dirty="0" smtClean="0"/>
              <a:t>A team </a:t>
            </a:r>
            <a:r>
              <a:rPr lang="it-IT" sz="1400" b="1" dirty="0"/>
              <a:t>work &amp; </a:t>
            </a:r>
            <a:r>
              <a:rPr lang="it-IT" sz="1400" b="1" dirty="0" err="1"/>
              <a:t>Leaderchip</a:t>
            </a:r>
            <a:endParaRPr lang="it-IT" sz="1800" b="1" dirty="0"/>
          </a:p>
          <a:p>
            <a:endParaRPr lang="it-IT" sz="1800" b="1" dirty="0">
              <a:solidFill>
                <a:srgbClr val="FF0000"/>
              </a:solidFill>
            </a:endParaRPr>
          </a:p>
          <a:p>
            <a:endParaRPr lang="it-IT" sz="1800" dirty="0">
              <a:solidFill>
                <a:srgbClr val="FF0000"/>
              </a:solidFill>
            </a:endParaRPr>
          </a:p>
          <a:p>
            <a:endParaRPr lang="it-IT" sz="1800" dirty="0">
              <a:solidFill>
                <a:srgbClr val="FF0000"/>
              </a:solidFill>
            </a:endParaRPr>
          </a:p>
        </p:txBody>
      </p:sp>
      <p:sp>
        <p:nvSpPr>
          <p:cNvPr id="13" name="Sottotitolo 2">
            <a:extLst>
              <a:ext uri="{FF2B5EF4-FFF2-40B4-BE49-F238E27FC236}">
                <a16:creationId xmlns:a16="http://schemas.microsoft.com/office/drawing/2014/main" xmlns="" id="{E27A572D-9530-4968-9C1F-9CBCFAD47FE3}"/>
              </a:ext>
            </a:extLst>
          </p:cNvPr>
          <p:cNvSpPr txBox="1">
            <a:spLocks/>
          </p:cNvSpPr>
          <p:nvPr/>
        </p:nvSpPr>
        <p:spPr>
          <a:xfrm>
            <a:off x="251520" y="2931790"/>
            <a:ext cx="4266474" cy="169508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Corbel"/>
                <a:ea typeface="+mn-ea"/>
                <a:cs typeface="Corbe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Corbel"/>
                <a:ea typeface="+mn-ea"/>
                <a:cs typeface="Corbe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Corbel"/>
                <a:ea typeface="+mn-ea"/>
                <a:cs typeface="Corbe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Corbel"/>
                <a:ea typeface="+mn-ea"/>
                <a:cs typeface="Corbe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Corbel"/>
                <a:ea typeface="+mn-ea"/>
                <a:cs typeface="Corbe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1600" dirty="0">
              <a:solidFill>
                <a:srgbClr val="FF0000"/>
              </a:solidFill>
            </a:endParaRPr>
          </a:p>
          <a:p>
            <a:r>
              <a:rPr lang="it-IT" sz="2400" b="1" dirty="0">
                <a:solidFill>
                  <a:srgbClr val="FF0000"/>
                </a:solidFill>
                <a:latin typeface="Calibri"/>
                <a:cs typeface=""/>
              </a:rPr>
              <a:t>Competenze Cognitive: </a:t>
            </a:r>
          </a:p>
          <a:p>
            <a:pPr marL="0" indent="0" algn="ctr">
              <a:buNone/>
            </a:pPr>
            <a:r>
              <a:rPr lang="it-IT" sz="1400" b="1" dirty="0"/>
              <a:t>Consapevolezza situazionale                                       (Visione Globale a 360°)</a:t>
            </a:r>
          </a:p>
          <a:p>
            <a:pPr>
              <a:buFont typeface="Arial" panose="020B0604020202020204" pitchFamily="34" charset="0"/>
              <a:buChar char="•"/>
            </a:pPr>
            <a:endParaRPr lang="it-IT" sz="1600" b="1" dirty="0">
              <a:solidFill>
                <a:srgbClr val="FF0000"/>
              </a:solidFill>
            </a:endParaRPr>
          </a:p>
          <a:p>
            <a:endParaRPr lang="it-IT" sz="1600" b="1" dirty="0">
              <a:solidFill>
                <a:srgbClr val="FF0000"/>
              </a:solidFill>
            </a:endParaRPr>
          </a:p>
          <a:p>
            <a:endParaRPr lang="it-IT" sz="1600" dirty="0">
              <a:solidFill>
                <a:srgbClr val="FF0000"/>
              </a:solidFill>
            </a:endParaRPr>
          </a:p>
          <a:p>
            <a:endParaRPr lang="it-IT" sz="1600" dirty="0">
              <a:solidFill>
                <a:srgbClr val="FF0000"/>
              </a:solidFill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xmlns="" id="{86302235-FC46-4AA2-8B39-5713896813DC}"/>
              </a:ext>
            </a:extLst>
          </p:cNvPr>
          <p:cNvSpPr txBox="1"/>
          <p:nvPr/>
        </p:nvSpPr>
        <p:spPr>
          <a:xfrm>
            <a:off x="4633242" y="2958469"/>
            <a:ext cx="4320480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b="1" dirty="0" smtClean="0">
                <a:solidFill>
                  <a:srgbClr val="FF0000"/>
                </a:solidFill>
              </a:rPr>
              <a:t>Consapevolezza </a:t>
            </a:r>
            <a:r>
              <a:rPr lang="it-IT" sz="1350" b="1" dirty="0">
                <a:solidFill>
                  <a:srgbClr val="FF0000"/>
                </a:solidFill>
              </a:rPr>
              <a:t>situazionale:</a:t>
            </a:r>
            <a:r>
              <a:rPr lang="it-IT" sz="1350" dirty="0">
                <a:solidFill>
                  <a:prstClr val="black"/>
                </a:solidFill>
              </a:rPr>
              <a:t> </a:t>
            </a:r>
          </a:p>
          <a:p>
            <a:pPr algn="just"/>
            <a:r>
              <a:rPr lang="it-IT" sz="1350" dirty="0">
                <a:solidFill>
                  <a:prstClr val="black"/>
                </a:solidFill>
              </a:rPr>
              <a:t>capacità di </a:t>
            </a:r>
            <a:r>
              <a:rPr lang="it-IT" sz="1350" u="sng" dirty="0">
                <a:solidFill>
                  <a:prstClr val="black"/>
                </a:solidFill>
              </a:rPr>
              <a:t>raccogliere le informazioni e di interpretarle correttamente</a:t>
            </a:r>
            <a:r>
              <a:rPr lang="it-IT" sz="1350" dirty="0">
                <a:solidFill>
                  <a:prstClr val="black"/>
                </a:solidFill>
              </a:rPr>
              <a:t>; questa competenza, caratterizzata inoltre dalla capacità di </a:t>
            </a:r>
            <a:r>
              <a:rPr lang="it-IT" sz="1350" u="sng" dirty="0">
                <a:solidFill>
                  <a:prstClr val="black"/>
                </a:solidFill>
              </a:rPr>
              <a:t>anticipare i possibili scenari futuri</a:t>
            </a:r>
            <a:r>
              <a:rPr lang="it-IT" sz="1350" dirty="0">
                <a:solidFill>
                  <a:prstClr val="black"/>
                </a:solidFill>
              </a:rPr>
              <a:t>, è un prerequisito indispensabile per la sicurezza in ambienti complessi e dinamici e, non a caso, è indicata come fattore causale in numerosi incidenti, specie nell’aviazione e nell’aeronautica</a:t>
            </a:r>
          </a:p>
          <a:p>
            <a:endParaRPr lang="it-IT" sz="1350" dirty="0">
              <a:solidFill>
                <a:prstClr val="black"/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9942"/>
            <a:ext cx="648072" cy="40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18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35471F5E-9390-4E58-9A6F-AB52664182B8}"/>
              </a:ext>
            </a:extLst>
          </p:cNvPr>
          <p:cNvSpPr txBox="1"/>
          <p:nvPr/>
        </p:nvSpPr>
        <p:spPr>
          <a:xfrm>
            <a:off x="990816" y="1546982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b="1" dirty="0" smtClean="0">
                <a:solidFill>
                  <a:srgbClr val="FF0000"/>
                </a:solidFill>
              </a:rPr>
              <a:t>Comunicazione</a:t>
            </a:r>
            <a:r>
              <a:rPr lang="it-IT" b="1" dirty="0">
                <a:solidFill>
                  <a:srgbClr val="C00000"/>
                </a:solidFill>
              </a:rPr>
              <a:t>:</a:t>
            </a:r>
            <a:r>
              <a:rPr lang="it-IT">
                <a:solidFill>
                  <a:srgbClr val="C00000"/>
                </a:solidFill>
              </a:rPr>
              <a:t> </a:t>
            </a:r>
            <a:endParaRPr lang="it-IT" dirty="0">
              <a:solidFill>
                <a:prstClr val="black"/>
              </a:solidFill>
            </a:endParaRPr>
          </a:p>
          <a:p>
            <a:endParaRPr lang="it-IT" dirty="0">
              <a:solidFill>
                <a:prstClr val="black"/>
              </a:solidFill>
            </a:endParaRPr>
          </a:p>
        </p:txBody>
      </p:sp>
      <p:pic>
        <p:nvPicPr>
          <p:cNvPr id="5" name="Untitled Video[1]">
            <a:hlinkClick r:id="" action="ppaction://media"/>
            <a:extLst>
              <a:ext uri="{FF2B5EF4-FFF2-40B4-BE49-F238E27FC236}">
                <a16:creationId xmlns:a16="http://schemas.microsoft.com/office/drawing/2014/main" xmlns="" id="{24FAF8F0-8D0A-4C0F-B979-7E488A8D66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07904" y="1022473"/>
            <a:ext cx="4923916" cy="3692937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xmlns="" id="{F1B3E97E-947A-4AD1-9F73-CB1A58B8DA2A}"/>
              </a:ext>
            </a:extLst>
          </p:cNvPr>
          <p:cNvSpPr txBox="1">
            <a:spLocks/>
          </p:cNvSpPr>
          <p:nvPr/>
        </p:nvSpPr>
        <p:spPr>
          <a:xfrm>
            <a:off x="741806" y="1203598"/>
            <a:ext cx="1836204" cy="37175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6E96"/>
                </a:solidFill>
                <a:latin typeface="Corbel"/>
                <a:ea typeface="+mj-ea"/>
                <a:cs typeface="Corbel"/>
              </a:defRPr>
            </a:lvl1pPr>
          </a:lstStyle>
          <a:p>
            <a:pPr algn="ctr"/>
            <a:r>
              <a:rPr lang="it-IT" sz="1100" dirty="0"/>
              <a:t>Non Technical Skills</a:t>
            </a:r>
            <a:r>
              <a:rPr lang="it-IT" sz="2000" dirty="0"/>
              <a:t/>
            </a:r>
            <a:br>
              <a:rPr lang="it-IT" sz="2000" dirty="0"/>
            </a:br>
            <a:endParaRPr lang="it-IT" sz="1200" i="1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5608"/>
            <a:ext cx="634302" cy="399802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35471F5E-9390-4E58-9A6F-AB52664182B8}"/>
              </a:ext>
            </a:extLst>
          </p:cNvPr>
          <p:cNvSpPr txBox="1"/>
          <p:nvPr/>
        </p:nvSpPr>
        <p:spPr>
          <a:xfrm>
            <a:off x="327760" y="2067694"/>
            <a:ext cx="3164120" cy="2062103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1600">
                <a:solidFill>
                  <a:srgbClr val="FFFF00"/>
                </a:solidFill>
              </a:rPr>
              <a:t>C</a:t>
            </a:r>
            <a:r>
              <a:rPr lang="it-IT" sz="1600" smtClean="0">
                <a:solidFill>
                  <a:srgbClr val="FFFF00"/>
                </a:solidFill>
              </a:rPr>
              <a:t>apacità </a:t>
            </a:r>
            <a:r>
              <a:rPr lang="it-IT" sz="1600" dirty="0">
                <a:solidFill>
                  <a:srgbClr val="FFFF00"/>
                </a:solidFill>
              </a:rPr>
              <a:t>che comporta l’invio e lo scambio di </a:t>
            </a:r>
            <a:r>
              <a:rPr lang="it-IT" sz="1600" u="sng" dirty="0">
                <a:solidFill>
                  <a:srgbClr val="FFFF00"/>
                </a:solidFill>
              </a:rPr>
              <a:t>informazioni chiare e concise</a:t>
            </a:r>
            <a:r>
              <a:rPr lang="it-IT" sz="1600" dirty="0">
                <a:solidFill>
                  <a:srgbClr val="FFFF00"/>
                </a:solidFill>
              </a:rPr>
              <a:t>, la ricezione di tali informazioni, l’ascolto e l’identificazione di quelle che possono essere le “barriere” del processo comunicativo</a:t>
            </a:r>
          </a:p>
          <a:p>
            <a:endParaRPr lang="it-IT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317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8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1818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take-home-message - REBEL EM - Emergency Medicine Blog">
            <a:extLst>
              <a:ext uri="{FF2B5EF4-FFF2-40B4-BE49-F238E27FC236}">
                <a16:creationId xmlns:a16="http://schemas.microsoft.com/office/drawing/2014/main" xmlns="" id="{5A71ABDB-311A-4255-9A3A-06F7086C64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0"/>
          <a:stretch/>
        </p:blipFill>
        <p:spPr bwMode="auto">
          <a:xfrm>
            <a:off x="6274299" y="638154"/>
            <a:ext cx="1566085" cy="103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2195736" y="954198"/>
            <a:ext cx="44101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rgbClr val="FF0000"/>
                </a:solidFill>
              </a:rPr>
              <a:t>COMUNICAZIONE EFFICACE IN UN TEAM</a:t>
            </a:r>
            <a:endParaRPr lang="it-IT" sz="2000" dirty="0">
              <a:solidFill>
                <a:srgbClr val="FF0000"/>
              </a:solidFill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CC1465FA-0102-40FD-9C77-4641EBF5ED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618" t="41936" r="25785" b="11697"/>
          <a:stretch/>
        </p:blipFill>
        <p:spPr>
          <a:xfrm>
            <a:off x="5292080" y="1723670"/>
            <a:ext cx="3708591" cy="2449708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xmlns="" id="{47E94442-1DFF-4875-9E63-154BA5748C73}"/>
              </a:ext>
            </a:extLst>
          </p:cNvPr>
          <p:cNvSpPr txBox="1"/>
          <p:nvPr/>
        </p:nvSpPr>
        <p:spPr>
          <a:xfrm rot="21000386">
            <a:off x="4317223" y="3406256"/>
            <a:ext cx="3429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Team di esperti</a:t>
            </a:r>
          </a:p>
          <a:p>
            <a:pPr algn="ctr"/>
            <a:r>
              <a:rPr lang="it-IT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un</a:t>
            </a:r>
          </a:p>
          <a:p>
            <a:pPr algn="ctr"/>
            <a:r>
              <a:rPr lang="it-IT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TEAM ESPERTO</a:t>
            </a:r>
          </a:p>
        </p:txBody>
      </p:sp>
      <p:pic>
        <p:nvPicPr>
          <p:cNvPr id="11" name="Picture 4" descr="Free Take Home Cliparts, Download Free Take Home Cliparts png images, Free  ClipArts on Clipart Library">
            <a:extLst>
              <a:ext uri="{FF2B5EF4-FFF2-40B4-BE49-F238E27FC236}">
                <a16:creationId xmlns:a16="http://schemas.microsoft.com/office/drawing/2014/main" xmlns="" id="{06AABD8E-6BCB-4D54-84A7-10635CFD0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3726089"/>
            <a:ext cx="1208669" cy="120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ottotitolo 2">
            <a:extLst>
              <a:ext uri="{FF2B5EF4-FFF2-40B4-BE49-F238E27FC236}">
                <a16:creationId xmlns:a16="http://schemas.microsoft.com/office/drawing/2014/main" xmlns="" id="{F6820EF5-534E-4510-AB82-B521546DD4A5}"/>
              </a:ext>
            </a:extLst>
          </p:cNvPr>
          <p:cNvSpPr txBox="1">
            <a:spLocks/>
          </p:cNvSpPr>
          <p:nvPr/>
        </p:nvSpPr>
        <p:spPr>
          <a:xfrm>
            <a:off x="256795" y="2768764"/>
            <a:ext cx="4680520" cy="253828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it-IT" sz="1600" smtClean="0">
                <a:solidFill>
                  <a:srgbClr val="FF0000"/>
                </a:solidFill>
              </a:rPr>
              <a:t>Rendere </a:t>
            </a:r>
            <a:r>
              <a:rPr lang="it-IT" sz="1600" dirty="0" smtClean="0">
                <a:solidFill>
                  <a:srgbClr val="FF0000"/>
                </a:solidFill>
              </a:rPr>
              <a:t>consapevoli i professionisti al fine di: </a:t>
            </a:r>
          </a:p>
          <a:p>
            <a:pPr marL="0" indent="0" algn="just">
              <a:buNone/>
            </a:pPr>
            <a:endParaRPr lang="it-IT" sz="1600" dirty="0" smtClean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it-IT" sz="1600" dirty="0" smtClean="0">
                <a:solidFill>
                  <a:srgbClr val="FF0000"/>
                </a:solidFill>
              </a:rPr>
              <a:t>a) migliorare la propria competenza; </a:t>
            </a:r>
          </a:p>
          <a:p>
            <a:pPr marL="0" indent="0" algn="just">
              <a:buNone/>
            </a:pPr>
            <a:r>
              <a:rPr lang="it-IT" sz="1600" dirty="0" smtClean="0">
                <a:solidFill>
                  <a:srgbClr val="FF0000"/>
                </a:solidFill>
              </a:rPr>
              <a:t>b) migliorare l'organizzazione ed il lavoro in équipe;</a:t>
            </a:r>
          </a:p>
          <a:p>
            <a:pPr marL="0" indent="0" algn="just">
              <a:buNone/>
            </a:pPr>
            <a:r>
              <a:rPr lang="it-IT" sz="1600" dirty="0" smtClean="0">
                <a:solidFill>
                  <a:srgbClr val="FF0000"/>
                </a:solidFill>
              </a:rPr>
              <a:t>c) identificare i bisogni di formazione permanente; </a:t>
            </a:r>
          </a:p>
          <a:p>
            <a:pPr marL="0" indent="0" algn="just">
              <a:buNone/>
            </a:pPr>
            <a:r>
              <a:rPr lang="it-IT" sz="1600" dirty="0" smtClean="0">
                <a:solidFill>
                  <a:srgbClr val="FF0000"/>
                </a:solidFill>
              </a:rPr>
              <a:t>d) aumentare la sicurezza per il paziente</a:t>
            </a:r>
            <a:endParaRPr lang="it-IT" sz="1600" b="1" dirty="0" smtClean="0">
              <a:solidFill>
                <a:srgbClr val="FF0000"/>
              </a:solidFill>
            </a:endParaRPr>
          </a:p>
          <a:p>
            <a:endParaRPr lang="it-IT" sz="1600" dirty="0">
              <a:solidFill>
                <a:srgbClr val="FF0000"/>
              </a:solidFill>
            </a:endParaRPr>
          </a:p>
        </p:txBody>
      </p:sp>
      <p:sp>
        <p:nvSpPr>
          <p:cNvPr id="8" name="Sottotitolo 2">
            <a:extLst>
              <a:ext uri="{FF2B5EF4-FFF2-40B4-BE49-F238E27FC236}">
                <a16:creationId xmlns:a16="http://schemas.microsoft.com/office/drawing/2014/main" xmlns="" id="{F6820EF5-534E-4510-AB82-B521546DD4A5}"/>
              </a:ext>
            </a:extLst>
          </p:cNvPr>
          <p:cNvSpPr txBox="1">
            <a:spLocks/>
          </p:cNvSpPr>
          <p:nvPr/>
        </p:nvSpPr>
        <p:spPr>
          <a:xfrm>
            <a:off x="423330" y="1385238"/>
            <a:ext cx="4680520" cy="970488"/>
          </a:xfrm>
          <a:prstGeom prst="rec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1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Creare sinergismo tra competenze non tecniche e le competenze </a:t>
            </a:r>
            <a:r>
              <a:rPr lang="it-IT" sz="18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teicnche</a:t>
            </a:r>
            <a:r>
              <a:rPr lang="it-IT" sz="1800" b="1" i="1" dirty="0" smtClean="0">
                <a:solidFill>
                  <a:srgbClr val="FFFF00"/>
                </a:solidFill>
              </a:rPr>
              <a:t> per garantire livelli qualitativi crescenti..</a:t>
            </a:r>
          </a:p>
        </p:txBody>
      </p:sp>
    </p:spTree>
    <p:extLst>
      <p:ext uri="{BB962C8B-B14F-4D97-AF65-F5344CB8AC3E}">
        <p14:creationId xmlns:p14="http://schemas.microsoft.com/office/powerpoint/2010/main" val="33013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868568" y="1001629"/>
            <a:ext cx="3492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rgbClr val="FF0000"/>
                </a:solidFill>
              </a:rPr>
              <a:t> Comunicare = lavorare in team </a:t>
            </a:r>
            <a:endParaRPr lang="it-IT" sz="2000" dirty="0">
              <a:solidFill>
                <a:srgbClr val="FF0000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49644" y="1853555"/>
            <a:ext cx="2753703" cy="23544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lang="it-IT" sz="2100" dirty="0"/>
              <a:t>Comunicare in Team</a:t>
            </a:r>
          </a:p>
          <a:p>
            <a:pPr marL="342900" indent="-342900">
              <a:buFont typeface="Wingdings" charset="2"/>
              <a:buChar char="ü"/>
            </a:pPr>
            <a:endParaRPr lang="it-IT" sz="2100" dirty="0" smtClean="0"/>
          </a:p>
          <a:p>
            <a:pPr marL="342900" indent="-342900">
              <a:buFont typeface="Wingdings" charset="2"/>
              <a:buChar char="ü"/>
            </a:pPr>
            <a:r>
              <a:rPr lang="it-IT" sz="2100" dirty="0" smtClean="0"/>
              <a:t>Lavorare </a:t>
            </a:r>
            <a:r>
              <a:rPr lang="it-IT" sz="2100" dirty="0"/>
              <a:t>in </a:t>
            </a:r>
            <a:r>
              <a:rPr lang="it-IT" sz="2100" dirty="0" smtClean="0"/>
              <a:t>TEAM</a:t>
            </a:r>
          </a:p>
          <a:p>
            <a:pPr marL="342900" indent="-342900">
              <a:buFont typeface="Wingdings" charset="2"/>
              <a:buChar char="ü"/>
            </a:pPr>
            <a:endParaRPr lang="it-IT" sz="2100" dirty="0"/>
          </a:p>
          <a:p>
            <a:pPr marL="342900" indent="-342900">
              <a:buFont typeface="Wingdings" charset="2"/>
              <a:buChar char="ü"/>
            </a:pPr>
            <a:r>
              <a:rPr lang="it-IT" sz="2100" dirty="0"/>
              <a:t>Identificare priorità</a:t>
            </a:r>
          </a:p>
          <a:p>
            <a:pPr marL="342900" indent="-342900">
              <a:buFont typeface="Wingdings" charset="2"/>
              <a:buChar char="ü"/>
            </a:pPr>
            <a:endParaRPr lang="it-IT" sz="2100" dirty="0"/>
          </a:p>
          <a:p>
            <a:pPr marL="342900" indent="-342900">
              <a:buFont typeface="Wingdings" charset="2"/>
              <a:buChar char="ü"/>
            </a:pPr>
            <a:r>
              <a:rPr lang="it-IT" sz="2100" dirty="0"/>
              <a:t>Fare delle scelte</a:t>
            </a:r>
          </a:p>
        </p:txBody>
      </p:sp>
      <p:sp>
        <p:nvSpPr>
          <p:cNvPr id="5" name="Parentesi graffa chiusa 4"/>
          <p:cNvSpPr/>
          <p:nvPr/>
        </p:nvSpPr>
        <p:spPr>
          <a:xfrm>
            <a:off x="2581350" y="1707653"/>
            <a:ext cx="702078" cy="2646294"/>
          </a:xfrm>
          <a:prstGeom prst="rightBrac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pic>
        <p:nvPicPr>
          <p:cNvPr id="7" name="Picture 2" descr="take-home-message - REBEL EM - Emergency Medicine Blog">
            <a:extLst>
              <a:ext uri="{FF2B5EF4-FFF2-40B4-BE49-F238E27FC236}">
                <a16:creationId xmlns:a16="http://schemas.microsoft.com/office/drawing/2014/main" xmlns="" id="{5A71ABDB-311A-4255-9A3A-06F7086C6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754" y="3632968"/>
            <a:ext cx="1641619" cy="1023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39" b="33261"/>
          <a:stretch/>
        </p:blipFill>
        <p:spPr>
          <a:xfrm>
            <a:off x="5432574" y="1503181"/>
            <a:ext cx="3632572" cy="2641348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3425242" y="2833527"/>
            <a:ext cx="3264292" cy="50783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2700" b="1" dirty="0">
                <a:solidFill>
                  <a:schemeClr val="bg1"/>
                </a:solidFill>
              </a:rPr>
              <a:t>Stabilire un percorso!</a:t>
            </a:r>
          </a:p>
        </p:txBody>
      </p:sp>
      <p:pic>
        <p:nvPicPr>
          <p:cNvPr id="8" name="Picture 4" descr="Free Take Home Cliparts, Download Free Take Home Cliparts png images, Free  ClipArts on Clipart Library">
            <a:extLst>
              <a:ext uri="{FF2B5EF4-FFF2-40B4-BE49-F238E27FC236}">
                <a16:creationId xmlns:a16="http://schemas.microsoft.com/office/drawing/2014/main" xmlns="" id="{06AABD8E-6BCB-4D54-84A7-10635CFD0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8931" y="3908389"/>
            <a:ext cx="1208669" cy="120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/>
          <p:cNvSpPr txBox="1"/>
          <p:nvPr/>
        </p:nvSpPr>
        <p:spPr>
          <a:xfrm>
            <a:off x="6689534" y="2676357"/>
            <a:ext cx="54676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>
            <a:off x="6689534" y="2805968"/>
            <a:ext cx="54676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071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3" r="20075" b="43138"/>
          <a:stretch/>
        </p:blipFill>
        <p:spPr>
          <a:xfrm>
            <a:off x="1619672" y="1491630"/>
            <a:ext cx="7181080" cy="319467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6" r="29525" b="41434"/>
          <a:stretch/>
        </p:blipFill>
        <p:spPr>
          <a:xfrm>
            <a:off x="137930" y="726624"/>
            <a:ext cx="2247151" cy="1485086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2768354" y="1475551"/>
            <a:ext cx="4016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GRAZIE DELL’ ATTENZIONE</a:t>
            </a:r>
            <a:endParaRPr lang="it-IT" sz="2800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00" b="37401"/>
          <a:stretch/>
        </p:blipFill>
        <p:spPr>
          <a:xfrm rot="20244635">
            <a:off x="42210" y="2277549"/>
            <a:ext cx="2376736" cy="1296144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01" r="25154" b="33200"/>
          <a:stretch/>
        </p:blipFill>
        <p:spPr>
          <a:xfrm>
            <a:off x="7296874" y="3010290"/>
            <a:ext cx="1778892" cy="1728192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8005673" y="3336067"/>
            <a:ext cx="40635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it-IT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00" b="19200"/>
          <a:stretch/>
        </p:blipFill>
        <p:spPr>
          <a:xfrm>
            <a:off x="7500941" y="885432"/>
            <a:ext cx="1631893" cy="158284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86" b="37400"/>
          <a:stretch/>
        </p:blipFill>
        <p:spPr>
          <a:xfrm>
            <a:off x="137930" y="3705399"/>
            <a:ext cx="2008066" cy="1117433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8005673" y="3488256"/>
            <a:ext cx="40635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it-IT"/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2" t="37691" r="502" b="37401"/>
          <a:stretch/>
        </p:blipFill>
        <p:spPr>
          <a:xfrm rot="20513682">
            <a:off x="7393754" y="2442906"/>
            <a:ext cx="1630184" cy="89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45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457200" y="1162713"/>
            <a:ext cx="7797662" cy="8639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5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it-IT" sz="2100" smtClean="0">
                <a:solidFill>
                  <a:srgbClr val="FF0000"/>
                </a:solidFill>
                <a:latin typeface="Aptos" charset="0"/>
              </a:rPr>
              <a:t>	La comunicazione in sala operatoria :</a:t>
            </a:r>
            <a:br>
              <a:rPr lang="it-IT" sz="2100" smtClean="0">
                <a:solidFill>
                  <a:srgbClr val="FF0000"/>
                </a:solidFill>
                <a:latin typeface="Aptos" charset="0"/>
              </a:rPr>
            </a:br>
            <a:r>
              <a:rPr lang="it-IT" sz="2100" smtClean="0">
                <a:solidFill>
                  <a:srgbClr val="FF0000"/>
                </a:solidFill>
                <a:latin typeface="Aptos" charset="0"/>
              </a:rPr>
              <a:t>				non solo parole !</a:t>
            </a:r>
            <a:endParaRPr lang="it-IT" sz="2100" dirty="0">
              <a:solidFill>
                <a:srgbClr val="FF0000"/>
              </a:solidFill>
              <a:latin typeface="Segoe UI" charset="0"/>
            </a:endParaRPr>
          </a:p>
        </p:txBody>
      </p:sp>
      <p:sp>
        <p:nvSpPr>
          <p:cNvPr id="5" name="Segnaposto contenuto 2"/>
          <p:cNvSpPr txBox="1">
            <a:spLocks/>
          </p:cNvSpPr>
          <p:nvPr/>
        </p:nvSpPr>
        <p:spPr>
          <a:xfrm>
            <a:off x="445864" y="2026687"/>
            <a:ext cx="6430392" cy="25672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marL="171450" indent="-171450" algn="l" defTabSz="685800" rtl="0" eaLnBrk="1" latinLnBrk="0" hangingPunct="1">
              <a:lnSpc>
                <a:spcPct val="120000"/>
              </a:lnSpc>
              <a:spcBef>
                <a:spcPts val="75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5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35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2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05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05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05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05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05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05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685800" rtl="0" eaLnBrk="1" fontAlgn="auto" latinLnBrk="0" hangingPunct="1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srgbClr val="B80E0F"/>
              </a:buClr>
              <a:buSzPct val="160000"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1" i="0" u="none" strike="noStrike" kern="1200" cap="all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charset="0"/>
                <a:ea typeface=""/>
                <a:cs typeface=""/>
              </a:rPr>
              <a:t>Comunicazione non verbale</a:t>
            </a:r>
            <a:r>
              <a:rPr kumimoji="0" lang="it-IT" sz="1500" b="1" i="0" u="none" strike="noStrike" kern="1200" cap="all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charset="0"/>
                <a:ea typeface=""/>
                <a:cs typeface=""/>
              </a:rPr>
              <a:t>:</a:t>
            </a:r>
            <a:r>
              <a:rPr kumimoji="0" lang="it-IT" sz="15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charset="0"/>
                <a:ea typeface=""/>
                <a:cs typeface=""/>
              </a:rPr>
              <a:t> </a:t>
            </a:r>
            <a:r>
              <a:rPr kumimoji="0" lang="it-IT" sz="1500" b="0" i="0" u="none" strike="noStrike" kern="1200" cap="all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charset="0"/>
                <a:ea typeface=""/>
                <a:cs typeface=""/>
              </a:rPr>
              <a:t>altrettanto importante quanto quella verbale. Gesti, espressioni facciali e contatto visivo possono trasmettere informazioni importanti tra i membri del team senza interrompere il flusso dell'operazione</a:t>
            </a:r>
          </a:p>
          <a:p>
            <a:pPr marL="171450" marR="0" lvl="0" indent="-171450" algn="l" defTabSz="685800" rtl="0" eaLnBrk="1" fontAlgn="auto" latinLnBrk="0" hangingPunct="1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srgbClr val="B80E0F"/>
              </a:buClr>
              <a:buSzPct val="160000"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1" i="0" u="none" strike="noStrike" kern="1200" cap="all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charset="0"/>
                <a:ea typeface=""/>
                <a:cs typeface=""/>
              </a:rPr>
              <a:t>Gestione dei conflitti:</a:t>
            </a:r>
            <a:r>
              <a:rPr kumimoji="0" lang="it-IT" sz="1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charset="0"/>
                <a:ea typeface=""/>
                <a:cs typeface=""/>
              </a:rPr>
              <a:t> </a:t>
            </a:r>
            <a:r>
              <a:rPr kumimoji="0" lang="it-IT" sz="1500" b="0" i="0" u="none" strike="noStrike" kern="1200" cap="all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charset="0"/>
                <a:ea typeface=""/>
                <a:cs typeface=""/>
              </a:rPr>
              <a:t>In situazioni ad alta tensione come interventi chirurgici complessi, possono sorgere conflitti tra i membri del team. È importante affrontare questi conflitti in modo costruttivo e risolverli tempestivamente per evitare che influenzino la qualità dell'assistenza fornita al paziente. </a:t>
            </a:r>
            <a:endParaRPr kumimoji="0" lang="it-IT" sz="1500" b="0" i="0" u="none" strike="noStrike" kern="1200" cap="all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charset="0"/>
              <a:ea typeface=""/>
              <a:cs typeface="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srgbClr val="B80E0F"/>
              </a:buClr>
              <a:buSzPct val="160000"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950" b="1" i="0" u="none" strike="noStrike" kern="1200" cap="all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charset="0"/>
                <a:ea typeface=""/>
                <a:cs typeface=""/>
              </a:rPr>
              <a:t>Training e simulazioni:</a:t>
            </a:r>
            <a:r>
              <a:rPr kumimoji="0" lang="it-IT" sz="1950" b="0" i="0" u="none" strike="noStrike" kern="1200" cap="all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charset="0"/>
                <a:ea typeface=""/>
                <a:cs typeface=""/>
              </a:rPr>
              <a:t> </a:t>
            </a:r>
            <a:r>
              <a:rPr kumimoji="0" lang="it-IT" sz="1500" b="0" i="0" u="none" strike="noStrike" kern="1200" cap="all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charset="0"/>
                <a:ea typeface=""/>
                <a:cs typeface=""/>
              </a:rPr>
              <a:t>aiutano il team a sviluppare competenze di comunicazione e a migliorare la gestione delle emergenze</a:t>
            </a:r>
            <a:endParaRPr kumimoji="0" lang="it-IT" sz="1500" b="0" i="0" u="none" strike="noStrike" kern="1200" cap="all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Impact" panose="020B0806030902050204"/>
              <a:ea typeface=""/>
              <a:cs typeface="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95" r="3299" b="17110"/>
          <a:stretch/>
        </p:blipFill>
        <p:spPr>
          <a:xfrm>
            <a:off x="6719664" y="1872016"/>
            <a:ext cx="2424336" cy="2787407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6503060" y="6422627"/>
            <a:ext cx="24334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 smtClean="0">
                <a:solidFill>
                  <a:srgbClr val="0070C0"/>
                </a:solidFill>
              </a:rPr>
              <a:t>FROM MEMEDICAL FB </a:t>
            </a:r>
            <a:r>
              <a:rPr lang="it-IT" sz="1400" i="1" dirty="0">
                <a:solidFill>
                  <a:srgbClr val="0070C0"/>
                </a:solidFill>
              </a:rPr>
              <a:t>GOUP </a:t>
            </a:r>
          </a:p>
        </p:txBody>
      </p:sp>
      <p:sp>
        <p:nvSpPr>
          <p:cNvPr id="9" name="Rettangolo 8"/>
          <p:cNvSpPr/>
          <p:nvPr/>
        </p:nvSpPr>
        <p:spPr>
          <a:xfrm>
            <a:off x="6997922" y="4637651"/>
            <a:ext cx="179568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50" i="1">
                <a:solidFill>
                  <a:srgbClr val="FF0000"/>
                </a:solidFill>
              </a:rPr>
              <a:t>FROM MEMEDICAL FB GOUP </a:t>
            </a:r>
            <a:endParaRPr lang="it-IT" sz="105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078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8"/>
          <a:stretch/>
        </p:blipFill>
        <p:spPr>
          <a:xfrm>
            <a:off x="152845" y="1997509"/>
            <a:ext cx="2738211" cy="2426819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26582" r="5000" b="22952"/>
          <a:stretch/>
        </p:blipFill>
        <p:spPr>
          <a:xfrm>
            <a:off x="3111039" y="1522301"/>
            <a:ext cx="1540971" cy="1926214"/>
          </a:xfrm>
          <a:prstGeom prst="rect">
            <a:avLst/>
          </a:prstGeom>
        </p:spPr>
      </p:pic>
      <p:pic>
        <p:nvPicPr>
          <p:cNvPr id="11" name="Segnaposto contenuto 3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4" r="8921"/>
          <a:stretch/>
        </p:blipFill>
        <p:spPr>
          <a:xfrm>
            <a:off x="4871993" y="1280737"/>
            <a:ext cx="4272007" cy="3517106"/>
          </a:xfrm>
          <a:prstGeom prst="rect">
            <a:avLst/>
          </a:prstGeom>
        </p:spPr>
      </p:pic>
      <p:sp>
        <p:nvSpPr>
          <p:cNvPr id="8" name="Titolo 1"/>
          <p:cNvSpPr>
            <a:spLocks noGrp="1"/>
          </p:cNvSpPr>
          <p:nvPr>
            <p:ph type="title"/>
          </p:nvPr>
        </p:nvSpPr>
        <p:spPr>
          <a:xfrm>
            <a:off x="447149" y="699542"/>
            <a:ext cx="8229600" cy="857250"/>
          </a:xfrm>
        </p:spPr>
        <p:txBody>
          <a:bodyPr>
            <a:normAutofit/>
          </a:bodyPr>
          <a:lstStyle/>
          <a:p>
            <a:r>
              <a:rPr lang="it-IT" sz="2400" dirty="0" smtClean="0">
                <a:solidFill>
                  <a:srgbClr val="FF0000"/>
                </a:solidFill>
              </a:rPr>
              <a:t>A proposito di comunicazione : CMR e </a:t>
            </a:r>
            <a:r>
              <a:rPr lang="it-IT" sz="2400" dirty="0">
                <a:solidFill>
                  <a:srgbClr val="FF0000"/>
                </a:solidFill>
              </a:rPr>
              <a:t>Non Technical </a:t>
            </a:r>
            <a:r>
              <a:rPr lang="it-IT" sz="2400" dirty="0" err="1">
                <a:solidFill>
                  <a:srgbClr val="FF0000"/>
                </a:solidFill>
              </a:rPr>
              <a:t>Skills</a:t>
            </a:r>
            <a:endParaRPr lang="it-IT" sz="2400" u="sng" dirty="0">
              <a:solidFill>
                <a:srgbClr val="FF0000"/>
              </a:solidFill>
            </a:endParaRPr>
          </a:p>
        </p:txBody>
      </p:sp>
      <p:sp>
        <p:nvSpPr>
          <p:cNvPr id="2" name="Freccia sinistra 1"/>
          <p:cNvSpPr/>
          <p:nvPr/>
        </p:nvSpPr>
        <p:spPr>
          <a:xfrm>
            <a:off x="797111" y="3448515"/>
            <a:ext cx="738343" cy="203355"/>
          </a:xfrm>
          <a:prstGeom prst="leftArrow">
            <a:avLst/>
          </a:prstGeom>
          <a:solidFill>
            <a:schemeClr val="accent2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42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3528" y="699542"/>
            <a:ext cx="8229600" cy="857250"/>
          </a:xfrm>
        </p:spPr>
        <p:txBody>
          <a:bodyPr>
            <a:normAutofit/>
          </a:bodyPr>
          <a:lstStyle/>
          <a:p>
            <a:r>
              <a:rPr lang="it-IT" sz="3200" dirty="0" smtClean="0">
                <a:solidFill>
                  <a:srgbClr val="FF0000"/>
                </a:solidFill>
              </a:rPr>
              <a:t>Le basi della comunicazione efficace in medicina</a:t>
            </a:r>
            <a:endParaRPr lang="it-IT" sz="3200" dirty="0">
              <a:solidFill>
                <a:srgbClr val="FF000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21"/>
          <a:stretch/>
        </p:blipFill>
        <p:spPr>
          <a:xfrm>
            <a:off x="179511" y="1419622"/>
            <a:ext cx="2893013" cy="3096344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/>
          <a:srcRect l="6065" t="6845" r="4954" b="3557"/>
          <a:stretch/>
        </p:blipFill>
        <p:spPr>
          <a:xfrm>
            <a:off x="7164288" y="1556792"/>
            <a:ext cx="1792116" cy="2736304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3313359" y="2429140"/>
            <a:ext cx="3672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i="1" dirty="0" smtClean="0">
                <a:solidFill>
                  <a:srgbClr val="FF0000"/>
                </a:solidFill>
                <a:latin typeface="arial" charset="0"/>
              </a:rPr>
              <a:t>Sentito</a:t>
            </a:r>
            <a:r>
              <a:rPr lang="it-IT" b="1" i="1" dirty="0">
                <a:solidFill>
                  <a:srgbClr val="FF0000"/>
                </a:solidFill>
                <a:latin typeface="arial" charset="0"/>
              </a:rPr>
              <a:t> non significa “capito</a:t>
            </a:r>
            <a:r>
              <a:rPr lang="it-IT" b="1" i="1" dirty="0" smtClean="0">
                <a:solidFill>
                  <a:srgbClr val="FF0000"/>
                </a:solidFill>
                <a:latin typeface="arial" charset="0"/>
              </a:rPr>
              <a:t>”.</a:t>
            </a:r>
          </a:p>
        </p:txBody>
      </p:sp>
      <p:pic>
        <p:nvPicPr>
          <p:cNvPr id="7" name="Segnaposto contenuto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0" t="90879" b="2600"/>
          <a:stretch/>
        </p:blipFill>
        <p:spPr>
          <a:xfrm>
            <a:off x="539550" y="4407954"/>
            <a:ext cx="2172933" cy="216024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2843808" y="1624784"/>
            <a:ext cx="3672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i="1" dirty="0" smtClean="0">
                <a:solidFill>
                  <a:srgbClr val="FF0000"/>
                </a:solidFill>
                <a:latin typeface="arial" charset="0"/>
              </a:rPr>
              <a:t>Inteso non </a:t>
            </a:r>
            <a:r>
              <a:rPr lang="it-IT" b="1" i="1" dirty="0">
                <a:solidFill>
                  <a:srgbClr val="FF0000"/>
                </a:solidFill>
                <a:latin typeface="arial" charset="0"/>
              </a:rPr>
              <a:t>significa “</a:t>
            </a:r>
            <a:r>
              <a:rPr lang="it-IT" b="1" i="1" dirty="0" smtClean="0">
                <a:solidFill>
                  <a:srgbClr val="FF0000"/>
                </a:solidFill>
                <a:latin typeface="arial" charset="0"/>
              </a:rPr>
              <a:t>detto”</a:t>
            </a:r>
          </a:p>
          <a:p>
            <a:r>
              <a:rPr lang="it-IT" b="1" i="1" dirty="0" smtClean="0">
                <a:solidFill>
                  <a:srgbClr val="FF0000"/>
                </a:solidFill>
                <a:latin typeface="arial" charset="0"/>
              </a:rPr>
              <a:t> </a:t>
            </a:r>
            <a:endParaRPr lang="it-IT" b="1" i="1" dirty="0">
              <a:solidFill>
                <a:srgbClr val="FF0000"/>
              </a:solidFill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3072524" y="2011363"/>
            <a:ext cx="3672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i="1" dirty="0" smtClean="0">
                <a:solidFill>
                  <a:srgbClr val="FF0000"/>
                </a:solidFill>
                <a:latin typeface="arial" charset="0"/>
              </a:rPr>
              <a:t>Detto non significa “</a:t>
            </a:r>
            <a:r>
              <a:rPr lang="it-IT" b="1" i="1" dirty="0">
                <a:solidFill>
                  <a:srgbClr val="FF0000"/>
                </a:solidFill>
                <a:latin typeface="arial" charset="0"/>
              </a:rPr>
              <a:t>sentito</a:t>
            </a:r>
            <a:r>
              <a:rPr lang="it-IT" b="1" i="1" dirty="0" smtClean="0">
                <a:solidFill>
                  <a:srgbClr val="FF0000"/>
                </a:solidFill>
                <a:latin typeface="arial" charset="0"/>
              </a:rPr>
              <a:t>”</a:t>
            </a:r>
          </a:p>
        </p:txBody>
      </p:sp>
      <p:sp>
        <p:nvSpPr>
          <p:cNvPr id="10" name="Rettangolo 9"/>
          <p:cNvSpPr/>
          <p:nvPr/>
        </p:nvSpPr>
        <p:spPr>
          <a:xfrm>
            <a:off x="3563888" y="2967794"/>
            <a:ext cx="36724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i="1" smtClean="0">
                <a:solidFill>
                  <a:srgbClr val="FF0000"/>
                </a:solidFill>
                <a:latin typeface="arial" charset="0"/>
              </a:rPr>
              <a:t>Capito </a:t>
            </a:r>
            <a:r>
              <a:rPr lang="it-IT" b="1" i="1" dirty="0" smtClean="0">
                <a:solidFill>
                  <a:srgbClr val="FF0000"/>
                </a:solidFill>
                <a:latin typeface="arial" charset="0"/>
              </a:rPr>
              <a:t>non </a:t>
            </a:r>
            <a:r>
              <a:rPr lang="it-IT" b="1" i="1" dirty="0">
                <a:solidFill>
                  <a:srgbClr val="FF0000"/>
                </a:solidFill>
                <a:latin typeface="arial" charset="0"/>
              </a:rPr>
              <a:t>significa </a:t>
            </a:r>
            <a:r>
              <a:rPr lang="it-IT" b="1" i="1" dirty="0" smtClean="0">
                <a:solidFill>
                  <a:srgbClr val="FF0000"/>
                </a:solidFill>
                <a:latin typeface="arial" charset="0"/>
              </a:rPr>
              <a:t> “fatto”</a:t>
            </a:r>
            <a:r>
              <a:rPr lang="mr-IN" b="1" i="1" dirty="0" smtClean="0">
                <a:solidFill>
                  <a:srgbClr val="FF0000"/>
                </a:solidFill>
                <a:latin typeface="arial" charset="0"/>
              </a:rPr>
              <a:t>…</a:t>
            </a:r>
            <a:endParaRPr lang="it-IT" b="1" i="1" dirty="0" smtClean="0">
              <a:solidFill>
                <a:srgbClr val="FF0000"/>
              </a:solidFill>
              <a:latin typeface="arial" charset="0"/>
            </a:endParaRPr>
          </a:p>
          <a:p>
            <a:endParaRPr lang="it-IT" b="1" i="1" dirty="0">
              <a:solidFill>
                <a:srgbClr val="FF0000"/>
              </a:solidFill>
              <a:latin typeface="arial" charset="0"/>
            </a:endParaRPr>
          </a:p>
          <a:p>
            <a:r>
              <a:rPr lang="it-IT" b="1" i="1" dirty="0">
                <a:solidFill>
                  <a:srgbClr val="FF0000"/>
                </a:solidFill>
                <a:latin typeface="arial" charset="0"/>
              </a:rPr>
              <a:t>	</a:t>
            </a:r>
            <a:r>
              <a:rPr lang="it-IT" b="1" i="1" dirty="0" smtClean="0">
                <a:solidFill>
                  <a:srgbClr val="FF0000"/>
                </a:solidFill>
                <a:latin typeface="arial" charset="0"/>
              </a:rPr>
              <a:t>FEEDBACK!!</a:t>
            </a:r>
            <a:endParaRPr lang="it-IT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21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71;p2"/>
          <p:cNvPicPr/>
          <p:nvPr/>
        </p:nvPicPr>
        <p:blipFill rotWithShape="1">
          <a:blip r:embed="rId2"/>
          <a:srcRect t="15783" r="4556" b="4390"/>
          <a:stretch/>
        </p:blipFill>
        <p:spPr>
          <a:xfrm>
            <a:off x="1475656" y="915566"/>
            <a:ext cx="6552728" cy="3933354"/>
          </a:xfrm>
          <a:prstGeom prst="rect">
            <a:avLst/>
          </a:prstGeom>
          <a:ln w="0">
            <a:noFill/>
          </a:ln>
        </p:spPr>
      </p:pic>
      <p:sp>
        <p:nvSpPr>
          <p:cNvPr id="43" name="Google Shape;72;p2"/>
          <p:cNvSpPr txBox="1"/>
          <p:nvPr/>
        </p:nvSpPr>
        <p:spPr>
          <a:xfrm>
            <a:off x="1655676" y="3795886"/>
            <a:ext cx="6192688" cy="87382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 lIns="81635" tIns="40817" rIns="81635" bIns="40817" numCol="1" anchor="ctr">
            <a:prstTxWarp prst="textPlain">
              <a:avLst>
                <a:gd name="adj" fmla="val 50000"/>
              </a:avLst>
            </a:prstTxWarp>
            <a:noAutofit/>
          </a:bodyPr>
          <a:lstStyle/>
          <a:p>
            <a:pPr>
              <a:lnSpc>
                <a:spcPct val="100000"/>
              </a:lnSpc>
            </a:pPr>
            <a:r>
              <a:rPr sz="1270" dirty="0">
                <a:solidFill>
                  <a:srgbClr val="FF0000"/>
                </a:solidFill>
              </a:rPr>
              <a:t/>
            </a:r>
            <a:br>
              <a:rPr sz="1270" dirty="0">
                <a:solidFill>
                  <a:srgbClr val="FF0000"/>
                </a:solidFill>
              </a:rPr>
            </a:br>
            <a:r>
              <a:rPr lang="it-IT" sz="1270" i="1" spc="-1" dirty="0">
                <a:ln w="0">
                  <a:noFill/>
                </a:ln>
                <a:solidFill>
                  <a:srgbClr val="FF0000"/>
                </a:solidFill>
                <a:latin typeface="Noto Sans"/>
                <a:ea typeface="Arial"/>
              </a:rPr>
              <a:t>Ospedale del </a:t>
            </a:r>
            <a:r>
              <a:rPr lang="it-IT" sz="1270" i="1" spc="-1" dirty="0" smtClean="0">
                <a:ln w="0">
                  <a:noFill/>
                </a:ln>
                <a:solidFill>
                  <a:srgbClr val="FF0000"/>
                </a:solidFill>
                <a:latin typeface="Noto Sans"/>
                <a:ea typeface="Arial"/>
              </a:rPr>
              <a:t>Mare</a:t>
            </a:r>
            <a:r>
              <a:rPr lang="it-IT" sz="1270" dirty="0">
                <a:solidFill>
                  <a:srgbClr val="FF0000"/>
                </a:solidFill>
              </a:rPr>
              <a:t> </a:t>
            </a:r>
            <a:r>
              <a:rPr lang="it-IT" sz="1270" i="1" spc="-1" dirty="0" smtClean="0">
                <a:ln w="0">
                  <a:noFill/>
                </a:ln>
                <a:solidFill>
                  <a:srgbClr val="FF0000"/>
                </a:solidFill>
                <a:latin typeface="Noto Sans"/>
                <a:ea typeface="Arial"/>
              </a:rPr>
              <a:t>Napoli</a:t>
            </a:r>
            <a:endParaRPr lang="it-IT" sz="1270" spc="-1" dirty="0">
              <a:ln w="0">
                <a:noFill/>
              </a:ln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08827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oogle Shape;77;p3"/>
          <p:cNvGrpSpPr/>
          <p:nvPr/>
        </p:nvGrpSpPr>
        <p:grpSpPr>
          <a:xfrm>
            <a:off x="467544" y="843558"/>
            <a:ext cx="8136904" cy="4032448"/>
            <a:chOff x="722160" y="94900"/>
            <a:chExt cx="8633880" cy="5594180"/>
          </a:xfrm>
        </p:grpSpPr>
        <p:grpSp>
          <p:nvGrpSpPr>
            <p:cNvPr id="45" name="Google Shape;78;p3"/>
            <p:cNvGrpSpPr/>
            <p:nvPr/>
          </p:nvGrpSpPr>
          <p:grpSpPr>
            <a:xfrm>
              <a:off x="990720" y="94900"/>
              <a:ext cx="8097480" cy="2076620"/>
              <a:chOff x="990720" y="94900"/>
              <a:chExt cx="8097480" cy="2076620"/>
            </a:xfrm>
          </p:grpSpPr>
          <p:pic>
            <p:nvPicPr>
              <p:cNvPr id="46" name="Google Shape;79;p3"/>
              <p:cNvPicPr/>
              <p:nvPr/>
            </p:nvPicPr>
            <p:blipFill rotWithShape="1">
              <a:blip r:embed="rId3"/>
              <a:srcRect t="20349"/>
              <a:stretch/>
            </p:blipFill>
            <p:spPr>
              <a:xfrm>
                <a:off x="990720" y="94900"/>
                <a:ext cx="8097480" cy="185414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47" name="Google Shape;80;p3"/>
              <p:cNvPicPr/>
              <p:nvPr/>
            </p:nvPicPr>
            <p:blipFill>
              <a:blip r:embed="rId4"/>
              <a:stretch/>
            </p:blipFill>
            <p:spPr>
              <a:xfrm>
                <a:off x="990720" y="1951200"/>
                <a:ext cx="8083080" cy="220320"/>
              </a:xfrm>
              <a:prstGeom prst="rect">
                <a:avLst/>
              </a:prstGeom>
              <a:ln w="0">
                <a:noFill/>
              </a:ln>
            </p:spPr>
          </p:pic>
        </p:grpSp>
        <p:pic>
          <p:nvPicPr>
            <p:cNvPr id="48" name="Google Shape;81;p3"/>
            <p:cNvPicPr/>
            <p:nvPr/>
          </p:nvPicPr>
          <p:blipFill>
            <a:blip r:embed="rId5"/>
            <a:srcRect l="826" r="-22"/>
            <a:stretch/>
          </p:blipFill>
          <p:spPr>
            <a:xfrm>
              <a:off x="722160" y="2158920"/>
              <a:ext cx="8633880" cy="3530160"/>
            </a:xfrm>
            <a:prstGeom prst="rect">
              <a:avLst/>
            </a:prstGeom>
            <a:ln w="0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7578653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1560" y="688274"/>
            <a:ext cx="8229600" cy="857250"/>
          </a:xfrm>
        </p:spPr>
        <p:txBody>
          <a:bodyPr>
            <a:normAutofit/>
          </a:bodyPr>
          <a:lstStyle/>
          <a:p>
            <a:r>
              <a:rPr lang="it-IT" sz="2400" dirty="0" smtClean="0">
                <a:solidFill>
                  <a:srgbClr val="FF0000"/>
                </a:solidFill>
              </a:rPr>
              <a:t>RETE LOCALE E IL PDTA AZIENDALE</a:t>
            </a:r>
            <a:endParaRPr lang="it-IT" sz="2400" dirty="0">
              <a:solidFill>
                <a:srgbClr val="FF0000"/>
              </a:solidFill>
            </a:endParaRPr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3" t="64396" r="7140" b="28355"/>
          <a:stretch/>
        </p:blipFill>
        <p:spPr>
          <a:xfrm>
            <a:off x="1871060" y="3420112"/>
            <a:ext cx="3810471" cy="1246917"/>
          </a:xfrm>
          <a:prstGeom prst="rect">
            <a:avLst/>
          </a:prstGeom>
        </p:spPr>
      </p:pic>
      <p:pic>
        <p:nvPicPr>
          <p:cNvPr id="8" name="Segnaposto contenuto 5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8" t="35347" r="11824" b="54691"/>
          <a:stretch/>
        </p:blipFill>
        <p:spPr>
          <a:xfrm>
            <a:off x="1619672" y="1779662"/>
            <a:ext cx="4151628" cy="1468722"/>
          </a:xfrm>
          <a:prstGeom prst="rect">
            <a:avLst/>
          </a:prstGeom>
        </p:spPr>
      </p:pic>
      <p:pic>
        <p:nvPicPr>
          <p:cNvPr id="9" name="Segnaposto contenuto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7" t="14665" r="12093" b="31160"/>
          <a:stretch/>
        </p:blipFill>
        <p:spPr>
          <a:xfrm>
            <a:off x="62136" y="1481452"/>
            <a:ext cx="1656184" cy="2448272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6" t="23471" r="10237" b="45141"/>
          <a:stretch/>
        </p:blipFill>
        <p:spPr>
          <a:xfrm>
            <a:off x="5771300" y="1545524"/>
            <a:ext cx="3312368" cy="321359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6" t="34101" r="10237" b="45141"/>
          <a:stretch/>
        </p:blipFill>
        <p:spPr>
          <a:xfrm>
            <a:off x="5805436" y="2702772"/>
            <a:ext cx="3312368" cy="212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23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15015</TotalTime>
  <Words>1087</Words>
  <Application>Microsoft Macintosh PowerPoint</Application>
  <PresentationFormat>Presentazione su schermo (16:9)</PresentationFormat>
  <Paragraphs>177</Paragraphs>
  <Slides>36</Slides>
  <Notes>5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14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36</vt:i4>
      </vt:variant>
    </vt:vector>
  </HeadingPairs>
  <TitlesOfParts>
    <vt:vector size="51" baseType="lpstr">
      <vt:lpstr>Aptos</vt:lpstr>
      <vt:lpstr>Calibri</vt:lpstr>
      <vt:lpstr>Corbel</vt:lpstr>
      <vt:lpstr>Impact</vt:lpstr>
      <vt:lpstr>Mangal</vt:lpstr>
      <vt:lpstr>ＭＳ Ｐゴシック</vt:lpstr>
      <vt:lpstr>Noto Sans</vt:lpstr>
      <vt:lpstr>Proxima Nova</vt:lpstr>
      <vt:lpstr>Segoe UI</vt:lpstr>
      <vt:lpstr>Times New Roman</vt:lpstr>
      <vt:lpstr>Trebuchet MS</vt:lpstr>
      <vt:lpstr>Wingdings</vt:lpstr>
      <vt:lpstr>Arial</vt:lpstr>
      <vt:lpstr>Arial</vt:lpstr>
      <vt:lpstr>Tema di Office</vt:lpstr>
      <vt:lpstr>Il TEAM  IN SALA OPERATORIA : Riuscire a gestire una comunicazione efficace</vt:lpstr>
      <vt:lpstr>8-9 Giugno 2024 – Cefpas, Caltanissetta “3° Congresso nazionale sulla Gestione del trauma di interesse chirurgico. L'approccio all'evento trauma del giovane chirurgo”  Presidente del Congresso: Dott. Giovanni Di Lorenzo  Presidente Onorario: Dott. Giovanni Ciaccio </vt:lpstr>
      <vt:lpstr>Presentazione di PowerPoint</vt:lpstr>
      <vt:lpstr>Presentazione di PowerPoint</vt:lpstr>
      <vt:lpstr>A proposito di comunicazione : CMR e Non Technical Skills</vt:lpstr>
      <vt:lpstr>Le basi della comunicazione efficace in medicina</vt:lpstr>
      <vt:lpstr>Presentazione di PowerPoint</vt:lpstr>
      <vt:lpstr>Presentazione di PowerPoint</vt:lpstr>
      <vt:lpstr>RETE LOCALE E IL PDTA AZIENDALE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Inserisci il titolo  ----</dc:title>
  <dc:creator>Computer</dc:creator>
  <cp:lastModifiedBy>piccirillo.mym@hotmail.it</cp:lastModifiedBy>
  <cp:revision>118</cp:revision>
  <dcterms:created xsi:type="dcterms:W3CDTF">2024-05-17T06:22:38Z</dcterms:created>
  <dcterms:modified xsi:type="dcterms:W3CDTF">2024-06-08T21:55:20Z</dcterms:modified>
</cp:coreProperties>
</file>