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8" r:id="rId3"/>
    <p:sldId id="577" r:id="rId4"/>
    <p:sldId id="604" r:id="rId5"/>
    <p:sldId id="605" r:id="rId6"/>
    <p:sldId id="423" r:id="rId7"/>
    <p:sldId id="416" r:id="rId8"/>
    <p:sldId id="631" r:id="rId9"/>
    <p:sldId id="591" r:id="rId10"/>
    <p:sldId id="350" r:id="rId11"/>
    <p:sldId id="421" r:id="rId12"/>
    <p:sldId id="585" r:id="rId13"/>
    <p:sldId id="584" r:id="rId14"/>
    <p:sldId id="315" r:id="rId15"/>
    <p:sldId id="630" r:id="rId16"/>
    <p:sldId id="586" r:id="rId17"/>
    <p:sldId id="594" r:id="rId18"/>
    <p:sldId id="588" r:id="rId19"/>
    <p:sldId id="589" r:id="rId20"/>
    <p:sldId id="606" r:id="rId21"/>
    <p:sldId id="607" r:id="rId22"/>
    <p:sldId id="608" r:id="rId23"/>
    <p:sldId id="609" r:id="rId24"/>
    <p:sldId id="418" r:id="rId25"/>
    <p:sldId id="599" r:id="rId26"/>
    <p:sldId id="600" r:id="rId27"/>
    <p:sldId id="601" r:id="rId28"/>
    <p:sldId id="587" r:id="rId29"/>
    <p:sldId id="289" r:id="rId30"/>
    <p:sldId id="337" r:id="rId31"/>
    <p:sldId id="338" r:id="rId32"/>
    <p:sldId id="339" r:id="rId33"/>
    <p:sldId id="305" r:id="rId34"/>
    <p:sldId id="576" r:id="rId35"/>
    <p:sldId id="592" r:id="rId36"/>
    <p:sldId id="603" r:id="rId37"/>
    <p:sldId id="610" r:id="rId38"/>
    <p:sldId id="611" r:id="rId39"/>
    <p:sldId id="613" r:id="rId40"/>
    <p:sldId id="614" r:id="rId41"/>
    <p:sldId id="468" r:id="rId42"/>
    <p:sldId id="628" r:id="rId43"/>
    <p:sldId id="597" r:id="rId44"/>
    <p:sldId id="304" r:id="rId45"/>
    <p:sldId id="596" r:id="rId46"/>
    <p:sldId id="629" r:id="rId47"/>
    <p:sldId id="590" r:id="rId48"/>
    <p:sldId id="323" r:id="rId49"/>
    <p:sldId id="343" r:id="rId50"/>
    <p:sldId id="282" r:id="rId51"/>
    <p:sldId id="283" r:id="rId52"/>
    <p:sldId id="284" r:id="rId53"/>
    <p:sldId id="311" r:id="rId54"/>
    <p:sldId id="312" r:id="rId55"/>
    <p:sldId id="313" r:id="rId56"/>
    <p:sldId id="314" r:id="rId57"/>
    <p:sldId id="598" r:id="rId58"/>
    <p:sldId id="316" r:id="rId59"/>
    <p:sldId id="317" r:id="rId60"/>
    <p:sldId id="318" r:id="rId61"/>
    <p:sldId id="602" r:id="rId62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842" autoAdjust="0"/>
  </p:normalViewPr>
  <p:slideViewPr>
    <p:cSldViewPr>
      <p:cViewPr varScale="1">
        <p:scale>
          <a:sx n="89" d="100"/>
          <a:sy n="89" d="100"/>
        </p:scale>
        <p:origin x="64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E0C7A-9124-4DF8-92EB-CBF130812E7A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D12D9-1113-4EBA-93B4-18F0AF1606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43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>
            <a:extLst>
              <a:ext uri="{FF2B5EF4-FFF2-40B4-BE49-F238E27FC236}">
                <a16:creationId xmlns:a16="http://schemas.microsoft.com/office/drawing/2014/main" id="{F3D5D1B2-E51D-14D8-0A35-132A7A9945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E89426-B720-4381-9973-1B0A55D80186}" type="slidenum">
              <a:rPr lang="it-IT" altLang="it-IT">
                <a:latin typeface="Times New Roman" panose="02020603050405020304" pitchFamily="18" charset="0"/>
                <a:ea typeface="Microsoft YaHei" panose="020B0503020204020204" pitchFamily="34" charset="-122"/>
              </a:rPr>
              <a:pPr eaLnBrk="1" hangingPunct="1"/>
              <a:t>5</a:t>
            </a:fld>
            <a:endParaRPr lang="it-IT" altLang="it-IT"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435137E6-D6FA-1D7B-7819-A901F9FA50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60AB33E3-3BB0-B61D-8F4F-41ACC9130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ea typeface="Microsoft YaHei" panose="020B0503020204020204" pitchFamily="34" charset="-122"/>
              </a:rPr>
              <a:t>An accurate planning of endovascular treatment. These are our studies about the main role of the angio-TC in the planning of endovascular treatment of the central vein so we can see…</a:t>
            </a:r>
          </a:p>
        </p:txBody>
      </p:sp>
      <p:sp>
        <p:nvSpPr>
          <p:cNvPr id="64517" name="Text Box 3">
            <a:extLst>
              <a:ext uri="{FF2B5EF4-FFF2-40B4-BE49-F238E27FC236}">
                <a16:creationId xmlns:a16="http://schemas.microsoft.com/office/drawing/2014/main" id="{62211AEE-22F5-3509-539C-BCF7E80D3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EDBC00B-7CF7-4D36-8E8C-0D545E4E2847}" type="slidenum">
              <a:rPr lang="it-IT" altLang="it-IT" sz="1200">
                <a:solidFill>
                  <a:srgbClr val="FFFF00"/>
                </a:solidFill>
              </a:rPr>
              <a:pPr algn="r" eaLnBrk="1" hangingPunct="1"/>
              <a:t>5</a:t>
            </a:fld>
            <a:endParaRPr lang="it-IT" altLang="it-IT" sz="1200">
              <a:solidFill>
                <a:srgbClr val="FFFF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</a:endParaRPr>
          </a:p>
        </p:txBody>
      </p:sp>
      <p:sp>
        <p:nvSpPr>
          <p:cNvPr id="307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D5D6CB-697E-0E4F-9B86-F89F10900195}" type="slidenum">
              <a:rPr lang="it-IT" sz="1200"/>
              <a:pPr eaLnBrk="1" hangingPunct="1"/>
              <a:t>31</a:t>
            </a:fld>
            <a:endParaRPr lang="it-IT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</a:endParaRPr>
          </a:p>
        </p:txBody>
      </p:sp>
      <p:sp>
        <p:nvSpPr>
          <p:cNvPr id="307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D5D6CB-697E-0E4F-9B86-F89F10900195}" type="slidenum">
              <a:rPr lang="it-IT" sz="1200"/>
              <a:pPr eaLnBrk="1" hangingPunct="1"/>
              <a:t>32</a:t>
            </a:fld>
            <a:endParaRPr lang="it-IT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>
            <a:extLst>
              <a:ext uri="{FF2B5EF4-FFF2-40B4-BE49-F238E27FC236}">
                <a16:creationId xmlns:a16="http://schemas.microsoft.com/office/drawing/2014/main" id="{1902AFDC-7FA7-5D9B-DEB9-01269E13DD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Segnaposto note 2">
            <a:extLst>
              <a:ext uri="{FF2B5EF4-FFF2-40B4-BE49-F238E27FC236}">
                <a16:creationId xmlns:a16="http://schemas.microsoft.com/office/drawing/2014/main" id="{5199B5EE-AF54-85C5-D3AE-AB4B77866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Arial" panose="020B0604020202020204" pitchFamily="34" charset="0"/>
              </a:rPr>
              <a:t>Palmeri </a:t>
            </a:r>
          </a:p>
        </p:txBody>
      </p:sp>
      <p:sp>
        <p:nvSpPr>
          <p:cNvPr id="35844" name="Segnaposto numero diapositiva 3">
            <a:extLst>
              <a:ext uri="{FF2B5EF4-FFF2-40B4-BE49-F238E27FC236}">
                <a16:creationId xmlns:a16="http://schemas.microsoft.com/office/drawing/2014/main" id="{11946306-1269-D017-A775-3CA5CF12D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5CA694-EDC7-465A-B89E-6778177B4811}" type="slidenum">
              <a:rPr lang="it-IT" altLang="it-IT"/>
              <a:pPr eaLnBrk="1" hangingPunct="1"/>
              <a:t>39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>
            <a:extLst>
              <a:ext uri="{FF2B5EF4-FFF2-40B4-BE49-F238E27FC236}">
                <a16:creationId xmlns:a16="http://schemas.microsoft.com/office/drawing/2014/main" id="{58809D71-EDBE-2A69-31C8-209315A71D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Segnaposto note 2">
            <a:extLst>
              <a:ext uri="{FF2B5EF4-FFF2-40B4-BE49-F238E27FC236}">
                <a16:creationId xmlns:a16="http://schemas.microsoft.com/office/drawing/2014/main" id="{A19C8F90-82E0-11EC-39CB-3DB42B0A7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6868" name="Segnaposto numero diapositiva 3">
            <a:extLst>
              <a:ext uri="{FF2B5EF4-FFF2-40B4-BE49-F238E27FC236}">
                <a16:creationId xmlns:a16="http://schemas.microsoft.com/office/drawing/2014/main" id="{C74F4A3A-F8BF-165F-B2BB-765474DA86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612890C-509C-46D5-B096-282584E031E3}" type="slidenum">
              <a:rPr lang="it-IT" altLang="it-IT"/>
              <a:pPr eaLnBrk="1" hangingPunct="1"/>
              <a:t>40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363822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DD79CB95-CF82-D44B-BA68-7DDC765B759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Segoe UI" charset="0"/>
              </a:rPr>
              <a:pPr marL="0" marR="0" lvl="0" indent="0" algn="r" defTabSz="363822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43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46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 marL="0" marR="0" lvl="0" indent="0" algn="r" defTabSz="363822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099F7459-04D6-4E43-A178-477406005088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Segoe UI" charset="0"/>
              </a:rPr>
              <a:pPr marL="0" marR="0" lvl="0" indent="0" algn="r" defTabSz="363822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44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Segoe UI" charset="0"/>
            </a:endParaRPr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215900" y="801688"/>
            <a:ext cx="7127875" cy="4010025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07957" y="5078611"/>
            <a:ext cx="5543762" cy="4811316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it-IT" dirty="0">
                <a:cs typeface="+mn-cs"/>
              </a:rPr>
              <a:t>IMPORTANTE CONCETTO MA SI PUO LEVARE SE NE HANNO PARLATO ALTRI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Peggiori le A-P e quelle</a:t>
            </a:r>
            <a:r>
              <a:rPr lang="it-IT" baseline="0" dirty="0"/>
              <a:t> che </a:t>
            </a:r>
            <a:r>
              <a:rPr lang="it-IT" baseline="0" dirty="0" err="1"/>
              <a:t>interromponol’anello</a:t>
            </a:r>
            <a:r>
              <a:rPr lang="it-IT" baseline="0" dirty="0"/>
              <a:t> pelvico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79CB95-CF82-D44B-BA68-7DDC765B759B}" type="slidenum">
              <a:rPr lang="it-IT" smtClean="0"/>
              <a:pPr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863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363822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DD79CB95-CF82-D44B-BA68-7DDC765B759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Segoe UI" charset="0"/>
              </a:rPr>
              <a:pPr marL="0" marR="0" lvl="0" indent="0" algn="r" defTabSz="363822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46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46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FB596CA-FBF9-BB80-646D-1D3AE745FC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54F5F37-CB55-14F5-02FA-908F0BF74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it-IT" dirty="0"/>
              <a:t>SI PUO LEVARE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110B5B-198E-087F-A4A9-DC76A4A22775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DDB683C-2E3F-A14B-A7AF-F53012225EBB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49</a:t>
            </a:fld>
            <a:endParaRPr lang="it-IT" altLang="it-IT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21013E65-2A9E-A9B2-5E4D-BCFB83175A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06DC3AF-36BE-A247-B500-5D0C647AA0E2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7" name="Text Box 1">
            <a:extLst>
              <a:ext uri="{FF2B5EF4-FFF2-40B4-BE49-F238E27FC236}">
                <a16:creationId xmlns:a16="http://schemas.microsoft.com/office/drawing/2014/main" id="{EBA5DC45-625B-045B-975B-49443BC3CDD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1618" name="Text Box 2">
            <a:extLst>
              <a:ext uri="{FF2B5EF4-FFF2-40B4-BE49-F238E27FC236}">
                <a16:creationId xmlns:a16="http://schemas.microsoft.com/office/drawing/2014/main" id="{54069F44-BDEC-23E4-CCDE-FB783283FF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Negli ultimi due decenni la  RI è entrata nei percorsi obbligatori della gestione del politrauma e il RI è ormai di fatto una figura di primo piano nella </a:t>
            </a:r>
            <a:r>
              <a:rPr lang="it-IT" dirty="0" err="1"/>
              <a:t>damage</a:t>
            </a:r>
            <a:r>
              <a:rPr lang="it-IT" dirty="0"/>
              <a:t> control del paziente politraumatizzato 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A881A-2F67-D247-B0D2-72CCEAF3604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743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A0421557-7E5E-7B92-5CA8-ECFA35A749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9068C2A-85D4-B244-806A-9F82CF9C66D8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51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2641" name="Text Box 1">
            <a:extLst>
              <a:ext uri="{FF2B5EF4-FFF2-40B4-BE49-F238E27FC236}">
                <a16:creationId xmlns:a16="http://schemas.microsoft.com/office/drawing/2014/main" id="{B56BBEB7-449F-633F-F154-4F36ED7063D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2642" name="Text Box 2">
            <a:extLst>
              <a:ext uri="{FF2B5EF4-FFF2-40B4-BE49-F238E27FC236}">
                <a16:creationId xmlns:a16="http://schemas.microsoft.com/office/drawing/2014/main" id="{B9F9404E-886F-59F1-0FDF-EC99A97A23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67D479C2-42C5-B120-7A02-43265EA01D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C3A6BE-4FC2-0349-8683-6F119EED2A37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3665" name="Text Box 1">
            <a:extLst>
              <a:ext uri="{FF2B5EF4-FFF2-40B4-BE49-F238E27FC236}">
                <a16:creationId xmlns:a16="http://schemas.microsoft.com/office/drawing/2014/main" id="{C375C990-5191-1F1C-4136-5798EE3136D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3666" name="Text Box 2">
            <a:extLst>
              <a:ext uri="{FF2B5EF4-FFF2-40B4-BE49-F238E27FC236}">
                <a16:creationId xmlns:a16="http://schemas.microsoft.com/office/drawing/2014/main" id="{F3DF21E6-3EAA-0466-ABBC-2E33C899A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D2649B-0DAA-BDA4-6986-1C7D217D04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D6A36A0-C1C5-7846-91DF-7D0A6E937B07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53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1313" name="Text Box 1">
            <a:extLst>
              <a:ext uri="{FF2B5EF4-FFF2-40B4-BE49-F238E27FC236}">
                <a16:creationId xmlns:a16="http://schemas.microsoft.com/office/drawing/2014/main" id="{EE466785-7F34-93A0-82FD-4209104CEF2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1314" name="Text Box 2">
            <a:extLst>
              <a:ext uri="{FF2B5EF4-FFF2-40B4-BE49-F238E27FC236}">
                <a16:creationId xmlns:a16="http://schemas.microsoft.com/office/drawing/2014/main" id="{440D0F5C-1750-C7C5-C0FD-0EB74B0CC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B0432D8-8EF9-9323-6CF3-707E89A4AF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9D7E1E9-0ABF-B943-8592-6CD0ECA3D4AA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2337" name="Text Box 1">
            <a:extLst>
              <a:ext uri="{FF2B5EF4-FFF2-40B4-BE49-F238E27FC236}">
                <a16:creationId xmlns:a16="http://schemas.microsoft.com/office/drawing/2014/main" id="{F32D8703-E6D3-D9C0-6AA1-6156BB21EEF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2338" name="Text Box 2">
            <a:extLst>
              <a:ext uri="{FF2B5EF4-FFF2-40B4-BE49-F238E27FC236}">
                <a16:creationId xmlns:a16="http://schemas.microsoft.com/office/drawing/2014/main" id="{1C910674-73B8-BDDF-CF54-C3E84C678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r>
              <a:rPr lang="it-IT" dirty="0">
                <a:cs typeface="+mn-cs"/>
              </a:rPr>
              <a:t>Chiusura selettiva di tutti i rami che afferiscono con spirali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B74384AA-907B-80D0-F65B-F97ECEC615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2E5664A-A5D4-234B-B47A-CD6EF3EB87F0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55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3361" name="Text Box 1">
            <a:extLst>
              <a:ext uri="{FF2B5EF4-FFF2-40B4-BE49-F238E27FC236}">
                <a16:creationId xmlns:a16="http://schemas.microsoft.com/office/drawing/2014/main" id="{59AAAE9D-1D4E-4D54-C0E6-D9093B3B2AB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3362" name="Text Box 2">
            <a:extLst>
              <a:ext uri="{FF2B5EF4-FFF2-40B4-BE49-F238E27FC236}">
                <a16:creationId xmlns:a16="http://schemas.microsoft.com/office/drawing/2014/main" id="{20FDAA90-81B0-B20F-046A-6EF1EE2B6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BA2EE69-BA24-B0FA-99FC-52968D9CB9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A079DD-CB52-A84D-84D7-C51D60AE713B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4385" name="Text Box 1">
            <a:extLst>
              <a:ext uri="{FF2B5EF4-FFF2-40B4-BE49-F238E27FC236}">
                <a16:creationId xmlns:a16="http://schemas.microsoft.com/office/drawing/2014/main" id="{8AD006D6-561A-48AC-884A-B6DE07A888F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4386" name="Text Box 2">
            <a:extLst>
              <a:ext uri="{FF2B5EF4-FFF2-40B4-BE49-F238E27FC236}">
                <a16:creationId xmlns:a16="http://schemas.microsoft.com/office/drawing/2014/main" id="{B054081C-A6FC-60CC-B159-4CB5247CE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ALCUNE VOLTE NON C’E’ STRAVASO MA BISOGNA ACCORGERSI DELLE ARTERIE DANNEGGIANTE, TROMBIZZATE O IN SPASMO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B92F8B56-947A-0417-C728-BB1F00BBBC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C4D601-402C-6F44-A038-87863DBCC322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57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5409" name="Text Box 1">
            <a:extLst>
              <a:ext uri="{FF2B5EF4-FFF2-40B4-BE49-F238E27FC236}">
                <a16:creationId xmlns:a16="http://schemas.microsoft.com/office/drawing/2014/main" id="{1697443D-698C-5814-E7EC-869BCDE1463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5410" name="Text Box 2">
            <a:extLst>
              <a:ext uri="{FF2B5EF4-FFF2-40B4-BE49-F238E27FC236}">
                <a16:creationId xmlns:a16="http://schemas.microsoft.com/office/drawing/2014/main" id="{606911C0-EA94-C482-9C43-8CD7CD207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39314230-7535-5BFC-1BD5-8B2F1DC3A3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43BF220-DDE5-BC41-BCCE-7D80EBEB424C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58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6433" name="Text Box 1">
            <a:extLst>
              <a:ext uri="{FF2B5EF4-FFF2-40B4-BE49-F238E27FC236}">
                <a16:creationId xmlns:a16="http://schemas.microsoft.com/office/drawing/2014/main" id="{0F0EC9F8-CE85-78AB-B38C-26EBFD7BC11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6434" name="Text Box 2">
            <a:extLst>
              <a:ext uri="{FF2B5EF4-FFF2-40B4-BE49-F238E27FC236}">
                <a16:creationId xmlns:a16="http://schemas.microsoft.com/office/drawing/2014/main" id="{26DA86FC-9F3F-1A29-1839-64A019FC1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AE78EB80-9DEC-D196-8475-8907F3A921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6FA1F3-3836-244A-BE0D-0DCFBDDB12B0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59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7457" name="Text Box 1">
            <a:extLst>
              <a:ext uri="{FF2B5EF4-FFF2-40B4-BE49-F238E27FC236}">
                <a16:creationId xmlns:a16="http://schemas.microsoft.com/office/drawing/2014/main" id="{54E53B1A-1F29-66E3-62F9-9920CDA322F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7458" name="Text Box 2">
            <a:extLst>
              <a:ext uri="{FF2B5EF4-FFF2-40B4-BE49-F238E27FC236}">
                <a16:creationId xmlns:a16="http://schemas.microsoft.com/office/drawing/2014/main" id="{45A0C7A0-EDED-8563-4161-92995EE01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EC2B5981-E695-437D-1BFF-61B52CBD08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240BB5A-3522-BB4E-93C7-992D6EB8CCDE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60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8481" name="Text Box 1">
            <a:extLst>
              <a:ext uri="{FF2B5EF4-FFF2-40B4-BE49-F238E27FC236}">
                <a16:creationId xmlns:a16="http://schemas.microsoft.com/office/drawing/2014/main" id="{793A4D9E-792E-9743-6635-9EF6B0B4930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8482" name="Text Box 2">
            <a:extLst>
              <a:ext uri="{FF2B5EF4-FFF2-40B4-BE49-F238E27FC236}">
                <a16:creationId xmlns:a16="http://schemas.microsoft.com/office/drawing/2014/main" id="{56074020-7B88-2B4F-2D34-1F699B721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ln/>
        </p:spPr>
      </p:sp>
      <p:sp>
        <p:nvSpPr>
          <p:cNvPr id="1024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3965" y="4345302"/>
            <a:ext cx="5028439" cy="411421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endParaRPr lang="it-IT" dirty="0">
              <a:latin typeface="Times New Roman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endParaRPr lang="it-IT" dirty="0">
              <a:latin typeface="Times New Roman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endParaRPr lang="it-IT" dirty="0">
              <a:latin typeface="Times New Roman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endParaRPr lang="it-IT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431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ln/>
        </p:spPr>
      </p:sp>
      <p:sp>
        <p:nvSpPr>
          <p:cNvPr id="1024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3965" y="4345302"/>
            <a:ext cx="5028439" cy="411421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endParaRPr lang="it-IT" dirty="0">
              <a:latin typeface="Times New Roman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endParaRPr lang="it-IT" dirty="0">
              <a:latin typeface="Times New Roman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endParaRPr lang="it-IT" dirty="0">
              <a:latin typeface="Times New Roman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760413" algn="l"/>
                <a:tab pos="1522413" algn="l"/>
                <a:tab pos="2286000" algn="l"/>
                <a:tab pos="3046413" algn="l"/>
                <a:tab pos="3808413" algn="l"/>
                <a:tab pos="4572000" algn="l"/>
                <a:tab pos="5332413" algn="l"/>
                <a:tab pos="6094413" algn="l"/>
                <a:tab pos="6858000" algn="l"/>
                <a:tab pos="7618413" algn="l"/>
                <a:tab pos="8380413" algn="l"/>
                <a:tab pos="9144000" algn="l"/>
                <a:tab pos="9904413" algn="l"/>
                <a:tab pos="10666413" algn="l"/>
              </a:tabLst>
            </a:pPr>
            <a:endParaRPr lang="it-IT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A881A-2F67-D247-B0D2-72CCEAF3604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127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DE067-06F1-9841-8179-ABC809FC41B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7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DE067-06F1-9841-8179-ABC809FC41B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416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</a:endParaRPr>
          </a:p>
        </p:txBody>
      </p:sp>
      <p:sp>
        <p:nvSpPr>
          <p:cNvPr id="307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D5D6CB-697E-0E4F-9B86-F89F10900195}" type="slidenum">
              <a:rPr lang="it-IT" sz="1200"/>
              <a:pPr eaLnBrk="1" hangingPunct="1"/>
              <a:t>29</a:t>
            </a:fld>
            <a:endParaRPr lang="it-IT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</a:endParaRPr>
          </a:p>
        </p:txBody>
      </p:sp>
      <p:sp>
        <p:nvSpPr>
          <p:cNvPr id="307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D5D6CB-697E-0E4F-9B86-F89F10900195}" type="slidenum">
              <a:rPr lang="it-IT" sz="1200"/>
              <a:pPr eaLnBrk="1" hangingPunct="1"/>
              <a:t>30</a:t>
            </a:fld>
            <a:endParaRPr 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web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39.web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2.wdp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3.wdp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microsoft.com/office/2007/relationships/hdphoto" Target="../media/hdphoto4.wdp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3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19.png"/><Relationship Id="rId3" Type="http://schemas.openxmlformats.org/officeDocument/2006/relationships/image" Target="../media/image112.jpeg"/><Relationship Id="rId7" Type="http://schemas.openxmlformats.org/officeDocument/2006/relationships/image" Target="../media/image115.jpeg"/><Relationship Id="rId12" Type="http://schemas.microsoft.com/office/2007/relationships/hdphoto" Target="../media/hdphoto1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11" Type="http://schemas.openxmlformats.org/officeDocument/2006/relationships/image" Target="../media/image118.png"/><Relationship Id="rId5" Type="http://schemas.microsoft.com/office/2007/relationships/hdphoto" Target="../media/hdphoto12.wdp"/><Relationship Id="rId10" Type="http://schemas.microsoft.com/office/2007/relationships/hdphoto" Target="../media/hdphoto13.wdp"/><Relationship Id="rId4" Type="http://schemas.openxmlformats.org/officeDocument/2006/relationships/image" Target="../media/image113.png"/><Relationship Id="rId9" Type="http://schemas.openxmlformats.org/officeDocument/2006/relationships/image" Target="../media/image117.png"/><Relationship Id="rId14" Type="http://schemas.microsoft.com/office/2007/relationships/hdphoto" Target="../media/hdphoto1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73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174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1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sz="3000" b="1" dirty="0"/>
              <a:t>Il ruolo del Radiologo Interventista nel trauma addominale</a:t>
            </a:r>
            <a:br>
              <a:rPr lang="it-IT" sz="3000" b="1" dirty="0"/>
            </a:br>
            <a:r>
              <a:rPr lang="it-IT" sz="3000" b="1" dirty="0"/>
              <a:t>----</a:t>
            </a:r>
            <a:endParaRPr lang="it-IT" sz="3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200" dirty="0">
                <a:solidFill>
                  <a:schemeClr val="tx1"/>
                </a:solidFill>
              </a:rPr>
              <a:t>Domenico Patanè</a:t>
            </a:r>
          </a:p>
          <a:p>
            <a:r>
              <a:rPr lang="it-IT" sz="2000" dirty="0"/>
              <a:t>Diagnostica per Immagini e Radiologia Interventistica</a:t>
            </a:r>
          </a:p>
          <a:p>
            <a:r>
              <a:rPr lang="it-IT" sz="2000" dirty="0" err="1"/>
              <a:t>Az.Osp.per</a:t>
            </a:r>
            <a:r>
              <a:rPr lang="it-IT" sz="2000" dirty="0"/>
              <a:t> l’Emergenza Cannizzaro - Catania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51762F7-0AE2-9119-CB4F-AD72CF3ED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3653228"/>
            <a:ext cx="1872208" cy="119075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Line 2"/>
          <p:cNvSpPr>
            <a:spLocks noChangeShapeType="1"/>
          </p:cNvSpPr>
          <p:nvPr/>
        </p:nvSpPr>
        <p:spPr bwMode="auto">
          <a:xfrm>
            <a:off x="457131" y="3706417"/>
            <a:ext cx="8074543" cy="119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9218" name="Freeform 3"/>
          <p:cNvSpPr>
            <a:spLocks noChangeArrowheads="1"/>
          </p:cNvSpPr>
          <p:nvPr/>
        </p:nvSpPr>
        <p:spPr bwMode="auto">
          <a:xfrm>
            <a:off x="4307458" y="2627711"/>
            <a:ext cx="102995" cy="272653"/>
          </a:xfrm>
          <a:custGeom>
            <a:avLst/>
            <a:gdLst>
              <a:gd name="T0" fmla="*/ 2147483647 w 73"/>
              <a:gd name="T1" fmla="*/ 2147483647 h 229"/>
              <a:gd name="T2" fmla="*/ 2147483647 w 73"/>
              <a:gd name="T3" fmla="*/ 2147483647 h 229"/>
              <a:gd name="T4" fmla="*/ 2147483647 w 73"/>
              <a:gd name="T5" fmla="*/ 2147483647 h 229"/>
              <a:gd name="T6" fmla="*/ 2147483647 w 73"/>
              <a:gd name="T7" fmla="*/ 2147483647 h 229"/>
              <a:gd name="T8" fmla="*/ 2147483647 w 73"/>
              <a:gd name="T9" fmla="*/ 2147483647 h 229"/>
              <a:gd name="T10" fmla="*/ 2147483647 w 73"/>
              <a:gd name="T11" fmla="*/ 2147483647 h 229"/>
              <a:gd name="T12" fmla="*/ 2147483647 w 73"/>
              <a:gd name="T13" fmla="*/ 2147483647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3"/>
              <a:gd name="T22" fmla="*/ 0 h 229"/>
              <a:gd name="T23" fmla="*/ 73 w 73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3" h="229">
                <a:moveTo>
                  <a:pt x="43" y="229"/>
                </a:moveTo>
                <a:cubicBezTo>
                  <a:pt x="37" y="225"/>
                  <a:pt x="30" y="222"/>
                  <a:pt x="25" y="217"/>
                </a:cubicBezTo>
                <a:cubicBezTo>
                  <a:pt x="16" y="206"/>
                  <a:pt x="1" y="181"/>
                  <a:pt x="1" y="181"/>
                </a:cubicBezTo>
                <a:cubicBezTo>
                  <a:pt x="3" y="123"/>
                  <a:pt x="0" y="65"/>
                  <a:pt x="7" y="7"/>
                </a:cubicBezTo>
                <a:cubicBezTo>
                  <a:pt x="8" y="0"/>
                  <a:pt x="18" y="18"/>
                  <a:pt x="19" y="25"/>
                </a:cubicBezTo>
                <a:cubicBezTo>
                  <a:pt x="24" y="71"/>
                  <a:pt x="21" y="117"/>
                  <a:pt x="25" y="163"/>
                </a:cubicBezTo>
                <a:cubicBezTo>
                  <a:pt x="27" y="183"/>
                  <a:pt x="73" y="229"/>
                  <a:pt x="43" y="229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350"/>
          </a:p>
        </p:txBody>
      </p:sp>
      <p:sp>
        <p:nvSpPr>
          <p:cNvPr id="316423" name="Rectangle 7"/>
          <p:cNvSpPr>
            <a:spLocks noChangeArrowheads="1"/>
          </p:cNvSpPr>
          <p:nvPr/>
        </p:nvSpPr>
        <p:spPr bwMode="auto">
          <a:xfrm>
            <a:off x="2324577" y="1468532"/>
            <a:ext cx="43396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700" dirty="0">
                <a:solidFill>
                  <a:srgbClr val="990000"/>
                </a:solidFill>
                <a:latin typeface="Arial" charset="0"/>
              </a:rPr>
              <a:t>MANAGEMENT </a:t>
            </a:r>
          </a:p>
          <a:p>
            <a:pPr algn="ctr" eaLnBrk="0" hangingPunct="0">
              <a:defRPr/>
            </a:pPr>
            <a:r>
              <a:rPr lang="en-GB" sz="2700" dirty="0">
                <a:solidFill>
                  <a:srgbClr val="990000"/>
                </a:solidFill>
                <a:latin typeface="Arial" charset="0"/>
              </a:rPr>
              <a:t>(</a:t>
            </a:r>
            <a:r>
              <a:rPr lang="en-GB" sz="2700" dirty="0" err="1">
                <a:solidFill>
                  <a:srgbClr val="990000"/>
                </a:solidFill>
                <a:latin typeface="Arial" charset="0"/>
              </a:rPr>
              <a:t>Operativo</a:t>
            </a:r>
            <a:r>
              <a:rPr lang="en-GB" sz="2700" dirty="0">
                <a:solidFill>
                  <a:srgbClr val="990000"/>
                </a:solidFill>
                <a:latin typeface="Arial" charset="0"/>
              </a:rPr>
              <a:t>/</a:t>
            </a:r>
            <a:r>
              <a:rPr lang="en-GB" sz="2700" b="1" dirty="0" err="1">
                <a:solidFill>
                  <a:srgbClr val="990000"/>
                </a:solidFill>
                <a:latin typeface="Arial" charset="0"/>
              </a:rPr>
              <a:t>Nonoperativo</a:t>
            </a:r>
            <a:r>
              <a:rPr lang="en-GB" sz="2700" dirty="0">
                <a:solidFill>
                  <a:srgbClr val="990000"/>
                </a:solidFill>
                <a:latin typeface="Arial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67105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B21B6EE-097D-DAED-A0DA-6CDB7626E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29" y="1150250"/>
            <a:ext cx="4218265" cy="17404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217C4C3-589D-3363-C79A-73983102E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908" y="2380340"/>
            <a:ext cx="1485367" cy="21350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0E7E0A2-8103-57B9-3B6F-7071F736A6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4" r="4954" b="2608"/>
          <a:stretch/>
        </p:blipFill>
        <p:spPr>
          <a:xfrm>
            <a:off x="315829" y="2890727"/>
            <a:ext cx="3736626" cy="17404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7A42F0F-7632-317D-5027-212F5E302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775" y="1701793"/>
            <a:ext cx="2805397" cy="101878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ADF99DC-3B21-050E-6903-664FF3110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298" y="2720581"/>
            <a:ext cx="2087084" cy="15916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13EC8C6-EED2-1737-F8DC-F60B32657D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527"/>
          <a:stretch/>
        </p:blipFill>
        <p:spPr>
          <a:xfrm>
            <a:off x="6590287" y="4312227"/>
            <a:ext cx="2085818" cy="364540"/>
          </a:xfrm>
          <a:prstGeom prst="rect">
            <a:avLst/>
          </a:prstGeom>
        </p:spPr>
      </p:pic>
      <p:pic>
        <p:nvPicPr>
          <p:cNvPr id="4" name="Immagine 3" descr="logo ospedale 1.png">
            <a:extLst>
              <a:ext uri="{FF2B5EF4-FFF2-40B4-BE49-F238E27FC236}">
                <a16:creationId xmlns:a16="http://schemas.microsoft.com/office/drawing/2014/main" id="{808FE955-5688-C60E-1F18-C47E6D35F8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01465" y="391306"/>
            <a:ext cx="970292" cy="58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6194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DB0992-BE68-452D-9D1E-4C908A2D7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461"/>
          <a:stretch/>
        </p:blipFill>
        <p:spPr>
          <a:xfrm>
            <a:off x="1907704" y="1234945"/>
            <a:ext cx="5009555" cy="60197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5DE3C8-28DA-4BEE-8B21-C66A7D905C96}"/>
              </a:ext>
            </a:extLst>
          </p:cNvPr>
          <p:cNvSpPr txBox="1"/>
          <p:nvPr/>
        </p:nvSpPr>
        <p:spPr>
          <a:xfrm>
            <a:off x="2026816" y="1972334"/>
            <a:ext cx="184731" cy="2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5027" hangingPunct="0"/>
            <a:endParaRPr lang="it-IT" sz="1294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5AC4440-17C8-4FF4-B64C-121BA7633E1F}"/>
              </a:ext>
            </a:extLst>
          </p:cNvPr>
          <p:cNvSpPr/>
          <p:nvPr/>
        </p:nvSpPr>
        <p:spPr>
          <a:xfrm>
            <a:off x="1771306" y="2017463"/>
            <a:ext cx="5601387" cy="18697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275027" hangingPunct="0"/>
            <a:r>
              <a:rPr lang="en-US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Società</a:t>
            </a:r>
            <a:r>
              <a:rPr lang="en-US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coinvolte</a:t>
            </a:r>
            <a:r>
              <a:rPr lang="en-US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:</a:t>
            </a:r>
          </a:p>
          <a:p>
            <a:pPr defTabSz="275027" hangingPunct="0"/>
            <a:r>
              <a:rPr lang="en-US" sz="105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 </a:t>
            </a:r>
            <a:r>
              <a:rPr lang="en-US" sz="1050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Trauma Update Network</a:t>
            </a:r>
          </a:p>
          <a:p>
            <a:pPr defTabSz="275027" hangingPunct="0"/>
            <a:r>
              <a:rPr lang="en-US" sz="1050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-American Association for the Surgery of Trauma (AAST)</a:t>
            </a:r>
          </a:p>
          <a:p>
            <a:pPr defTabSz="275027" hangingPunct="0"/>
            <a:r>
              <a:rPr lang="en-US" sz="1050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-The Italian Association of Hospital Surgeons</a:t>
            </a:r>
          </a:p>
          <a:p>
            <a:pPr defTabSz="275027" hangingPunct="0"/>
            <a:r>
              <a:rPr lang="en-US" sz="1050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-The European Society of Trauma/Emergency Surgery</a:t>
            </a:r>
          </a:p>
          <a:p>
            <a:pPr defTabSz="275027" hangingPunct="0"/>
            <a:r>
              <a:rPr lang="en-US" sz="1050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-The Italian Society of Anesthesia, Analgesia, Resuscitation and Intensive Care </a:t>
            </a:r>
          </a:p>
          <a:p>
            <a:pPr defTabSz="275027" hangingPunct="0"/>
            <a:r>
              <a:rPr lang="en-US" sz="1050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-The Italian Society of Emergency, Surgery and Trauma </a:t>
            </a:r>
          </a:p>
          <a:p>
            <a:pPr defTabSz="275027" hangingPunct="0"/>
            <a:r>
              <a:rPr lang="en-US" sz="1050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-The Italian Society of Emergency Medicine</a:t>
            </a:r>
          </a:p>
          <a:p>
            <a:pPr defTabSz="275027" hangingPunct="0"/>
            <a:r>
              <a:rPr lang="en-US" sz="1050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-The Italian Society of Intensive care</a:t>
            </a:r>
          </a:p>
          <a:p>
            <a:pPr defTabSz="275027" hangingPunct="0"/>
            <a:r>
              <a:rPr lang="en-US" sz="1050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-The Lombard Society of Surgery</a:t>
            </a:r>
          </a:p>
          <a:p>
            <a:pPr defTabSz="275027" hangingPunct="0"/>
            <a:r>
              <a:rPr lang="en-US" sz="1050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-The World Society of Emergency Surgery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BF8C596-716F-49F9-A828-101898A36F45}"/>
              </a:ext>
            </a:extLst>
          </p:cNvPr>
          <p:cNvSpPr/>
          <p:nvPr/>
        </p:nvSpPr>
        <p:spPr>
          <a:xfrm>
            <a:off x="3567870" y="3417908"/>
            <a:ext cx="2121190" cy="49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75027" hangingPunct="0"/>
            <a:r>
              <a:rPr lang="en-US" sz="1294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Scientific Board n:1</a:t>
            </a:r>
            <a:r>
              <a:rPr lang="en-US" sz="1294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0</a:t>
            </a:r>
          </a:p>
          <a:p>
            <a:pPr algn="ctr" defTabSz="275027" hangingPunct="0"/>
            <a:r>
              <a:rPr lang="en-US" sz="1294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Panel of Experts n:16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A9F341C-1DC5-4C80-9192-05AE807307FE}"/>
              </a:ext>
            </a:extLst>
          </p:cNvPr>
          <p:cNvSpPr/>
          <p:nvPr/>
        </p:nvSpPr>
        <p:spPr>
          <a:xfrm>
            <a:off x="1143003" y="4067754"/>
            <a:ext cx="6857999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75027" hangingPunct="0"/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Cimbanassi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S, Chiara O,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Leppaniemi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A, Henry S et al.</a:t>
            </a:r>
          </a:p>
          <a:p>
            <a:pPr defTabSz="275027" hangingPunct="0"/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Nonoperative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management of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abdominal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solid-organ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injuries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following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blunt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trauma in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adults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: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Results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from an International Consensus Conference.  J Trauma Acute Care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Surg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. 2018 Mar;84(3):517-531.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02FD83C7-FC65-CF9A-7B64-265D8FA2E4DB}"/>
              </a:ext>
            </a:extLst>
          </p:cNvPr>
          <p:cNvCxnSpPr/>
          <p:nvPr/>
        </p:nvCxnSpPr>
        <p:spPr>
          <a:xfrm>
            <a:off x="2211547" y="1419622"/>
            <a:ext cx="200041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9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5E54E6-FDDA-42F9-BC79-58BA0EDFDAAB}"/>
              </a:ext>
            </a:extLst>
          </p:cNvPr>
          <p:cNvSpPr txBox="1"/>
          <p:nvPr/>
        </p:nvSpPr>
        <p:spPr>
          <a:xfrm>
            <a:off x="888968" y="1264304"/>
            <a:ext cx="7366064" cy="4809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438150" hangingPunct="0"/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  1) Sanguinamento attivo (</a:t>
            </a:r>
            <a:r>
              <a:rPr lang="it-IT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active</a:t>
            </a: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</a:t>
            </a:r>
            <a:r>
              <a:rPr lang="it-IT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bleeding</a:t>
            </a: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   - spandimento di mdc (</a:t>
            </a:r>
            <a:r>
              <a:rPr lang="it-IT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contrast</a:t>
            </a: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blush</a:t>
            </a: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 : </a:t>
            </a:r>
          </a:p>
          <a:p>
            <a:pPr defTabSz="438150" hangingPunct="0"/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   focale o diffusa raccolta di mdc che aumenta di densità o di dimensioni nelle acquisizioni successive</a:t>
            </a: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350" b="1" kern="0" dirty="0"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350" b="1" kern="0" dirty="0"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350" b="1" kern="0" dirty="0"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350" b="1" kern="0" dirty="0"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350" b="1" kern="0" dirty="0"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350" b="1" kern="0" dirty="0"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defTabSz="438150" hangingPunct="0"/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2) Lesione vascolare  (</a:t>
            </a:r>
            <a:r>
              <a:rPr lang="it-IT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Vascular</a:t>
            </a: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injury</a:t>
            </a: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): </a:t>
            </a:r>
          </a:p>
          <a:p>
            <a:pPr defTabSz="438150" hangingPunct="0"/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reperto morfologico che caratterizza gli </a:t>
            </a:r>
            <a:r>
              <a:rPr lang="it-IT" sz="1050" b="1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pseudoaneurismi</a:t>
            </a:r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e le fistole arterovenose. Si mostra come una raccolta focale di mdc in fase arteriosa che si riduce di densità nelle fasi </a:t>
            </a:r>
            <a:r>
              <a:rPr lang="it-IT" sz="1050" b="1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succesive</a:t>
            </a:r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</a:p>
          <a:p>
            <a:pPr defTabSz="438150" hangingPunct="0"/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defTabSz="438150" hangingPunct="0"/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0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214313" indent="-214313" defTabSz="438150" hangingPunct="0">
              <a:buFont typeface="Arial" panose="020B0604020202020204" pitchFamily="34" charset="0"/>
              <a:buChar char="•"/>
            </a:pPr>
            <a:endParaRPr lang="it-IT" sz="13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defTabSz="438150" hangingPunct="0"/>
            <a:endParaRPr lang="it-IT" sz="135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DBFC6FE-D760-4031-84F2-8FDC450D96C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9057" t="47900" r="8737" b="18246"/>
          <a:stretch/>
        </p:blipFill>
        <p:spPr>
          <a:xfrm>
            <a:off x="4207052" y="1829881"/>
            <a:ext cx="1350000" cy="108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A37649F-8798-4EAD-9416-9FCB78AC236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b="27172"/>
          <a:stretch/>
        </p:blipFill>
        <p:spPr>
          <a:xfrm>
            <a:off x="2548010" y="1829881"/>
            <a:ext cx="1350000" cy="108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8F32F98-402D-4BEF-8ECA-B6405C2E00CA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r="8745"/>
          <a:stretch/>
        </p:blipFill>
        <p:spPr>
          <a:xfrm>
            <a:off x="1667957" y="3540180"/>
            <a:ext cx="1350000" cy="135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85017D0-22D7-4C0E-B3AC-70A20BF3D6F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96946" y="3554663"/>
            <a:ext cx="1350000" cy="135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FEA18E1-72A2-4DC3-905B-8486BFDDB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480" y="3531394"/>
            <a:ext cx="1350000" cy="1350000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2439862-F639-4526-BB8F-704D75713C0B}"/>
              </a:ext>
            </a:extLst>
          </p:cNvPr>
          <p:cNvCxnSpPr>
            <a:cxnSpLocks/>
          </p:cNvCxnSpPr>
          <p:nvPr/>
        </p:nvCxnSpPr>
        <p:spPr>
          <a:xfrm flipH="1">
            <a:off x="5146946" y="1829881"/>
            <a:ext cx="195942" cy="167806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2A3D7187-F03F-41B0-BFE4-1F334632983C}"/>
              </a:ext>
            </a:extLst>
          </p:cNvPr>
          <p:cNvCxnSpPr>
            <a:cxnSpLocks/>
          </p:cNvCxnSpPr>
          <p:nvPr/>
        </p:nvCxnSpPr>
        <p:spPr>
          <a:xfrm flipH="1">
            <a:off x="2627784" y="4229663"/>
            <a:ext cx="152610" cy="14228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B80021-FF1E-3DE5-42FF-DBC0CCCE4F54}"/>
              </a:ext>
            </a:extLst>
          </p:cNvPr>
          <p:cNvSpPr txBox="1"/>
          <p:nvPr/>
        </p:nvSpPr>
        <p:spPr>
          <a:xfrm>
            <a:off x="251520" y="978621"/>
            <a:ext cx="8673965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</a:rPr>
              <a:t>PARENCHIMI ADDOMINALI INDICAZIONI ALLA EMBOLIZZAZIONE ARTERIOSA (TAE) 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AE77D2AE-7126-2C99-53B6-69BBE967D2FA}"/>
              </a:ext>
            </a:extLst>
          </p:cNvPr>
          <p:cNvCxnSpPr/>
          <p:nvPr/>
        </p:nvCxnSpPr>
        <p:spPr>
          <a:xfrm>
            <a:off x="3059832" y="1707654"/>
            <a:ext cx="19442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E3F7D89-160F-505F-71C4-2C3C48CBE0DB}"/>
              </a:ext>
            </a:extLst>
          </p:cNvPr>
          <p:cNvCxnSpPr>
            <a:cxnSpLocks/>
          </p:cNvCxnSpPr>
          <p:nvPr/>
        </p:nvCxnSpPr>
        <p:spPr>
          <a:xfrm>
            <a:off x="1770670" y="3435846"/>
            <a:ext cx="22972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990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778" y="1610859"/>
            <a:ext cx="1670471" cy="1177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6203" name="Picture 11" descr="Interlock-35 Fibered IDC Occlusion Syst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41" y="1592299"/>
            <a:ext cx="937544" cy="105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 descr="100201_Embozene_Syringe_row_FAT-lid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r="-59"/>
          <a:stretch/>
        </p:blipFill>
        <p:spPr>
          <a:xfrm>
            <a:off x="258316" y="3461435"/>
            <a:ext cx="2346534" cy="137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 descr="Schermata 2016-03-10 alle 00.54.2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33" y="4793349"/>
            <a:ext cx="471426" cy="29217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7"/>
          <a:srcRect l="25654" t="56449" r="25564"/>
          <a:stretch/>
        </p:blipFill>
        <p:spPr>
          <a:xfrm>
            <a:off x="2604850" y="3483269"/>
            <a:ext cx="2006656" cy="1356213"/>
          </a:xfrm>
          <a:prstGeom prst="rect">
            <a:avLst/>
          </a:prstGeom>
        </p:spPr>
      </p:pic>
      <p:pic>
        <p:nvPicPr>
          <p:cNvPr id="3" name="Immagine 2" descr="13405668-origpic-d221dc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9" y="1565158"/>
            <a:ext cx="1516551" cy="1268951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20" y="1344356"/>
            <a:ext cx="2720758" cy="161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Immagine 3" descr="images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12" y="3461435"/>
            <a:ext cx="2260355" cy="1356213"/>
          </a:xfrm>
          <a:prstGeom prst="rect">
            <a:avLst/>
          </a:prstGeom>
        </p:spPr>
      </p:pic>
      <p:pic>
        <p:nvPicPr>
          <p:cNvPr id="16" name="Immagine 15" descr="Progreat2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1" r="18834"/>
          <a:stretch/>
        </p:blipFill>
        <p:spPr>
          <a:xfrm>
            <a:off x="258316" y="1499940"/>
            <a:ext cx="1605354" cy="128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56BE02F0-72D2-CDE8-F862-3720BF4FF459}"/>
              </a:ext>
            </a:extLst>
          </p:cNvPr>
          <p:cNvSpPr txBox="1">
            <a:spLocks/>
          </p:cNvSpPr>
          <p:nvPr/>
        </p:nvSpPr>
        <p:spPr>
          <a:xfrm>
            <a:off x="1208522" y="916593"/>
            <a:ext cx="2139342" cy="56101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b="1" i="1" u="sng" dirty="0">
                <a:solidFill>
                  <a:srgbClr val="C00000"/>
                </a:solidFill>
                <a:latin typeface="Arial"/>
                <a:cs typeface="Arial"/>
              </a:rPr>
              <a:t>Materiali</a:t>
            </a:r>
            <a:r>
              <a:rPr lang="it-IT" sz="3000" i="1" u="sng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6" name="Picture 7" descr="C:\Users\Domenico\Desktop\glubran2.jpg">
            <a:extLst>
              <a:ext uri="{FF2B5EF4-FFF2-40B4-BE49-F238E27FC236}">
                <a16:creationId xmlns:a16="http://schemas.microsoft.com/office/drawing/2014/main" id="{BFBC4682-DD0D-9955-F7EE-944AA658A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29" y="3241880"/>
            <a:ext cx="1460889" cy="13604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4F357D5-8AC2-8D1D-38CE-FADBC9154E4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1" b="22000"/>
          <a:stretch/>
        </p:blipFill>
        <p:spPr>
          <a:xfrm>
            <a:off x="5581977" y="189138"/>
            <a:ext cx="3375796" cy="128847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48884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milza grado I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1" t="13750" b="13940"/>
          <a:stretch/>
        </p:blipFill>
        <p:spPr>
          <a:xfrm>
            <a:off x="3978920" y="228869"/>
            <a:ext cx="1062898" cy="986173"/>
          </a:xfrm>
          <a:prstGeom prst="rect">
            <a:avLst/>
          </a:prstGeom>
        </p:spPr>
      </p:pic>
      <p:pic>
        <p:nvPicPr>
          <p:cNvPr id="4" name="Immagine 3" descr="bb0fe46961d4db848cdd040faaeffb_big_gallery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22" y="217987"/>
            <a:ext cx="993200" cy="98719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029169" y="13028"/>
            <a:ext cx="3081293" cy="2682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143" dirty="0"/>
              <a:t>AAST </a:t>
            </a:r>
            <a:r>
              <a:rPr lang="it-IT" sz="1143" b="1" dirty="0"/>
              <a:t>spleen</a:t>
            </a:r>
            <a:r>
              <a:rPr lang="it-IT" sz="1143" dirty="0"/>
              <a:t> </a:t>
            </a:r>
            <a:r>
              <a:rPr lang="it-IT" sz="1143" dirty="0" err="1"/>
              <a:t>injury</a:t>
            </a:r>
            <a:r>
              <a:rPr lang="it-IT" sz="1143" dirty="0"/>
              <a:t> scale – </a:t>
            </a:r>
            <a:r>
              <a:rPr lang="it-IT" sz="1143" i="1" dirty="0" err="1"/>
              <a:t>Radiopaedia.org</a:t>
            </a:r>
            <a:r>
              <a:rPr lang="it-IT" sz="1143" i="1" dirty="0"/>
              <a:t> 2021</a:t>
            </a:r>
            <a:endParaRPr lang="it-IT" sz="1143" dirty="0"/>
          </a:p>
        </p:txBody>
      </p:sp>
      <p:pic>
        <p:nvPicPr>
          <p:cNvPr id="7" name="Immagine 6" descr="8156be8378149e6272cbf29f345087_big_gallery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17" y="1212027"/>
            <a:ext cx="993200" cy="987190"/>
          </a:xfrm>
          <a:prstGeom prst="rect">
            <a:avLst/>
          </a:prstGeom>
        </p:spPr>
      </p:pic>
      <p:pic>
        <p:nvPicPr>
          <p:cNvPr id="8" name="Immagine 7" descr="milza grado II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t="16289" r="3804" b="13413"/>
          <a:stretch/>
        </p:blipFill>
        <p:spPr>
          <a:xfrm>
            <a:off x="3984823" y="1206978"/>
            <a:ext cx="1062899" cy="987190"/>
          </a:xfrm>
          <a:prstGeom prst="rect">
            <a:avLst/>
          </a:prstGeom>
        </p:spPr>
      </p:pic>
      <p:pic>
        <p:nvPicPr>
          <p:cNvPr id="9" name="Immagine 8" descr="5985fa3ec4b2e0a30ea3c37bede60b_big_gallery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17" y="2195184"/>
            <a:ext cx="993200" cy="987190"/>
          </a:xfrm>
          <a:prstGeom prst="rect">
            <a:avLst/>
          </a:prstGeom>
        </p:spPr>
      </p:pic>
      <p:pic>
        <p:nvPicPr>
          <p:cNvPr id="10" name="Immagine 9" descr="milza grado III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0" t="17499" r="12419" b="17541"/>
          <a:stretch/>
        </p:blipFill>
        <p:spPr>
          <a:xfrm>
            <a:off x="3959921" y="2194167"/>
            <a:ext cx="1081896" cy="987190"/>
          </a:xfrm>
          <a:prstGeom prst="rect">
            <a:avLst/>
          </a:prstGeom>
        </p:spPr>
      </p:pic>
      <p:pic>
        <p:nvPicPr>
          <p:cNvPr id="11" name="Immagine 10" descr="27bc866e05ed7196e5728132153eb5_big_gallery.jpe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526" y="3178342"/>
            <a:ext cx="981393" cy="981393"/>
          </a:xfrm>
          <a:prstGeom prst="rect">
            <a:avLst/>
          </a:prstGeom>
        </p:spPr>
      </p:pic>
      <p:pic>
        <p:nvPicPr>
          <p:cNvPr id="13" name="Immagine 12" descr="39aeee24bc43b2c1616ff19efb5235_big_gallery.jpe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9" y="4155703"/>
            <a:ext cx="981687" cy="981687"/>
          </a:xfrm>
          <a:prstGeom prst="rect">
            <a:avLst/>
          </a:prstGeom>
        </p:spPr>
      </p:pic>
      <p:pic>
        <p:nvPicPr>
          <p:cNvPr id="14" name="Immagine 13" descr="milza grado IV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t="18459" r="2981" b="5721"/>
          <a:stretch/>
        </p:blipFill>
        <p:spPr>
          <a:xfrm>
            <a:off x="3959921" y="3178342"/>
            <a:ext cx="1081896" cy="980177"/>
          </a:xfrm>
          <a:prstGeom prst="rect">
            <a:avLst/>
          </a:prstGeom>
        </p:spPr>
      </p:pic>
      <p:pic>
        <p:nvPicPr>
          <p:cNvPr id="15" name="Immagine 14" descr="milza grado V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 t="32657" r="12783"/>
          <a:stretch/>
        </p:blipFill>
        <p:spPr>
          <a:xfrm>
            <a:off x="3971121" y="4154651"/>
            <a:ext cx="1070697" cy="98273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5047313" y="232901"/>
            <a:ext cx="1153248" cy="9429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953" u="sng" dirty="0">
                <a:solidFill>
                  <a:srgbClr val="FF0000"/>
                </a:solidFill>
              </a:rPr>
              <a:t>Grado I</a:t>
            </a:r>
            <a:r>
              <a:rPr lang="it-IT" sz="953" dirty="0">
                <a:solidFill>
                  <a:srgbClr val="FF0000"/>
                </a:solidFill>
              </a:rPr>
              <a:t>:</a:t>
            </a:r>
          </a:p>
          <a:p>
            <a:pPr marL="81653" indent="-81653">
              <a:buFontTx/>
              <a:buChar char="-"/>
            </a:pPr>
            <a:r>
              <a:rPr lang="it-IT" sz="667" dirty="0"/>
              <a:t>Ematoma </a:t>
            </a:r>
            <a:r>
              <a:rPr lang="it-IT" sz="667" dirty="0" err="1"/>
              <a:t>subcapsulare</a:t>
            </a:r>
            <a:r>
              <a:rPr lang="it-IT" sz="667" dirty="0"/>
              <a:t> &lt;10% superficie</a:t>
            </a:r>
          </a:p>
          <a:p>
            <a:pPr marL="81653" indent="-81653">
              <a:buFontTx/>
              <a:buChar char="-"/>
            </a:pPr>
            <a:r>
              <a:rPr lang="it-IT" sz="667" dirty="0"/>
              <a:t>Lacerazione parenchimale &lt;1 cm di       </a:t>
            </a:r>
          </a:p>
          <a:p>
            <a:r>
              <a:rPr lang="it-IT" sz="667" dirty="0"/>
              <a:t>      profondità</a:t>
            </a:r>
          </a:p>
          <a:p>
            <a:pPr marL="81653" indent="-81653">
              <a:buFontTx/>
              <a:buChar char="-"/>
            </a:pPr>
            <a:r>
              <a:rPr lang="it-IT" sz="667" dirty="0"/>
              <a:t>Lesione capsulare</a:t>
            </a:r>
          </a:p>
          <a:p>
            <a:endParaRPr lang="it-IT" sz="572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047313" y="1226199"/>
            <a:ext cx="1153248" cy="95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53" u="sng" dirty="0">
                <a:solidFill>
                  <a:srgbClr val="FF0000"/>
                </a:solidFill>
              </a:rPr>
              <a:t>Grado II</a:t>
            </a:r>
            <a:r>
              <a:rPr lang="it-IT" sz="953" dirty="0">
                <a:solidFill>
                  <a:srgbClr val="FF0000"/>
                </a:solidFill>
              </a:rPr>
              <a:t>:</a:t>
            </a:r>
          </a:p>
          <a:p>
            <a:pPr marL="81653" indent="-81653">
              <a:buFontTx/>
              <a:buChar char="-"/>
            </a:pPr>
            <a:r>
              <a:rPr lang="it-IT" sz="667" kern="0" dirty="0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Ematoma </a:t>
            </a:r>
            <a:r>
              <a:rPr lang="it-IT" sz="667" kern="0" dirty="0" err="1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subcapsulare</a:t>
            </a:r>
            <a:r>
              <a:rPr lang="it-IT" sz="667" kern="0" dirty="0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 10-50% superficie</a:t>
            </a:r>
          </a:p>
          <a:p>
            <a:pPr marL="81653" indent="-81653">
              <a:buFontTx/>
              <a:buChar char="-"/>
            </a:pPr>
            <a:r>
              <a:rPr lang="it-IT" sz="667" kern="0" dirty="0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Ematoma intraparenchimale &lt;5 cm</a:t>
            </a:r>
          </a:p>
          <a:p>
            <a:pPr marL="81653" indent="-81653">
              <a:buFontTx/>
              <a:buChar char="-"/>
            </a:pPr>
            <a:r>
              <a:rPr lang="it-IT" sz="667" kern="0" dirty="0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667" dirty="0"/>
              <a:t>Lacerazione parenchimale 1-3 cm di       </a:t>
            </a:r>
          </a:p>
          <a:p>
            <a:r>
              <a:rPr lang="it-IT" sz="667" dirty="0"/>
              <a:t>      profondità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047313" y="2166679"/>
            <a:ext cx="1153248" cy="1162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53" u="sng" dirty="0">
                <a:solidFill>
                  <a:srgbClr val="FF0000"/>
                </a:solidFill>
              </a:rPr>
              <a:t>Grado III</a:t>
            </a:r>
            <a:r>
              <a:rPr lang="it-IT" sz="953" dirty="0">
                <a:solidFill>
                  <a:srgbClr val="FF0000"/>
                </a:solidFill>
              </a:rPr>
              <a:t>:</a:t>
            </a:r>
          </a:p>
          <a:p>
            <a:pPr marL="81653" indent="-81653">
              <a:buFontTx/>
              <a:buChar char="-"/>
            </a:pPr>
            <a:r>
              <a:rPr lang="it-IT" sz="667" kern="0" dirty="0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Ematoma </a:t>
            </a:r>
            <a:r>
              <a:rPr lang="it-IT" sz="667" kern="0" dirty="0" err="1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subcapsulare</a:t>
            </a:r>
            <a:r>
              <a:rPr lang="it-IT" sz="667" kern="0" dirty="0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 &gt;50% superficie</a:t>
            </a:r>
          </a:p>
          <a:p>
            <a:pPr marL="81653" indent="-81653">
              <a:buFontTx/>
              <a:buChar char="-"/>
            </a:pPr>
            <a:r>
              <a:rPr lang="it-IT" sz="667" kern="0" dirty="0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Ematoma intraparenchimale ≥5 cm o ematoma </a:t>
            </a:r>
            <a:r>
              <a:rPr lang="it-IT" sz="667" kern="0" dirty="0" err="1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subcapsulare</a:t>
            </a:r>
            <a:r>
              <a:rPr lang="it-IT" sz="667" kern="0" dirty="0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 rotto</a:t>
            </a:r>
          </a:p>
          <a:p>
            <a:pPr marL="81653" indent="-81653">
              <a:buFontTx/>
              <a:buChar char="-"/>
            </a:pPr>
            <a:r>
              <a:rPr lang="it-IT" sz="667" kern="0" dirty="0"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667" dirty="0"/>
              <a:t>Lacerazione parenchimale &gt;3 cm di       </a:t>
            </a:r>
          </a:p>
          <a:p>
            <a:r>
              <a:rPr lang="it-IT" sz="667" dirty="0"/>
              <a:t>      profondità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122462" y="3259282"/>
            <a:ext cx="1228301" cy="1060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53" u="sng" dirty="0">
                <a:solidFill>
                  <a:srgbClr val="FF0000"/>
                </a:solidFill>
              </a:rPr>
              <a:t>Grado IV</a:t>
            </a:r>
            <a:r>
              <a:rPr lang="it-IT" sz="953" dirty="0">
                <a:solidFill>
                  <a:srgbClr val="FF0000"/>
                </a:solidFill>
              </a:rPr>
              <a:t>:</a:t>
            </a:r>
          </a:p>
          <a:p>
            <a:pPr marL="81653" indent="-81653">
              <a:buFontTx/>
              <a:buChar char="-"/>
            </a:pPr>
            <a:r>
              <a:rPr lang="it-IT" sz="667" kern="0" dirty="0">
                <a:solidFill>
                  <a:srgbClr val="FF0000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Lesione vascolare (</a:t>
            </a:r>
            <a:r>
              <a:rPr lang="it-IT" sz="667" kern="0" dirty="0" err="1">
                <a:solidFill>
                  <a:srgbClr val="FF0000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vascular</a:t>
            </a:r>
            <a:r>
              <a:rPr lang="it-IT" sz="667" kern="0" dirty="0">
                <a:solidFill>
                  <a:srgbClr val="FF0000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667" kern="0" dirty="0" err="1">
                <a:solidFill>
                  <a:srgbClr val="FF0000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injury</a:t>
            </a:r>
            <a:r>
              <a:rPr lang="it-IT" sz="667" kern="0" dirty="0">
                <a:solidFill>
                  <a:srgbClr val="FF0000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) o sanguinamento attivo confinato nella capsula</a:t>
            </a:r>
          </a:p>
          <a:p>
            <a:pPr marL="81653" indent="-81653">
              <a:buFontTx/>
              <a:buChar char="-"/>
            </a:pPr>
            <a:r>
              <a:rPr lang="it-IT" sz="667" dirty="0">
                <a:solidFill>
                  <a:srgbClr val="FF0000"/>
                </a:solidFill>
              </a:rPr>
              <a:t>Lacerazione parenchimale coinvolgente i vasi ilari/segmentali con devascolarizzazione &gt;25%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157239" y="4288678"/>
            <a:ext cx="1158744" cy="8549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953" u="sng" dirty="0">
                <a:solidFill>
                  <a:srgbClr val="FF0000"/>
                </a:solidFill>
              </a:rPr>
              <a:t>Grado V</a:t>
            </a:r>
            <a:r>
              <a:rPr lang="it-IT" sz="953" dirty="0">
                <a:solidFill>
                  <a:srgbClr val="FF0000"/>
                </a:solidFill>
              </a:rPr>
              <a:t>:</a:t>
            </a:r>
          </a:p>
          <a:p>
            <a:pPr marL="81653" indent="-81653">
              <a:buFontTx/>
              <a:buChar char="-"/>
            </a:pPr>
            <a:r>
              <a:rPr lang="it-IT" sz="667" kern="0" dirty="0">
                <a:solidFill>
                  <a:srgbClr val="FF0000"/>
                </a:solidFill>
                <a:latin typeface="Calibri" panose="020F0502020204030204" pitchFamily="34" charset="0"/>
                <a:ea typeface="Helvetica Light"/>
                <a:cs typeface="Calibri" panose="020F0502020204030204" pitchFamily="34" charset="0"/>
                <a:sym typeface="Helvetica Light"/>
              </a:rPr>
              <a:t>Lesione vascolare con sanguinamento attivo esteso oltre la capsula in peritoneo</a:t>
            </a:r>
          </a:p>
          <a:p>
            <a:pPr marL="81653" indent="-81653">
              <a:buFontTx/>
              <a:buChar char="-"/>
            </a:pPr>
            <a:r>
              <a:rPr lang="it-IT" sz="667" dirty="0" err="1">
                <a:solidFill>
                  <a:srgbClr val="FF0000"/>
                </a:solidFill>
              </a:rPr>
              <a:t>Shattered</a:t>
            </a:r>
            <a:r>
              <a:rPr lang="it-IT" sz="667" dirty="0">
                <a:solidFill>
                  <a:srgbClr val="FF0000"/>
                </a:solidFill>
              </a:rPr>
              <a:t> spleen (milza frantumata)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2A47E0-A432-B80F-142E-5324B05421BC}"/>
              </a:ext>
            </a:extLst>
          </p:cNvPr>
          <p:cNvSpPr txBox="1"/>
          <p:nvPr/>
        </p:nvSpPr>
        <p:spPr>
          <a:xfrm>
            <a:off x="-468713" y="1402526"/>
            <a:ext cx="3925388" cy="6694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38150" hangingPunct="0">
              <a:defRPr/>
            </a:pPr>
            <a:r>
              <a:rPr lang="it-IT" sz="3750" dirty="0">
                <a:solidFill>
                  <a:srgbClr val="FF0000"/>
                </a:solidFill>
                <a:latin typeface="Helvetica Light"/>
                <a:sym typeface="Helvetica Light"/>
              </a:rPr>
              <a:t>MILZA</a:t>
            </a:r>
          </a:p>
        </p:txBody>
      </p:sp>
    </p:spTree>
    <p:extLst>
      <p:ext uri="{BB962C8B-B14F-4D97-AF65-F5344CB8AC3E}">
        <p14:creationId xmlns:p14="http://schemas.microsoft.com/office/powerpoint/2010/main" val="3497831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DB0992-BE68-452D-9D1E-4C908A2D7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61"/>
          <a:stretch/>
        </p:blipFill>
        <p:spPr>
          <a:xfrm>
            <a:off x="2061393" y="1098726"/>
            <a:ext cx="5009555" cy="60197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5DE3C8-28DA-4BEE-8B21-C66A7D905C96}"/>
              </a:ext>
            </a:extLst>
          </p:cNvPr>
          <p:cNvSpPr txBox="1"/>
          <p:nvPr/>
        </p:nvSpPr>
        <p:spPr>
          <a:xfrm>
            <a:off x="2026816" y="1972334"/>
            <a:ext cx="184731" cy="2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5027" hangingPunct="0"/>
            <a:endParaRPr lang="it-IT" sz="1294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A9F341C-1DC5-4C80-9192-05AE807307FE}"/>
              </a:ext>
            </a:extLst>
          </p:cNvPr>
          <p:cNvSpPr/>
          <p:nvPr/>
        </p:nvSpPr>
        <p:spPr>
          <a:xfrm>
            <a:off x="1137170" y="4408101"/>
            <a:ext cx="6857999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75027" hangingPunct="0"/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Cimbanassi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S, Chiara O,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Leppaniemi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A, Henry S et al.</a:t>
            </a:r>
          </a:p>
          <a:p>
            <a:pPr defTabSz="275027" hangingPunct="0"/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Nonoperative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management of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abdominal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solid-organ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injuries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following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blunt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trauma in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adults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: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Results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from an International Consensus Conference.  J Trauma Acute Care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Surg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. 2018 Mar;84(3):517-531.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3261797-37D2-4C76-A74D-3C237F5DD748}"/>
              </a:ext>
            </a:extLst>
          </p:cNvPr>
          <p:cNvSpPr/>
          <p:nvPr/>
        </p:nvSpPr>
        <p:spPr>
          <a:xfrm>
            <a:off x="2674044" y="1933027"/>
            <a:ext cx="48021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 defTabSz="275027" hangingPunct="0">
              <a:buFont typeface="Arial" panose="020B0604020202020204" pitchFamily="34" charset="0"/>
              <a:buChar char="•"/>
            </a:pP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Quando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è 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indicata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l’angiografia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/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embolizzazione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?</a:t>
            </a:r>
            <a:r>
              <a:rPr lang="en-US" sz="1200" kern="0" dirty="0">
                <a:solidFill>
                  <a:srgbClr val="FF0000"/>
                </a:solidFill>
                <a:latin typeface="Helvetica Light"/>
                <a:sym typeface="Helvetica Light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9952138-ABDF-4552-AF96-7C0C213BD9E7}"/>
              </a:ext>
            </a:extLst>
          </p:cNvPr>
          <p:cNvSpPr txBox="1"/>
          <p:nvPr/>
        </p:nvSpPr>
        <p:spPr>
          <a:xfrm>
            <a:off x="1193632" y="2366998"/>
            <a:ext cx="674507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 algn="ctr" defTabSz="275027" hangingPunct="0">
              <a:buFontTx/>
              <a:buChar char="-"/>
            </a:pP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Nei pazienti stabili, indipendentemente dal grado AAST, l’embolizzazione splenica va effettuata precocemente in caso di sanguinamento attivo o di lesione vascolare (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Vascular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Injury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 identificata alla TC (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GoR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B – 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LoE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I)</a:t>
            </a:r>
          </a:p>
          <a:p>
            <a:pPr marL="160735" indent="-160735" algn="ctr" defTabSz="275027" hangingPunct="0">
              <a:buFontTx/>
              <a:buChar char="-"/>
            </a:pPr>
            <a:endParaRPr lang="it-IT" sz="105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algn="ctr" defTabSz="275027" hangingPunct="0"/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L’embolizzazione dell’arteria splenica è un utile strumento aggiuntivo al NOM (</a:t>
            </a:r>
            <a:r>
              <a:rPr lang="it-IT" sz="1050" b="1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GoR</a:t>
            </a:r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C – </a:t>
            </a:r>
            <a:r>
              <a:rPr lang="it-IT" sz="1050" b="1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LoE</a:t>
            </a:r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II)</a:t>
            </a:r>
          </a:p>
          <a:p>
            <a:pPr algn="ctr" defTabSz="275027" hangingPunct="0"/>
            <a:endParaRPr lang="it-IT" sz="1050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401885-CFC7-4327-8A1F-C940D4FAE25C}"/>
              </a:ext>
            </a:extLst>
          </p:cNvPr>
          <p:cNvSpPr txBox="1"/>
          <p:nvPr/>
        </p:nvSpPr>
        <p:spPr>
          <a:xfrm>
            <a:off x="2128702" y="3071037"/>
            <a:ext cx="488659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 defTabSz="275027" hangingPunct="0">
              <a:buFont typeface="Arial" panose="020B0604020202020204" pitchFamily="34" charset="0"/>
              <a:buChar char="•"/>
            </a:pP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L’embolizzazione splenica aumenta il tasso di salvataggio d’organo del 57-75% [6]</a:t>
            </a:r>
          </a:p>
          <a:p>
            <a:pPr marL="160735" indent="-160735" defTabSz="275027" hangingPunct="0">
              <a:buFont typeface="Arial" panose="020B0604020202020204" pitchFamily="34" charset="0"/>
              <a:buChar char="•"/>
            </a:pP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Il </a:t>
            </a:r>
            <a:r>
              <a:rPr lang="it-IT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contrast</a:t>
            </a: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blush</a:t>
            </a: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è associato ad un alto tasso di fallimento del NOM del 67-93%[7]</a:t>
            </a:r>
          </a:p>
          <a:p>
            <a:pPr marL="160735" indent="-160735" defTabSz="275027" hangingPunct="0">
              <a:buFont typeface="Arial" panose="020B0604020202020204" pitchFamily="34" charset="0"/>
              <a:buChar char="•"/>
            </a:pP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Il rischio di rottura secondaria in caso di </a:t>
            </a:r>
            <a:r>
              <a:rPr lang="it-IT" sz="105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blush</a:t>
            </a:r>
            <a:r>
              <a:rPr lang="it-IT" sz="105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arriva al 50% [5]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03D504-4FC1-235F-21E9-680671107E43}"/>
              </a:ext>
            </a:extLst>
          </p:cNvPr>
          <p:cNvSpPr txBox="1"/>
          <p:nvPr/>
        </p:nvSpPr>
        <p:spPr>
          <a:xfrm>
            <a:off x="-972616" y="1736819"/>
            <a:ext cx="3925388" cy="6694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38150" hangingPunct="0">
              <a:defRPr/>
            </a:pPr>
            <a:r>
              <a:rPr lang="it-IT" sz="3750" dirty="0">
                <a:solidFill>
                  <a:srgbClr val="FF0000"/>
                </a:solidFill>
                <a:latin typeface="Helvetica Light"/>
                <a:sym typeface="Helvetica Light"/>
              </a:rPr>
              <a:t>MILZA</a:t>
            </a: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597FAD22-1DE9-4679-B418-277BEEF0F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958221"/>
              </p:ext>
            </p:extLst>
          </p:nvPr>
        </p:nvGraphicFramePr>
        <p:xfrm>
          <a:off x="3420406" y="3653717"/>
          <a:ext cx="2495212" cy="754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06">
                  <a:extLst>
                    <a:ext uri="{9D8B030D-6E8A-4147-A177-3AD203B41FA5}">
                      <a16:colId xmlns:a16="http://schemas.microsoft.com/office/drawing/2014/main" val="3198663868"/>
                    </a:ext>
                  </a:extLst>
                </a:gridCol>
                <a:gridCol w="1247606">
                  <a:extLst>
                    <a:ext uri="{9D8B030D-6E8A-4147-A177-3AD203B41FA5}">
                      <a16:colId xmlns:a16="http://schemas.microsoft.com/office/drawing/2014/main" val="3202666471"/>
                    </a:ext>
                  </a:extLst>
                </a:gridCol>
              </a:tblGrid>
              <a:tr h="234315"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Grado AAST</a:t>
                      </a:r>
                    </a:p>
                  </a:txBody>
                  <a:tcPr marL="51435" marR="51435" marT="25718" marB="2571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Fallimento NOM</a:t>
                      </a:r>
                    </a:p>
                  </a:txBody>
                  <a:tcPr marL="51435" marR="51435" marT="25718" marB="2571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3489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AAST III</a:t>
                      </a:r>
                    </a:p>
                  </a:txBody>
                  <a:tcPr marL="51435" marR="51435" marT="25718" marB="257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19,6%</a:t>
                      </a:r>
                    </a:p>
                  </a:txBody>
                  <a:tcPr marL="51435" marR="51435" marT="25718" marB="257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48422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AAST IV</a:t>
                      </a:r>
                    </a:p>
                  </a:txBody>
                  <a:tcPr marL="51435" marR="51435" marT="25718" marB="257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33,3%</a:t>
                      </a:r>
                    </a:p>
                  </a:txBody>
                  <a:tcPr marL="51435" marR="51435" marT="25718" marB="257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28987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AAST V</a:t>
                      </a:r>
                    </a:p>
                  </a:txBody>
                  <a:tcPr marL="51435" marR="51435" marT="25718" marB="257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75%</a:t>
                      </a:r>
                    </a:p>
                  </a:txBody>
                  <a:tcPr marL="51435" marR="51435" marT="25718" marB="257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356592"/>
                  </a:ext>
                </a:extLst>
              </a:tr>
            </a:tbl>
          </a:graphicData>
        </a:graphic>
      </p:graphicFrame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752AA00-9304-344F-4233-A6A382807B1C}"/>
              </a:ext>
            </a:extLst>
          </p:cNvPr>
          <p:cNvCxnSpPr/>
          <p:nvPr/>
        </p:nvCxnSpPr>
        <p:spPr>
          <a:xfrm>
            <a:off x="1881956" y="2072634"/>
            <a:ext cx="79208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6B869E-2F89-C52C-0BD6-8A0F9CB6F8AF}"/>
              </a:ext>
            </a:extLst>
          </p:cNvPr>
          <p:cNvSpPr txBox="1"/>
          <p:nvPr/>
        </p:nvSpPr>
        <p:spPr>
          <a:xfrm>
            <a:off x="5915618" y="3862388"/>
            <a:ext cx="31318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66702" hangingPunct="0"/>
            <a:r>
              <a:rPr lang="it-IT" sz="11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Nei gradi AAST IV/V, l’embolizzazione splenica è indicata anche in assenza di sanguinamento attivo o di lesione vascolare (</a:t>
            </a:r>
            <a:r>
              <a:rPr lang="it-IT" sz="11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Vascular</a:t>
            </a:r>
            <a:r>
              <a:rPr lang="it-IT" sz="11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1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injury</a:t>
            </a:r>
            <a:r>
              <a:rPr lang="it-IT" sz="11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 (</a:t>
            </a:r>
            <a:r>
              <a:rPr lang="it-IT" sz="11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GoR</a:t>
            </a:r>
            <a:r>
              <a:rPr lang="it-IT" sz="11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B – </a:t>
            </a:r>
            <a:r>
              <a:rPr lang="it-IT" sz="11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LoE</a:t>
            </a:r>
            <a:r>
              <a:rPr lang="it-IT" sz="11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I)</a:t>
            </a:r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1E393D77-C5C6-9695-D3C3-2F461FA0F57D}"/>
              </a:ext>
            </a:extLst>
          </p:cNvPr>
          <p:cNvCxnSpPr>
            <a:cxnSpLocks/>
          </p:cNvCxnSpPr>
          <p:nvPr/>
        </p:nvCxnSpPr>
        <p:spPr>
          <a:xfrm>
            <a:off x="2128702" y="2715766"/>
            <a:ext cx="25153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8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586582" y="1061923"/>
            <a:ext cx="3602037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4290" rIns="3429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Embolizzazione</a:t>
            </a:r>
            <a:r>
              <a:rPr lang="en-US" sz="2100" dirty="0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 </a:t>
            </a:r>
            <a:r>
              <a:rPr lang="en-US" sz="2100" dirty="0" err="1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Prossimale</a:t>
            </a:r>
            <a:endParaRPr lang="en-US" sz="2100" dirty="0">
              <a:solidFill>
                <a:srgbClr val="990000"/>
              </a:solidFill>
              <a:latin typeface="Arial"/>
              <a:cs typeface="Arial"/>
              <a:sym typeface="Garamond" charset="0"/>
            </a:endParaRPr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33339" y="1462149"/>
            <a:ext cx="53879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4290" rIns="34290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Ramo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principale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 dell</a:t>
            </a:r>
            <a:r>
              <a:rPr lang="ja-JP" alt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’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a. </a:t>
            </a:r>
            <a:r>
              <a:rPr lang="en-US" dirty="0" err="1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splenica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 </a:t>
            </a:r>
          </a:p>
          <a:p>
            <a:pPr algn="ctr">
              <a:defRPr/>
            </a:pP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(</a:t>
            </a:r>
            <a:r>
              <a:rPr lang="en-US" dirty="0" err="1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prossimale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alle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suddivisione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principali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)  </a:t>
            </a:r>
          </a:p>
        </p:txBody>
      </p:sp>
      <p:sp>
        <p:nvSpPr>
          <p:cNvPr id="26628" name="Rectangle 4"/>
          <p:cNvSpPr>
            <a:spLocks/>
          </p:cNvSpPr>
          <p:nvPr/>
        </p:nvSpPr>
        <p:spPr bwMode="auto">
          <a:xfrm>
            <a:off x="1038315" y="3067088"/>
            <a:ext cx="29564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4290" rIns="34290">
            <a:spAutoFit/>
          </a:bodyPr>
          <a:lstStyle/>
          <a:p>
            <a:pPr>
              <a:defRPr/>
            </a:pPr>
            <a:r>
              <a:rPr lang="en-US" sz="2100" dirty="0" err="1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Embolizzazione</a:t>
            </a:r>
            <a:r>
              <a:rPr lang="en-US" sz="2100" dirty="0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 </a:t>
            </a:r>
            <a:r>
              <a:rPr lang="en-US" sz="2100" dirty="0" err="1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Distale</a:t>
            </a:r>
            <a:endParaRPr lang="en-US" sz="2100" dirty="0">
              <a:solidFill>
                <a:srgbClr val="990000"/>
              </a:solidFill>
              <a:latin typeface="Arial"/>
              <a:cs typeface="Arial"/>
              <a:sym typeface="Garamond" charset="0"/>
            </a:endParaRPr>
          </a:p>
          <a:p>
            <a:pPr>
              <a:defRPr/>
            </a:pPr>
            <a:r>
              <a:rPr lang="en-US" sz="2100" dirty="0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(</a:t>
            </a:r>
            <a:r>
              <a:rPr lang="en-US" sz="2100" dirty="0" err="1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selettiva</a:t>
            </a:r>
            <a:r>
              <a:rPr lang="en-US" sz="2100" dirty="0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/non </a:t>
            </a:r>
            <a:r>
              <a:rPr lang="en-US" sz="2100" dirty="0" err="1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selettiva</a:t>
            </a:r>
            <a:r>
              <a:rPr lang="en-US" sz="2100" dirty="0">
                <a:solidFill>
                  <a:srgbClr val="990000"/>
                </a:solidFill>
                <a:latin typeface="Arial"/>
                <a:cs typeface="Arial"/>
                <a:sym typeface="Garamond" charset="0"/>
              </a:rPr>
              <a:t>)</a:t>
            </a:r>
          </a:p>
        </p:txBody>
      </p:sp>
      <p:sp>
        <p:nvSpPr>
          <p:cNvPr id="26629" name="Rectangle 5"/>
          <p:cNvSpPr>
            <a:spLocks/>
          </p:cNvSpPr>
          <p:nvPr/>
        </p:nvSpPr>
        <p:spPr bwMode="auto">
          <a:xfrm>
            <a:off x="425203" y="3814432"/>
            <a:ext cx="44850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4290" rIns="3429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Diramazioni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segmentarie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 dell</a:t>
            </a:r>
            <a:r>
              <a:rPr lang="ja-JP" alt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’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a. </a:t>
            </a:r>
            <a:r>
              <a:rPr lang="en-US" dirty="0" err="1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splenica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  <a:sym typeface="Garamond" charset="0"/>
              </a:rPr>
              <a:t>. </a:t>
            </a:r>
          </a:p>
        </p:txBody>
      </p:sp>
      <p:pic>
        <p:nvPicPr>
          <p:cNvPr id="26630" name="Picture 6" descr="Schermata 2016-02-22 alle 23.47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4" y="350045"/>
            <a:ext cx="3603625" cy="235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31" name="Picture 7" descr="Schermata 2016-02-22 alle 23.47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6" y="2767012"/>
            <a:ext cx="2849563" cy="234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2" name="Rectangle 8"/>
          <p:cNvSpPr>
            <a:spLocks/>
          </p:cNvSpPr>
          <p:nvPr/>
        </p:nvSpPr>
        <p:spPr bwMode="auto">
          <a:xfrm>
            <a:off x="2449174" y="4654714"/>
            <a:ext cx="2015295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4290" rIns="34290">
            <a:spAutoFit/>
          </a:bodyPr>
          <a:lstStyle/>
          <a:p>
            <a:pPr>
              <a:defRPr/>
            </a:pPr>
            <a:r>
              <a:rPr lang="en-US" sz="825" i="1" dirty="0">
                <a:latin typeface="Garamond" charset="0"/>
                <a:cs typeface="Garamond" charset="0"/>
                <a:sym typeface="Garamond" charset="0"/>
              </a:rPr>
              <a:t>Madoff DC et al. </a:t>
            </a:r>
            <a:r>
              <a:rPr lang="en-US" sz="825" i="1" dirty="0" err="1">
                <a:latin typeface="Garamond" charset="0"/>
                <a:cs typeface="Garamond" charset="0"/>
                <a:sym typeface="Garamond" charset="0"/>
              </a:rPr>
              <a:t>Radiographics</a:t>
            </a:r>
            <a:r>
              <a:rPr lang="en-US" sz="825" i="1" dirty="0">
                <a:latin typeface="Garamond" charset="0"/>
                <a:cs typeface="Garamond" charset="0"/>
                <a:sym typeface="Garamond" charset="0"/>
              </a:rPr>
              <a:t> 2005;25:S191-S211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07762D-5FB8-E765-D98C-862CE2E49334}"/>
              </a:ext>
            </a:extLst>
          </p:cNvPr>
          <p:cNvSpPr txBox="1"/>
          <p:nvPr/>
        </p:nvSpPr>
        <p:spPr>
          <a:xfrm>
            <a:off x="3470563" y="350044"/>
            <a:ext cx="8175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35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755566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CF95186-2BAB-B1C0-C233-D75164CB5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4" t="27531" r="21162" b="26919"/>
          <a:stretch/>
        </p:blipFill>
        <p:spPr>
          <a:xfrm>
            <a:off x="166479" y="1427245"/>
            <a:ext cx="2937014" cy="22213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EFB391-77FA-FA1F-F250-A0646B242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8" t="28142" r="21468" b="29671"/>
          <a:stretch/>
        </p:blipFill>
        <p:spPr>
          <a:xfrm>
            <a:off x="3103494" y="1427245"/>
            <a:ext cx="2937015" cy="22213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EC8714F-FF0C-3654-98ED-C4ABF6DDA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08" t="29595" r="21467" b="28172"/>
          <a:stretch/>
        </p:blipFill>
        <p:spPr>
          <a:xfrm>
            <a:off x="5895883" y="1427245"/>
            <a:ext cx="3081639" cy="2221395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4851373-61BA-F1A0-15E7-A6F2D3656EC6}"/>
              </a:ext>
            </a:extLst>
          </p:cNvPr>
          <p:cNvCxnSpPr>
            <a:cxnSpLocks/>
          </p:cNvCxnSpPr>
          <p:nvPr/>
        </p:nvCxnSpPr>
        <p:spPr>
          <a:xfrm flipH="1" flipV="1">
            <a:off x="8533970" y="2863051"/>
            <a:ext cx="72737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A1ABF2D-039B-0141-E35F-414A560743D2}"/>
              </a:ext>
            </a:extLst>
          </p:cNvPr>
          <p:cNvCxnSpPr>
            <a:cxnSpLocks/>
          </p:cNvCxnSpPr>
          <p:nvPr/>
        </p:nvCxnSpPr>
        <p:spPr>
          <a:xfrm flipH="1" flipV="1">
            <a:off x="5588606" y="2908161"/>
            <a:ext cx="152976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2D68A98-4CB4-6097-AA23-96C6A3464179}"/>
              </a:ext>
            </a:extLst>
          </p:cNvPr>
          <p:cNvCxnSpPr>
            <a:cxnSpLocks/>
          </p:cNvCxnSpPr>
          <p:nvPr/>
        </p:nvCxnSpPr>
        <p:spPr>
          <a:xfrm flipH="1" flipV="1">
            <a:off x="2651593" y="2863051"/>
            <a:ext cx="123505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627534"/>
            <a:ext cx="8811044" cy="1108928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Caso 1 : sanguinamenti multipli = embolizzazione prossimale</a:t>
            </a:r>
          </a:p>
        </p:txBody>
      </p:sp>
    </p:spTree>
    <p:extLst>
      <p:ext uri="{BB962C8B-B14F-4D97-AF65-F5344CB8AC3E}">
        <p14:creationId xmlns:p14="http://schemas.microsoft.com/office/powerpoint/2010/main" val="586749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A352CB6-41EC-37A0-207C-EDB891F55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1" t="18841" r="18287" b="21906"/>
          <a:stretch/>
        </p:blipFill>
        <p:spPr>
          <a:xfrm>
            <a:off x="2555776" y="843558"/>
            <a:ext cx="4338411" cy="39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3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2188377"/>
          </a:xfrm>
        </p:spPr>
        <p:txBody>
          <a:bodyPr>
            <a:normAutofit/>
          </a:bodyPr>
          <a:lstStyle/>
          <a:p>
            <a:r>
              <a:rPr lang="it-IT" sz="2200" b="1" dirty="0"/>
              <a:t>8-9 Giugno 2024 – </a:t>
            </a:r>
            <a:r>
              <a:rPr lang="it-IT" sz="2200" b="1" dirty="0" err="1"/>
              <a:t>Cefpas</a:t>
            </a:r>
            <a:r>
              <a:rPr lang="it-IT" sz="2200" b="1" dirty="0"/>
              <a:t>, Caltanissetta</a:t>
            </a:r>
            <a:br>
              <a:rPr lang="it-IT" sz="2200" b="1" dirty="0"/>
            </a:br>
            <a:r>
              <a:rPr lang="it-IT" sz="1800" b="1" dirty="0"/>
              <a:t>“</a:t>
            </a:r>
            <a:r>
              <a:rPr lang="it-IT" sz="1800" dirty="0"/>
              <a:t>3° Congresso nazionale sulla Gestione del trauma di interesse chirurgico.</a:t>
            </a:r>
            <a:br>
              <a:rPr lang="it-IT" sz="1800" dirty="0"/>
            </a:br>
            <a:r>
              <a:rPr lang="it-IT" sz="1800" dirty="0"/>
              <a:t>L'approccio all'evento trauma del giovane chirurgo</a:t>
            </a:r>
            <a:r>
              <a:rPr lang="it-IT" sz="1800" b="1" dirty="0"/>
              <a:t>”</a:t>
            </a:r>
            <a:br>
              <a:rPr lang="it-IT" sz="1800" b="1" dirty="0"/>
            </a:br>
            <a:br>
              <a:rPr lang="it-IT" sz="1800" b="1" dirty="0"/>
            </a:br>
            <a:r>
              <a:rPr lang="it-IT" sz="1600" b="1" dirty="0"/>
              <a:t>Presidente del Congresso: </a:t>
            </a:r>
            <a:r>
              <a:rPr lang="it-IT" sz="1600" dirty="0"/>
              <a:t>Dott. Giovanni Di Lorenzo</a:t>
            </a:r>
            <a:br>
              <a:rPr lang="it-IT" sz="1600" b="1" dirty="0"/>
            </a:br>
            <a:r>
              <a:rPr lang="it-IT" sz="1600" b="1" dirty="0"/>
              <a:t> Presidente Onorario: </a:t>
            </a:r>
            <a:r>
              <a:rPr lang="it-IT" sz="1600" dirty="0"/>
              <a:t>Dott. Giovanni </a:t>
            </a:r>
            <a:r>
              <a:rPr lang="it-IT" sz="1600" dirty="0" err="1"/>
              <a:t>Ciaccio</a:t>
            </a:r>
            <a:br>
              <a:rPr lang="it-IT" sz="1800" b="1" dirty="0"/>
            </a:br>
            <a:endParaRPr lang="it-IT" sz="18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5720" y="4429138"/>
            <a:ext cx="8501122" cy="357190"/>
          </a:xfrm>
        </p:spPr>
        <p:txBody>
          <a:bodyPr>
            <a:noAutofit/>
          </a:bodyPr>
          <a:lstStyle/>
          <a:p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Ai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sensi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dell’art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. 76, comma 4,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dell’Accordo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Stato-Regioni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del 2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febbraio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2017 e del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paragrafo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4.5 del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manuale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nazionale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accreditamento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per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l’erogazione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eventi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ECM. DICHIARA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che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negli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ultimi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due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anni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non ha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avuto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,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rapporti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con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soggetti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portatori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di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interessi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commerciali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in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ambito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 </a:t>
            </a:r>
            <a:r>
              <a:rPr lang="en-US" sz="700" b="1" dirty="0" err="1">
                <a:solidFill>
                  <a:schemeClr val="tx1"/>
                </a:solidFill>
                <a:latin typeface="+mj-lt"/>
                <a:cs typeface="Segoe UI" pitchFamily="34" charset="0"/>
              </a:rPr>
              <a:t>Sanitario</a:t>
            </a:r>
            <a:r>
              <a:rPr lang="en-US" sz="700" b="1" dirty="0">
                <a:solidFill>
                  <a:schemeClr val="tx1"/>
                </a:solidFill>
                <a:latin typeface="+mj-lt"/>
                <a:cs typeface="Segoe UI" pitchFamily="34" charset="0"/>
              </a:rPr>
              <a:t>.</a:t>
            </a:r>
            <a:br>
              <a:rPr lang="en-US" sz="700" dirty="0">
                <a:solidFill>
                  <a:schemeClr val="tx1"/>
                </a:solidFill>
                <a:latin typeface="+mj-lt"/>
              </a:rPr>
            </a:br>
            <a:endParaRPr lang="it-IT" sz="7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2A156B4-03B9-1662-6EB5-8F9E952CC5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4" t="35921" b="22000"/>
          <a:stretch/>
        </p:blipFill>
        <p:spPr>
          <a:xfrm>
            <a:off x="7308304" y="1937700"/>
            <a:ext cx="1289429" cy="92208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EDC94F4-15BB-D7DC-CC67-779AE96A0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b="10800"/>
          <a:stretch/>
        </p:blipFill>
        <p:spPr>
          <a:xfrm>
            <a:off x="2000250" y="843558"/>
            <a:ext cx="5143500" cy="4032448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A1DC533F-0075-AF7D-4BD9-3EA1B97DEA05}"/>
              </a:ext>
            </a:extLst>
          </p:cNvPr>
          <p:cNvCxnSpPr>
            <a:cxnSpLocks/>
          </p:cNvCxnSpPr>
          <p:nvPr/>
        </p:nvCxnSpPr>
        <p:spPr>
          <a:xfrm flipH="1">
            <a:off x="5612040" y="1878985"/>
            <a:ext cx="232651" cy="4943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316CB283-13FC-CBB5-C494-4B2F9E3DD3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b="10800"/>
          <a:stretch/>
        </p:blipFill>
        <p:spPr>
          <a:xfrm>
            <a:off x="1983997" y="843558"/>
            <a:ext cx="5143500" cy="40324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B3C34E8-5140-35F3-C1B0-A3B9C3D8DA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-303" t="7879" r="303" b="8686"/>
          <a:stretch/>
        </p:blipFill>
        <p:spPr>
          <a:xfrm>
            <a:off x="6349743" y="1408538"/>
            <a:ext cx="2789693" cy="23275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5ABE320-460E-BD62-3D47-F8AAF776AA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3" t="19192" r="2728" b="1414"/>
          <a:stretch/>
        </p:blipFill>
        <p:spPr>
          <a:xfrm>
            <a:off x="7764" y="1407968"/>
            <a:ext cx="2753987" cy="23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47AE98B-9500-317E-051E-7B6891013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0" y="1080119"/>
            <a:ext cx="3867894" cy="386789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24BCD0B-3419-DE9A-B7C8-30CE697B6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16" y="1080119"/>
            <a:ext cx="3867894" cy="386789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7E2C47-0AD8-3ECA-EEBD-DAC14D47977C}"/>
              </a:ext>
            </a:extLst>
          </p:cNvPr>
          <p:cNvSpPr txBox="1"/>
          <p:nvPr/>
        </p:nvSpPr>
        <p:spPr>
          <a:xfrm>
            <a:off x="3995936" y="1155601"/>
            <a:ext cx="129614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Ctrl a 8gg</a:t>
            </a:r>
          </a:p>
        </p:txBody>
      </p:sp>
    </p:spTree>
    <p:extLst>
      <p:ext uri="{BB962C8B-B14F-4D97-AF65-F5344CB8AC3E}">
        <p14:creationId xmlns:p14="http://schemas.microsoft.com/office/powerpoint/2010/main" val="1379305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0E25852-A097-56F7-D15F-90E913355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01" y="1059582"/>
            <a:ext cx="3867894" cy="386789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23C816D-1C25-B952-CAD1-3FF32B59A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7" y="1059582"/>
            <a:ext cx="3867894" cy="386789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2EA3EC-5BFD-ACBA-D64A-27DE402E3025}"/>
              </a:ext>
            </a:extLst>
          </p:cNvPr>
          <p:cNvSpPr txBox="1"/>
          <p:nvPr/>
        </p:nvSpPr>
        <p:spPr>
          <a:xfrm>
            <a:off x="3995936" y="1155601"/>
            <a:ext cx="129614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Ctrl a 15 gg</a:t>
            </a:r>
          </a:p>
        </p:txBody>
      </p:sp>
    </p:spTree>
    <p:extLst>
      <p:ext uri="{BB962C8B-B14F-4D97-AF65-F5344CB8AC3E}">
        <p14:creationId xmlns:p14="http://schemas.microsoft.com/office/powerpoint/2010/main" val="3246538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9830AB-200E-A880-E93C-1190F433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2" y="1122164"/>
            <a:ext cx="3816424" cy="38164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47F49E-9E0C-EB0C-0A54-71D4DEA6E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96" y="1122164"/>
            <a:ext cx="3816424" cy="381642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715DBE-F805-5C1C-E6C4-D484D5DA13DB}"/>
              </a:ext>
            </a:extLst>
          </p:cNvPr>
          <p:cNvSpPr txBox="1"/>
          <p:nvPr/>
        </p:nvSpPr>
        <p:spPr>
          <a:xfrm>
            <a:off x="3995936" y="1155601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Ctrl a 40 gg</a:t>
            </a:r>
          </a:p>
        </p:txBody>
      </p:sp>
    </p:spTree>
    <p:extLst>
      <p:ext uri="{BB962C8B-B14F-4D97-AF65-F5344CB8AC3E}">
        <p14:creationId xmlns:p14="http://schemas.microsoft.com/office/powerpoint/2010/main" val="3288594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0B8D77-B9B4-E2C7-FFA8-08DC55F62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52" y="904579"/>
            <a:ext cx="3395652" cy="33343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C0B18A1-004C-5C89-F83A-A28D25962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673" y="1238619"/>
            <a:ext cx="2821553" cy="7357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B16AB93-B0DE-06B5-42E8-FDE13AC85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673" y="2046060"/>
            <a:ext cx="3847644" cy="2669793"/>
          </a:xfrm>
          <a:prstGeom prst="rect">
            <a:avLst/>
          </a:prstGeom>
          <a:ln>
            <a:solidFill>
              <a:srgbClr val="FFFF00"/>
            </a:solidFill>
          </a:ln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EE91BF45-D5C2-9300-73B2-FB4235FF0A94}"/>
              </a:ext>
            </a:extLst>
          </p:cNvPr>
          <p:cNvCxnSpPr>
            <a:cxnSpLocks/>
          </p:cNvCxnSpPr>
          <p:nvPr/>
        </p:nvCxnSpPr>
        <p:spPr>
          <a:xfrm>
            <a:off x="1979712" y="2211710"/>
            <a:ext cx="1440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01619FF9-FDEF-C103-0BB0-983083796140}"/>
              </a:ext>
            </a:extLst>
          </p:cNvPr>
          <p:cNvCxnSpPr>
            <a:cxnSpLocks/>
          </p:cNvCxnSpPr>
          <p:nvPr/>
        </p:nvCxnSpPr>
        <p:spPr>
          <a:xfrm>
            <a:off x="5016673" y="2643758"/>
            <a:ext cx="49143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563C8B6-ABF5-ABFF-0D29-2708E618A4C6}"/>
              </a:ext>
            </a:extLst>
          </p:cNvPr>
          <p:cNvCxnSpPr>
            <a:cxnSpLocks/>
          </p:cNvCxnSpPr>
          <p:nvPr/>
        </p:nvCxnSpPr>
        <p:spPr>
          <a:xfrm>
            <a:off x="2843808" y="2045589"/>
            <a:ext cx="1440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9322888C-1D2A-1EDB-B3D2-88C37B07484A}"/>
              </a:ext>
            </a:extLst>
          </p:cNvPr>
          <p:cNvCxnSpPr>
            <a:cxnSpLocks/>
          </p:cNvCxnSpPr>
          <p:nvPr/>
        </p:nvCxnSpPr>
        <p:spPr>
          <a:xfrm flipH="1">
            <a:off x="6186482" y="2508126"/>
            <a:ext cx="24899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342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934174" y="406503"/>
            <a:ext cx="7604674" cy="45620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caso 2: lesione focale = embolizzazione distale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5688" t="26252" r="17155" b="21644"/>
          <a:stretch/>
        </p:blipFill>
        <p:spPr>
          <a:xfrm>
            <a:off x="5999489" y="3003797"/>
            <a:ext cx="2484410" cy="18544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3312" t="26625" r="16704" b="24311"/>
          <a:stretch/>
        </p:blipFill>
        <p:spPr>
          <a:xfrm>
            <a:off x="3354369" y="3003797"/>
            <a:ext cx="2645120" cy="18544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15880" t="25606" r="17348" b="23692"/>
          <a:stretch/>
        </p:blipFill>
        <p:spPr>
          <a:xfrm>
            <a:off x="912082" y="3003797"/>
            <a:ext cx="2442287" cy="1854460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616B1095-50AF-5429-06B8-F87D44BC2811}"/>
              </a:ext>
            </a:extLst>
          </p:cNvPr>
          <p:cNvCxnSpPr>
            <a:cxnSpLocks/>
          </p:cNvCxnSpPr>
          <p:nvPr/>
        </p:nvCxnSpPr>
        <p:spPr>
          <a:xfrm flipH="1" flipV="1">
            <a:off x="2978068" y="4393102"/>
            <a:ext cx="123505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BCE69A2A-F6D1-E915-7A08-384A40ED1F91}"/>
              </a:ext>
            </a:extLst>
          </p:cNvPr>
          <p:cNvGrpSpPr/>
          <p:nvPr/>
        </p:nvGrpSpPr>
        <p:grpSpPr>
          <a:xfrm>
            <a:off x="901928" y="1077640"/>
            <a:ext cx="7604674" cy="1875454"/>
            <a:chOff x="522796" y="2983350"/>
            <a:chExt cx="7604674" cy="1875454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5"/>
            <a:srcRect l="15305" t="17497" r="7206" b="25341"/>
            <a:stretch/>
          </p:blipFill>
          <p:spPr>
            <a:xfrm>
              <a:off x="522796" y="2983351"/>
              <a:ext cx="2531862" cy="1875453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6"/>
            <a:srcRect l="14350" t="17953" r="8355" b="24075"/>
            <a:stretch/>
          </p:blipFill>
          <p:spPr>
            <a:xfrm>
              <a:off x="3040361" y="2983350"/>
              <a:ext cx="2500604" cy="1875453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7"/>
            <a:srcRect l="15689" t="19866" r="8163" b="25224"/>
            <a:stretch/>
          </p:blipFill>
          <p:spPr>
            <a:xfrm>
              <a:off x="5526668" y="2983350"/>
              <a:ext cx="2600802" cy="1875453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E2BD963A-06CF-5AA4-C849-4907AECE8E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10272" y="4515966"/>
              <a:ext cx="109208" cy="27465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A368F045-B85F-5B7D-24EA-434F254D6D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3270" y="4486107"/>
              <a:ext cx="92517" cy="3045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F0E645F2-1886-C34A-796B-C3DF6E7077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2320" y="4473829"/>
              <a:ext cx="70762" cy="3301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9871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8112" t="5317" r="4306" b="11018"/>
          <a:stretch/>
        </p:blipFill>
        <p:spPr>
          <a:xfrm>
            <a:off x="900493" y="1006698"/>
            <a:ext cx="3512977" cy="37884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5284" t="3633" r="1933" b="3197"/>
          <a:stretch/>
        </p:blipFill>
        <p:spPr>
          <a:xfrm>
            <a:off x="4499992" y="1008137"/>
            <a:ext cx="3772685" cy="3788405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6EFD78F4-45C7-0AC3-3ACA-957582229BCC}"/>
              </a:ext>
            </a:extLst>
          </p:cNvPr>
          <p:cNvSpPr/>
          <p:nvPr/>
        </p:nvSpPr>
        <p:spPr>
          <a:xfrm>
            <a:off x="6517607" y="1880755"/>
            <a:ext cx="550718" cy="4260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802486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11" t="6616" r="8322" b="14461"/>
          <a:stretch/>
        </p:blipFill>
        <p:spPr>
          <a:xfrm>
            <a:off x="3224837" y="185739"/>
            <a:ext cx="2404502" cy="23039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067" t="10252" r="5836" b="9965"/>
          <a:stretch/>
        </p:blipFill>
        <p:spPr>
          <a:xfrm>
            <a:off x="5653027" y="185986"/>
            <a:ext cx="2485758" cy="23034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/>
          <a:srcRect l="2424" t="8705" r="2105" b="9391"/>
          <a:stretch/>
        </p:blipFill>
        <p:spPr>
          <a:xfrm>
            <a:off x="1646773" y="2489455"/>
            <a:ext cx="2780315" cy="23851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/>
          <a:srcRect l="1370" t="8721" r="1518" b="9566"/>
          <a:stretch/>
        </p:blipFill>
        <p:spPr>
          <a:xfrm>
            <a:off x="4446783" y="2481442"/>
            <a:ext cx="2834669" cy="238518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8"/>
          <a:srcRect l="2963" t="8561" r="2803" b="10590"/>
          <a:stretch/>
        </p:blipFill>
        <p:spPr>
          <a:xfrm>
            <a:off x="502253" y="173874"/>
            <a:ext cx="2698896" cy="2315581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69C5FE36-4A85-A9B0-605F-7715C234A1F6}"/>
              </a:ext>
            </a:extLst>
          </p:cNvPr>
          <p:cNvSpPr/>
          <p:nvPr/>
        </p:nvSpPr>
        <p:spPr>
          <a:xfrm>
            <a:off x="4716016" y="1120577"/>
            <a:ext cx="360040" cy="426027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4C61232-4A44-CF42-864B-005DFCDAB0C4}"/>
              </a:ext>
            </a:extLst>
          </p:cNvPr>
          <p:cNvCxnSpPr>
            <a:cxnSpLocks/>
          </p:cNvCxnSpPr>
          <p:nvPr/>
        </p:nvCxnSpPr>
        <p:spPr>
          <a:xfrm flipH="1">
            <a:off x="2236035" y="771550"/>
            <a:ext cx="435519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778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DB0992-BE68-452D-9D1E-4C908A2D7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61"/>
          <a:stretch/>
        </p:blipFill>
        <p:spPr>
          <a:xfrm>
            <a:off x="2067223" y="686511"/>
            <a:ext cx="5009555" cy="60197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A9F341C-1DC5-4C80-9192-05AE807307FE}"/>
              </a:ext>
            </a:extLst>
          </p:cNvPr>
          <p:cNvSpPr/>
          <p:nvPr/>
        </p:nvSpPr>
        <p:spPr>
          <a:xfrm>
            <a:off x="827584" y="4371950"/>
            <a:ext cx="6857999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75027" hangingPunct="0"/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Cimbanassi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S, Chiara O,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Leppaniemi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A, Henry S et al.</a:t>
            </a:r>
          </a:p>
          <a:p>
            <a:pPr defTabSz="275027" hangingPunct="0"/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Nonoperative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management of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abdominal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solid-organ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injuries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following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blunt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trauma in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adults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: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Results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from an International Consensus Conference.  J Trauma Acute Care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Surg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. 2018 Mar;84(3):517-531.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A509D36-BBB7-4999-AE27-75FC83B037A2}"/>
              </a:ext>
            </a:extLst>
          </p:cNvPr>
          <p:cNvSpPr/>
          <p:nvPr/>
        </p:nvSpPr>
        <p:spPr>
          <a:xfrm>
            <a:off x="2649440" y="1437639"/>
            <a:ext cx="48021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 defTabSz="275027" hangingPunct="0">
              <a:buFont typeface="Arial" panose="020B0604020202020204" pitchFamily="34" charset="0"/>
              <a:buChar char="•"/>
            </a:pP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Quando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è 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indicata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l’angiografia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/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embolizzazione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?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B262BD4-20FE-48B5-87FD-FE8AE1523B58}"/>
              </a:ext>
            </a:extLst>
          </p:cNvPr>
          <p:cNvSpPr/>
          <p:nvPr/>
        </p:nvSpPr>
        <p:spPr>
          <a:xfrm>
            <a:off x="1327349" y="1840711"/>
            <a:ext cx="6489300" cy="1099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75027" hangingPunct="0"/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Nei pazienti stabili, indipendentemente dal grado AAST, l’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embolizzazione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epatica è indicata in caso di sanguinamento attivo o di lesione vascolare (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Vascular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Injury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 identificata alla TC (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GoR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C – 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LoE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II)</a:t>
            </a:r>
          </a:p>
          <a:p>
            <a:pPr marL="160735" indent="-160735" algn="ctr" defTabSz="275027" hangingPunct="0">
              <a:buFontTx/>
              <a:buChar char="-"/>
            </a:pPr>
            <a:endParaRPr lang="it-IT" sz="105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160735" indent="-160735" algn="ctr" defTabSz="275027" hangingPunct="0">
              <a:buFontTx/>
              <a:buChar char="-"/>
            </a:pPr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Pazienti con segni di instabilità emodinamica sono candidabili al trattamento endovascolare solo se la procedura può essere eseguita in sala ibrida (</a:t>
            </a:r>
            <a:r>
              <a:rPr lang="it-IT" sz="1050" b="1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GoR</a:t>
            </a:r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C – </a:t>
            </a:r>
            <a:r>
              <a:rPr lang="it-IT" sz="1050" b="1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LoE</a:t>
            </a:r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I)</a:t>
            </a:r>
          </a:p>
          <a:p>
            <a:pPr marL="160735" indent="-160735" algn="ctr" defTabSz="275027" hangingPunct="0">
              <a:buFontTx/>
              <a:buChar char="-"/>
            </a:pPr>
            <a:endParaRPr lang="it-IT" sz="1294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8172F9-B5FD-475F-8275-CD279B4BCCBF}"/>
              </a:ext>
            </a:extLst>
          </p:cNvPr>
          <p:cNvSpPr txBox="1"/>
          <p:nvPr/>
        </p:nvSpPr>
        <p:spPr>
          <a:xfrm>
            <a:off x="3192426" y="3124088"/>
            <a:ext cx="24901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 algn="ctr" defTabSz="275027" hangingPunct="0">
              <a:buFont typeface="Arial" panose="020B0604020202020204" pitchFamily="34" charset="0"/>
              <a:buChar char="•"/>
            </a:pPr>
            <a:r>
              <a:rPr lang="it-IT" sz="1050" b="1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L’efficacia dell’AE è intorno all’83% </a:t>
            </a:r>
            <a:r>
              <a:rPr lang="it-IT" sz="105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[9]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553788-13DA-046C-A436-419CC63EB764}"/>
              </a:ext>
            </a:extLst>
          </p:cNvPr>
          <p:cNvSpPr txBox="1"/>
          <p:nvPr/>
        </p:nvSpPr>
        <p:spPr>
          <a:xfrm>
            <a:off x="-635345" y="1241431"/>
            <a:ext cx="3925388" cy="6694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38150" hangingPunct="0">
              <a:defRPr/>
            </a:pPr>
            <a:r>
              <a:rPr lang="it-IT" sz="3750" dirty="0">
                <a:solidFill>
                  <a:srgbClr val="FF0000"/>
                </a:solidFill>
                <a:latin typeface="Helvetica Light"/>
                <a:sym typeface="Helvetica Light"/>
              </a:rPr>
              <a:t>FEGATO</a:t>
            </a:r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904323B7-25AF-126B-61F0-86F28A3532B8}"/>
              </a:ext>
            </a:extLst>
          </p:cNvPr>
          <p:cNvCxnSpPr>
            <a:cxnSpLocks/>
          </p:cNvCxnSpPr>
          <p:nvPr/>
        </p:nvCxnSpPr>
        <p:spPr>
          <a:xfrm>
            <a:off x="1907704" y="2211710"/>
            <a:ext cx="24482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9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Schermata 2019-09-14 alle 17.14.2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b="9709"/>
          <a:stretch/>
        </p:blipFill>
        <p:spPr>
          <a:xfrm>
            <a:off x="0" y="911354"/>
            <a:ext cx="4494404" cy="3186317"/>
          </a:xfrm>
          <a:prstGeom prst="rect">
            <a:avLst/>
          </a:prstGeom>
        </p:spPr>
      </p:pic>
      <p:pic>
        <p:nvPicPr>
          <p:cNvPr id="29700" name="Immagine 8" descr="Schermata 2016-03-10 alle 00.54.2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459" y="4677967"/>
            <a:ext cx="729847" cy="42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99592" y="270551"/>
            <a:ext cx="7020272" cy="56666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u="sng" dirty="0" err="1">
                <a:solidFill>
                  <a:srgbClr val="C00000"/>
                </a:solidFill>
                <a:latin typeface="Times New Roman" charset="0"/>
              </a:rPr>
              <a:t>Pseudoaneurisma</a:t>
            </a:r>
            <a:r>
              <a:rPr lang="it-IT" sz="2400" b="1" u="sng" dirty="0">
                <a:solidFill>
                  <a:srgbClr val="C00000"/>
                </a:solidFill>
                <a:latin typeface="Times New Roman" charset="0"/>
              </a:rPr>
              <a:t>  ramo a. Epatica sin</a:t>
            </a:r>
          </a:p>
        </p:txBody>
      </p:sp>
      <p:pic>
        <p:nvPicPr>
          <p:cNvPr id="7" name="Immagine 6" descr="Schermata 2019-09-14 alle 17.14.1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/>
        </p:blipFill>
        <p:spPr>
          <a:xfrm>
            <a:off x="3172775" y="906170"/>
            <a:ext cx="4084178" cy="3170943"/>
          </a:xfrm>
          <a:prstGeom prst="rect">
            <a:avLst/>
          </a:prstGeom>
        </p:spPr>
      </p:pic>
      <p:pic>
        <p:nvPicPr>
          <p:cNvPr id="9" name="Immagine 8" descr="Schermata 2019-09-14 alle 17.18.0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28" y="1658254"/>
            <a:ext cx="2997560" cy="283427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9127" y="4289533"/>
            <a:ext cx="2885213" cy="3000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rgbClr val="134770"/>
                </a:solidFill>
              </a:rPr>
              <a:t>Paziente traumatizzato, TC di controllo</a:t>
            </a:r>
          </a:p>
        </p:txBody>
      </p: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DC61897D-8F18-3951-318B-B947DF042685}"/>
              </a:ext>
            </a:extLst>
          </p:cNvPr>
          <p:cNvCxnSpPr>
            <a:cxnSpLocks/>
          </p:cNvCxnSpPr>
          <p:nvPr/>
        </p:nvCxnSpPr>
        <p:spPr>
          <a:xfrm flipH="1">
            <a:off x="1547664" y="1995686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9EA801F-4535-00CC-AED2-4B4BFEF9CB01}"/>
              </a:ext>
            </a:extLst>
          </p:cNvPr>
          <p:cNvCxnSpPr>
            <a:cxnSpLocks/>
          </p:cNvCxnSpPr>
          <p:nvPr/>
        </p:nvCxnSpPr>
        <p:spPr>
          <a:xfrm flipH="1" flipV="1">
            <a:off x="4932040" y="1995686"/>
            <a:ext cx="123505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135197E-C07B-E67F-3300-E5FF3914B01D}"/>
              </a:ext>
            </a:extLst>
          </p:cNvPr>
          <p:cNvCxnSpPr>
            <a:cxnSpLocks/>
          </p:cNvCxnSpPr>
          <p:nvPr/>
        </p:nvCxnSpPr>
        <p:spPr>
          <a:xfrm flipH="1">
            <a:off x="7308304" y="2715766"/>
            <a:ext cx="358875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141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FBF3155-0D05-43D0-90EC-69D4F6361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7051" y="987574"/>
            <a:ext cx="6529898" cy="379377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FD9858-7D64-741B-D102-DFFBCC20B4D6}"/>
              </a:ext>
            </a:extLst>
          </p:cNvPr>
          <p:cNvSpPr txBox="1"/>
          <p:nvPr/>
        </p:nvSpPr>
        <p:spPr>
          <a:xfrm>
            <a:off x="1691680" y="1862957"/>
            <a:ext cx="7852787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25" dirty="0">
                <a:solidFill>
                  <a:srgbClr val="FF0000"/>
                </a:solidFill>
                <a:highlight>
                  <a:srgbClr val="C0C0C0"/>
                </a:highlight>
              </a:rPr>
              <a:t>TC DA ESEGUIRE SEMPRE CON MDC!!!!!!!!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9E181BE-DCAA-55D5-B227-5E74CCD922E7}"/>
              </a:ext>
            </a:extLst>
          </p:cNvPr>
          <p:cNvCxnSpPr>
            <a:cxnSpLocks/>
          </p:cNvCxnSpPr>
          <p:nvPr/>
        </p:nvCxnSpPr>
        <p:spPr>
          <a:xfrm>
            <a:off x="2267744" y="1275606"/>
            <a:ext cx="28083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24CBD41-1FE2-7071-A18D-9EA70F378E33}"/>
              </a:ext>
            </a:extLst>
          </p:cNvPr>
          <p:cNvCxnSpPr>
            <a:cxnSpLocks/>
          </p:cNvCxnSpPr>
          <p:nvPr/>
        </p:nvCxnSpPr>
        <p:spPr>
          <a:xfrm>
            <a:off x="4716016" y="4083918"/>
            <a:ext cx="20882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1E09BFFB-DB3B-E767-52CB-94FC292788A5}"/>
              </a:ext>
            </a:extLst>
          </p:cNvPr>
          <p:cNvCxnSpPr>
            <a:cxnSpLocks/>
          </p:cNvCxnSpPr>
          <p:nvPr/>
        </p:nvCxnSpPr>
        <p:spPr>
          <a:xfrm>
            <a:off x="1547664" y="2848000"/>
            <a:ext cx="2088232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contenuto 3">
            <a:extLst>
              <a:ext uri="{FF2B5EF4-FFF2-40B4-BE49-F238E27FC236}">
                <a16:creationId xmlns:a16="http://schemas.microsoft.com/office/drawing/2014/main" id="{C04E6827-0A4D-8C38-8FED-9F017D829BC3}"/>
              </a:ext>
            </a:extLst>
          </p:cNvPr>
          <p:cNvSpPr txBox="1">
            <a:spLocks/>
          </p:cNvSpPr>
          <p:nvPr/>
        </p:nvSpPr>
        <p:spPr>
          <a:xfrm>
            <a:off x="1259632" y="2621432"/>
            <a:ext cx="7804150" cy="52606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3000" dirty="0">
                <a:solidFill>
                  <a:srgbClr val="FF0000"/>
                </a:solidFill>
                <a:highlight>
                  <a:srgbClr val="C0C0C0"/>
                </a:highlight>
              </a:rPr>
              <a:t>      INDISPENSABILE L’ ESAME DI BASE!!!!!</a:t>
            </a:r>
          </a:p>
        </p:txBody>
      </p:sp>
    </p:spTree>
    <p:extLst>
      <p:ext uri="{BB962C8B-B14F-4D97-AF65-F5344CB8AC3E}">
        <p14:creationId xmlns:p14="http://schemas.microsoft.com/office/powerpoint/2010/main" val="382565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29931"/>
            <a:ext cx="5257800" cy="22145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1500" dirty="0">
              <a:solidFill>
                <a:srgbClr val="000090"/>
              </a:solidFill>
              <a:latin typeface="Apple Symbols"/>
              <a:cs typeface="Apple Symbols"/>
            </a:endParaRPr>
          </a:p>
        </p:txBody>
      </p:sp>
      <p:pic>
        <p:nvPicPr>
          <p:cNvPr id="29700" name="Immagine 8" descr="Schermata 2016-03-10 alle 00.54.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459" y="4677967"/>
            <a:ext cx="729847" cy="42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Schermata 2019-09-14 alle 17.27.0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6" y="951172"/>
            <a:ext cx="3687536" cy="3606059"/>
          </a:xfrm>
          <a:prstGeom prst="rect">
            <a:avLst/>
          </a:prstGeom>
        </p:spPr>
      </p:pic>
      <p:pic>
        <p:nvPicPr>
          <p:cNvPr id="4" name="Immagine 3" descr="Schermata 2019-09-14 alle 17.32.43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19" y="951172"/>
            <a:ext cx="5131656" cy="3603911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B463055D-3892-FD21-8D6D-BCDD93E9D2AB}"/>
              </a:ext>
            </a:extLst>
          </p:cNvPr>
          <p:cNvSpPr/>
          <p:nvPr/>
        </p:nvSpPr>
        <p:spPr>
          <a:xfrm>
            <a:off x="1738423" y="2571750"/>
            <a:ext cx="940982" cy="5382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4E9B621-98A3-B481-2F02-A68DDE39A08A}"/>
              </a:ext>
            </a:extLst>
          </p:cNvPr>
          <p:cNvSpPr/>
          <p:nvPr/>
        </p:nvSpPr>
        <p:spPr>
          <a:xfrm>
            <a:off x="5020474" y="2009555"/>
            <a:ext cx="1570265" cy="1100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9D9578-70DE-1715-586E-59D051D68714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270551"/>
            <a:ext cx="7020272" cy="56666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u="sng" dirty="0" err="1">
                <a:solidFill>
                  <a:srgbClr val="C00000"/>
                </a:solidFill>
                <a:latin typeface="Times New Roman" charset="0"/>
              </a:rPr>
              <a:t>Pseudoaneurisma</a:t>
            </a:r>
            <a:r>
              <a:rPr lang="it-IT" sz="2400" b="1" u="sng" dirty="0">
                <a:solidFill>
                  <a:srgbClr val="C00000"/>
                </a:solidFill>
                <a:latin typeface="Times New Roman" charset="0"/>
              </a:rPr>
              <a:t>  ramo a. Epatica sin</a:t>
            </a:r>
          </a:p>
        </p:txBody>
      </p:sp>
    </p:spTree>
    <p:extLst>
      <p:ext uri="{BB962C8B-B14F-4D97-AF65-F5344CB8AC3E}">
        <p14:creationId xmlns:p14="http://schemas.microsoft.com/office/powerpoint/2010/main" val="904062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29931"/>
            <a:ext cx="5257800" cy="22145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1500" dirty="0">
              <a:solidFill>
                <a:srgbClr val="000090"/>
              </a:solidFill>
              <a:latin typeface="Apple Symbols"/>
              <a:cs typeface="Apple Symbols"/>
            </a:endParaRPr>
          </a:p>
        </p:txBody>
      </p:sp>
      <p:pic>
        <p:nvPicPr>
          <p:cNvPr id="29700" name="Immagine 8" descr="Schermata 2016-03-10 alle 00.54.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459" y="4677967"/>
            <a:ext cx="729847" cy="42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Schermata 2019-09-14 alle 17.33.37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1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16" t="28565"/>
          <a:stretch/>
        </p:blipFill>
        <p:spPr>
          <a:xfrm>
            <a:off x="301517" y="143898"/>
            <a:ext cx="3319250" cy="2121641"/>
          </a:xfrm>
          <a:prstGeom prst="rect">
            <a:avLst/>
          </a:prstGeom>
        </p:spPr>
      </p:pic>
      <p:pic>
        <p:nvPicPr>
          <p:cNvPr id="3" name="Immagine 2" descr="Schermata 2019-09-14 alle 17.33.51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" t="7516" b="12413"/>
          <a:stretch/>
        </p:blipFill>
        <p:spPr>
          <a:xfrm>
            <a:off x="3494850" y="150751"/>
            <a:ext cx="2983471" cy="1898084"/>
          </a:xfrm>
          <a:prstGeom prst="rect">
            <a:avLst/>
          </a:prstGeom>
        </p:spPr>
      </p:pic>
      <p:pic>
        <p:nvPicPr>
          <p:cNvPr id="4" name="Immagine 3" descr="Schermata 2019-09-14 alle 17.34.13.p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6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45" y="2014574"/>
            <a:ext cx="3705494" cy="2943915"/>
          </a:xfrm>
          <a:prstGeom prst="rect">
            <a:avLst/>
          </a:prstGeom>
        </p:spPr>
      </p:pic>
      <p:pic>
        <p:nvPicPr>
          <p:cNvPr id="6" name="Immagine 5" descr="Schermata 2019-09-14 alle 17.36.12.pn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0" t="10177" r="3024" b="5273"/>
          <a:stretch/>
        </p:blipFill>
        <p:spPr>
          <a:xfrm>
            <a:off x="4059339" y="2043024"/>
            <a:ext cx="3464569" cy="28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3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29931"/>
            <a:ext cx="5257800" cy="22145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1500" dirty="0">
              <a:solidFill>
                <a:srgbClr val="000090"/>
              </a:solidFill>
              <a:latin typeface="Apple Symbols"/>
              <a:cs typeface="Apple Symbols"/>
            </a:endParaRPr>
          </a:p>
        </p:txBody>
      </p:sp>
      <p:pic>
        <p:nvPicPr>
          <p:cNvPr id="29700" name="Immagine 8" descr="Schermata 2016-03-10 alle 00.54.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459" y="4677967"/>
            <a:ext cx="729847" cy="42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Schermata 2019-09-14 alle 17.11.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77" y="1178593"/>
            <a:ext cx="4723227" cy="3313939"/>
          </a:xfrm>
          <a:prstGeom prst="rect">
            <a:avLst/>
          </a:prstGeom>
        </p:spPr>
      </p:pic>
      <p:pic>
        <p:nvPicPr>
          <p:cNvPr id="3" name="Immagine 2" descr="Schermata 2019-09-14 alle 17.10.19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34"/>
          <a:stretch/>
        </p:blipFill>
        <p:spPr>
          <a:xfrm>
            <a:off x="320791" y="1185446"/>
            <a:ext cx="4197401" cy="342614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679736" y="1281118"/>
            <a:ext cx="1802416" cy="30008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Controllo TC dopo 7 gg</a:t>
            </a:r>
          </a:p>
        </p:txBody>
      </p:sp>
    </p:spTree>
    <p:extLst>
      <p:ext uri="{BB962C8B-B14F-4D97-AF65-F5344CB8AC3E}">
        <p14:creationId xmlns:p14="http://schemas.microsoft.com/office/powerpoint/2010/main" val="1388821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DB0992-BE68-452D-9D1E-4C908A2D7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61"/>
          <a:stretch/>
        </p:blipFill>
        <p:spPr>
          <a:xfrm>
            <a:off x="2067221" y="952908"/>
            <a:ext cx="5009555" cy="6019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A9F341C-1DC5-4C80-9192-05AE807307FE}"/>
              </a:ext>
            </a:extLst>
          </p:cNvPr>
          <p:cNvSpPr/>
          <p:nvPr/>
        </p:nvSpPr>
        <p:spPr>
          <a:xfrm>
            <a:off x="1143003" y="4067754"/>
            <a:ext cx="6857999" cy="4560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275027" hangingPunct="0"/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Cimbanassi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S, Chiara O,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Leppaniemi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A, Henry S et al.</a:t>
            </a:r>
          </a:p>
          <a:p>
            <a:pPr defTabSz="275027" hangingPunct="0"/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Nonoperative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management of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abdominal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solid-organ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injuries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following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blunt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trauma in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adults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: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Results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from an International Consensus Conference.  J Trauma Acute Care </a:t>
            </a:r>
            <a:r>
              <a:rPr lang="it-IT" sz="788" kern="0" dirty="0" err="1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Surg</a:t>
            </a:r>
            <a:r>
              <a:rPr lang="it-IT" sz="788" kern="0" dirty="0"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. 2018 Mar;84(3):517-531.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A87095F-B5EC-42BD-AAB2-471384A95A6D}"/>
              </a:ext>
            </a:extLst>
          </p:cNvPr>
          <p:cNvSpPr/>
          <p:nvPr/>
        </p:nvSpPr>
        <p:spPr>
          <a:xfrm>
            <a:off x="2483768" y="1669301"/>
            <a:ext cx="48021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 defTabSz="275027" hangingPunct="0">
              <a:buFont typeface="Arial" panose="020B0604020202020204" pitchFamily="34" charset="0"/>
              <a:buChar char="•"/>
            </a:pP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Quando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sono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indicati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il NOM e 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trattamenti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sz="1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endovascolari</a:t>
            </a:r>
            <a:r>
              <a:rPr lang="en-US" sz="1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E286C40-468B-4DE8-A647-469550C8EBA7}"/>
              </a:ext>
            </a:extLst>
          </p:cNvPr>
          <p:cNvSpPr txBox="1"/>
          <p:nvPr/>
        </p:nvSpPr>
        <p:spPr>
          <a:xfrm>
            <a:off x="1189159" y="2079897"/>
            <a:ext cx="6765681" cy="93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75027" hangingPunct="0"/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Indipendentemente del grado AAST, i pazienti 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emodimanicamente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stabili sono candidabili al NOM (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GoR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B – 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LoE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II).</a:t>
            </a:r>
          </a:p>
          <a:p>
            <a:pPr algn="ctr" defTabSz="275027" hangingPunct="0"/>
            <a:endParaRPr lang="it-IT" sz="105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algn="ctr" defTabSz="275027" hangingPunct="0"/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-L’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embolizzazione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selettiva viene  usata e ripetuta se necessario per trattare sanguinamenti attivi, lesioni vascolari (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Vascular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Injury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), o ematomi in espansione al fine di aumentare il successo del NOM (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GoR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B – 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LoE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I)</a:t>
            </a:r>
          </a:p>
          <a:p>
            <a:pPr algn="ctr" defTabSz="275027" hangingPunct="0"/>
            <a:endParaRPr lang="it-IT" sz="1294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3AA1F4-6B2E-4F2E-A212-22A1D7F25A23}"/>
              </a:ext>
            </a:extLst>
          </p:cNvPr>
          <p:cNvSpPr txBox="1"/>
          <p:nvPr/>
        </p:nvSpPr>
        <p:spPr>
          <a:xfrm>
            <a:off x="1241115" y="2749114"/>
            <a:ext cx="6661770" cy="93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 algn="ctr" defTabSz="275027" hangingPunct="0">
              <a:buFont typeface="Arial" panose="020B0604020202020204" pitchFamily="34" charset="0"/>
              <a:buChar char="•"/>
            </a:pPr>
            <a:r>
              <a:rPr lang="it-IT" sz="105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Alto tasso di nefrectomie in seguito all’intervento (64%) [12]</a:t>
            </a:r>
          </a:p>
          <a:p>
            <a:pPr marL="160735" indent="-160735" algn="ctr" defTabSz="275027" hangingPunct="0">
              <a:buFont typeface="Arial" panose="020B0604020202020204" pitchFamily="34" charset="0"/>
              <a:buChar char="•"/>
            </a:pP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Alto tasso di successo del NOM se associato all’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embolizzazione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(75-89%)[13,14]</a:t>
            </a:r>
          </a:p>
          <a:p>
            <a:pPr marL="160735" indent="-160735" algn="ctr" defTabSz="275027" hangingPunct="0">
              <a:buFont typeface="Arial" panose="020B0604020202020204" pitchFamily="34" charset="0"/>
              <a:buChar char="•"/>
            </a:pP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Alto valore predittivo positivo della TC nel fornire l’indicazione all’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embolizzazione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(sanguinamento attivo e discontinuità della fascia di </a:t>
            </a:r>
            <a:r>
              <a:rPr lang="it-IT" sz="105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Gerota</a:t>
            </a:r>
            <a:r>
              <a:rPr lang="it-IT" sz="105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)[15]</a:t>
            </a:r>
          </a:p>
          <a:p>
            <a:pPr marL="160735" indent="-160735" algn="ctr" defTabSz="275027" hangingPunct="0">
              <a:buFont typeface="Arial" panose="020B0604020202020204" pitchFamily="34" charset="0"/>
              <a:buChar char="•"/>
            </a:pPr>
            <a:endParaRPr lang="it-IT" sz="1294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AFE4EE-10FD-DE5C-A5ED-3036FB67DA8F}"/>
              </a:ext>
            </a:extLst>
          </p:cNvPr>
          <p:cNvSpPr txBox="1"/>
          <p:nvPr/>
        </p:nvSpPr>
        <p:spPr>
          <a:xfrm>
            <a:off x="367963" y="1410680"/>
            <a:ext cx="1550079" cy="669414"/>
          </a:xfrm>
          <a:prstGeom prst="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38150" hangingPunct="0">
              <a:defRPr/>
            </a:pPr>
            <a:r>
              <a:rPr lang="it-IT" sz="3750" dirty="0">
                <a:solidFill>
                  <a:srgbClr val="FF0000"/>
                </a:solidFill>
                <a:latin typeface="Helvetica Light"/>
                <a:sym typeface="Helvetica Light"/>
              </a:rPr>
              <a:t>RENE</a:t>
            </a:r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F71FD091-DB22-5396-C921-4D2D4A456FEF}"/>
              </a:ext>
            </a:extLst>
          </p:cNvPr>
          <p:cNvCxnSpPr>
            <a:cxnSpLocks/>
          </p:cNvCxnSpPr>
          <p:nvPr/>
        </p:nvCxnSpPr>
        <p:spPr>
          <a:xfrm>
            <a:off x="5652120" y="2593479"/>
            <a:ext cx="20882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F3A0D4A-F961-F902-11FF-847538324739}"/>
              </a:ext>
            </a:extLst>
          </p:cNvPr>
          <p:cNvCxnSpPr>
            <a:cxnSpLocks/>
          </p:cNvCxnSpPr>
          <p:nvPr/>
        </p:nvCxnSpPr>
        <p:spPr>
          <a:xfrm flipV="1">
            <a:off x="2843808" y="2749114"/>
            <a:ext cx="1728192" cy="2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59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E43F335-835F-D8BE-C013-7D93CD9BA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2" t="9759" r="13992" b="12701"/>
          <a:stretch/>
        </p:blipFill>
        <p:spPr>
          <a:xfrm>
            <a:off x="2127271" y="843558"/>
            <a:ext cx="2297572" cy="18982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B8FC4FD-3D65-50EE-BE38-82E7EF3F0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2968" r="16122" b="14305"/>
          <a:stretch/>
        </p:blipFill>
        <p:spPr>
          <a:xfrm>
            <a:off x="4521730" y="825410"/>
            <a:ext cx="2473037" cy="19164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C189A41-44A1-537B-9263-B9333CA68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1" t="4617" r="20114" b="26742"/>
          <a:stretch/>
        </p:blipFill>
        <p:spPr>
          <a:xfrm>
            <a:off x="4778851" y="2776700"/>
            <a:ext cx="2216759" cy="21004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7122B92-70B4-39EF-C658-FECF5D612A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02" t="12082" r="28906" b="37184"/>
          <a:stretch/>
        </p:blipFill>
        <p:spPr>
          <a:xfrm>
            <a:off x="2208084" y="2593877"/>
            <a:ext cx="2216759" cy="2282075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85D0DAB-7A10-CFE0-8AB0-6EE300A42905}"/>
              </a:ext>
            </a:extLst>
          </p:cNvPr>
          <p:cNvCxnSpPr>
            <a:cxnSpLocks/>
          </p:cNvCxnSpPr>
          <p:nvPr/>
        </p:nvCxnSpPr>
        <p:spPr>
          <a:xfrm flipH="1" flipV="1">
            <a:off x="3854048" y="1923678"/>
            <a:ext cx="123505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4776EDD3-CA6A-BD6E-E0A4-3E71DAFAE92D}"/>
              </a:ext>
            </a:extLst>
          </p:cNvPr>
          <p:cNvCxnSpPr>
            <a:cxnSpLocks/>
          </p:cNvCxnSpPr>
          <p:nvPr/>
        </p:nvCxnSpPr>
        <p:spPr>
          <a:xfrm flipH="1" flipV="1">
            <a:off x="6444208" y="3621517"/>
            <a:ext cx="123505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54E7BBA-ECB7-D3AF-8CAD-3A715E9AAFF3}"/>
              </a:ext>
            </a:extLst>
          </p:cNvPr>
          <p:cNvCxnSpPr>
            <a:cxnSpLocks/>
          </p:cNvCxnSpPr>
          <p:nvPr/>
        </p:nvCxnSpPr>
        <p:spPr>
          <a:xfrm flipH="1" flipV="1">
            <a:off x="3851920" y="3854121"/>
            <a:ext cx="123505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E4163C7-DCF7-B384-B027-E591703BFA94}"/>
              </a:ext>
            </a:extLst>
          </p:cNvPr>
          <p:cNvCxnSpPr>
            <a:cxnSpLocks/>
          </p:cNvCxnSpPr>
          <p:nvPr/>
        </p:nvCxnSpPr>
        <p:spPr>
          <a:xfrm flipH="1" flipV="1">
            <a:off x="6505960" y="2350071"/>
            <a:ext cx="123505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016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3D5C63B-55F7-B15F-2B4B-E91156283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" t="2825" r="15696" b="3970"/>
          <a:stretch/>
        </p:blipFill>
        <p:spPr>
          <a:xfrm>
            <a:off x="906362" y="299041"/>
            <a:ext cx="3948303" cy="4545419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90BBAC9-02FB-116D-346C-8C25C3F1C597}"/>
              </a:ext>
            </a:extLst>
          </p:cNvPr>
          <p:cNvCxnSpPr>
            <a:cxnSpLocks/>
          </p:cNvCxnSpPr>
          <p:nvPr/>
        </p:nvCxnSpPr>
        <p:spPr>
          <a:xfrm flipH="1">
            <a:off x="3094074" y="1802219"/>
            <a:ext cx="318977" cy="287079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2D130A97-1E62-6593-6002-BE3551691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5" t="3398" r="12927" b="4936"/>
          <a:stretch/>
        </p:blipFill>
        <p:spPr>
          <a:xfrm>
            <a:off x="4854666" y="299041"/>
            <a:ext cx="3735818" cy="4545419"/>
          </a:xfrm>
          <a:prstGeom prst="rect">
            <a:avLst/>
          </a:prstGeom>
        </p:spPr>
      </p:pic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D65612FD-FDD8-DF3D-572E-8D40F0CCCF7C}"/>
              </a:ext>
            </a:extLst>
          </p:cNvPr>
          <p:cNvCxnSpPr>
            <a:cxnSpLocks/>
          </p:cNvCxnSpPr>
          <p:nvPr/>
        </p:nvCxnSpPr>
        <p:spPr>
          <a:xfrm flipH="1" flipV="1">
            <a:off x="6948264" y="3147814"/>
            <a:ext cx="123505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034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270A452-F0C2-3133-390F-34E0E7D75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rcRect l="11734" t="8334" r="12609" b="8876"/>
          <a:stretch/>
        </p:blipFill>
        <p:spPr>
          <a:xfrm>
            <a:off x="1183531" y="1081954"/>
            <a:ext cx="3128213" cy="342320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C41A32F-23C3-20A0-F8C1-E99DD5B84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"/>
                    </a14:imgEffect>
                  </a14:imgLayer>
                </a14:imgProps>
              </a:ext>
            </a:extLst>
          </a:blip>
          <a:srcRect l="4403" t="3871" r="4403" b="3232"/>
          <a:stretch/>
        </p:blipFill>
        <p:spPr>
          <a:xfrm>
            <a:off x="4941964" y="1081954"/>
            <a:ext cx="3360398" cy="3423209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E7170608-F926-4546-B1CA-3F80B6298650}"/>
              </a:ext>
            </a:extLst>
          </p:cNvPr>
          <p:cNvCxnSpPr>
            <a:cxnSpLocks/>
          </p:cNvCxnSpPr>
          <p:nvPr/>
        </p:nvCxnSpPr>
        <p:spPr>
          <a:xfrm flipH="1" flipV="1">
            <a:off x="2915816" y="2931790"/>
            <a:ext cx="123505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14631E3-04BD-427C-D724-27F961AD05C1}"/>
              </a:ext>
            </a:extLst>
          </p:cNvPr>
          <p:cNvCxnSpPr>
            <a:cxnSpLocks/>
          </p:cNvCxnSpPr>
          <p:nvPr/>
        </p:nvCxnSpPr>
        <p:spPr>
          <a:xfrm flipH="1" flipV="1">
            <a:off x="3131840" y="2571750"/>
            <a:ext cx="123505" cy="40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103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C8EFCB7-B353-8EC1-BFC3-1377AA844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201" r="6601" b="16400"/>
          <a:stretch/>
        </p:blipFill>
        <p:spPr>
          <a:xfrm>
            <a:off x="5364089" y="2571750"/>
            <a:ext cx="2947892" cy="23129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D77D11A-A442-F256-5B25-DE6EE438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12201" r="7600" b="16400"/>
          <a:stretch/>
        </p:blipFill>
        <p:spPr>
          <a:xfrm>
            <a:off x="1030114" y="123371"/>
            <a:ext cx="2936933" cy="23043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B09A787-D080-15AD-F626-A9EAB9446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201" r="6601" b="13600"/>
          <a:stretch/>
        </p:blipFill>
        <p:spPr>
          <a:xfrm>
            <a:off x="5364089" y="149665"/>
            <a:ext cx="2947892" cy="240366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70E1C1C-2332-1048-A4BA-15788DDA0B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201" r="6601" b="12201"/>
          <a:stretch/>
        </p:blipFill>
        <p:spPr>
          <a:xfrm>
            <a:off x="1030114" y="2462343"/>
            <a:ext cx="2915816" cy="242237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396939C-7242-86D7-72AC-5BAF2AB1C3F7}"/>
              </a:ext>
            </a:extLst>
          </p:cNvPr>
          <p:cNvSpPr txBox="1"/>
          <p:nvPr/>
        </p:nvSpPr>
        <p:spPr>
          <a:xfrm>
            <a:off x="3779912" y="843558"/>
            <a:ext cx="1890582" cy="30008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Controllo TC dopo 10 gg</a:t>
            </a:r>
          </a:p>
        </p:txBody>
      </p:sp>
    </p:spTree>
    <p:extLst>
      <p:ext uri="{BB962C8B-B14F-4D97-AF65-F5344CB8AC3E}">
        <p14:creationId xmlns:p14="http://schemas.microsoft.com/office/powerpoint/2010/main" val="2755460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9D4E8E0-8998-0A4A-BF69-AA107909C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"/>
          <a:stretch/>
        </p:blipFill>
        <p:spPr>
          <a:xfrm>
            <a:off x="0" y="987574"/>
            <a:ext cx="4587293" cy="33123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F791D8F-EEB5-98A4-3147-89589F087E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21809"/>
          <a:stretch/>
        </p:blipFill>
        <p:spPr>
          <a:xfrm>
            <a:off x="4499992" y="1275606"/>
            <a:ext cx="4658596" cy="25368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707A74-9501-230B-AA40-C6F7A7A57263}"/>
              </a:ext>
            </a:extLst>
          </p:cNvPr>
          <p:cNvSpPr txBox="1"/>
          <p:nvPr/>
        </p:nvSpPr>
        <p:spPr>
          <a:xfrm>
            <a:off x="3419872" y="3950402"/>
            <a:ext cx="1896160" cy="30008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Controllo scinti a 6 mesi</a:t>
            </a:r>
          </a:p>
        </p:txBody>
      </p:sp>
    </p:spTree>
    <p:extLst>
      <p:ext uri="{BB962C8B-B14F-4D97-AF65-F5344CB8AC3E}">
        <p14:creationId xmlns:p14="http://schemas.microsoft.com/office/powerpoint/2010/main" val="2278663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>
            <a:extLst>
              <a:ext uri="{FF2B5EF4-FFF2-40B4-BE49-F238E27FC236}">
                <a16:creationId xmlns:a16="http://schemas.microsoft.com/office/drawing/2014/main" id="{2CFD9B9E-13CB-A730-7FEC-CE28AD4D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625" y="267890"/>
            <a:ext cx="6491064" cy="857250"/>
          </a:xfr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it-IT" altLang="it-IT" dirty="0">
                <a:solidFill>
                  <a:srgbClr val="FF0000"/>
                </a:solidFill>
              </a:rPr>
              <a:t>Profusa ematuria post-trauma </a:t>
            </a:r>
            <a:br>
              <a:rPr lang="it-IT" altLang="it-IT" dirty="0">
                <a:solidFill>
                  <a:srgbClr val="FFFF00"/>
                </a:solidFill>
              </a:rPr>
            </a:br>
            <a:r>
              <a:rPr lang="it-IT" altLang="it-IT" sz="1800" dirty="0">
                <a:solidFill>
                  <a:srgbClr val="FFFF00"/>
                </a:solidFill>
              </a:rPr>
              <a:t>(in pz. cirrotico)</a:t>
            </a:r>
            <a:endParaRPr lang="it-IT" altLang="it-IT" sz="1800" dirty="0"/>
          </a:p>
        </p:txBody>
      </p:sp>
      <p:pic>
        <p:nvPicPr>
          <p:cNvPr id="10243" name="Picture 3" descr="K:\palmeri trauma renale\palmeri trauma renale pre\00000001\I002038.JPG">
            <a:extLst>
              <a:ext uri="{FF2B5EF4-FFF2-40B4-BE49-F238E27FC236}">
                <a16:creationId xmlns:a16="http://schemas.microsoft.com/office/drawing/2014/main" id="{47A1CEDB-9680-AB54-AE28-4F1FC605A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20874" r="7713" b="23096"/>
          <a:stretch>
            <a:fillRect/>
          </a:stretch>
        </p:blipFill>
        <p:spPr bwMode="auto">
          <a:xfrm>
            <a:off x="1597422" y="987574"/>
            <a:ext cx="2977753" cy="19990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5" descr="K:\palmeri trauma renale\palmeri trauma renale pre\rico\00000002\I007004.JPG">
            <a:extLst>
              <a:ext uri="{FF2B5EF4-FFF2-40B4-BE49-F238E27FC236}">
                <a16:creationId xmlns:a16="http://schemas.microsoft.com/office/drawing/2014/main" id="{1963E7A2-33F9-D8D6-E559-BECE5D4D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5" t="31860" r="11011" b="18701"/>
          <a:stretch>
            <a:fillRect/>
          </a:stretch>
        </p:blipFill>
        <p:spPr bwMode="auto">
          <a:xfrm>
            <a:off x="4679157" y="1017985"/>
            <a:ext cx="3107531" cy="19978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4" descr="K:\palmeri trauma renale\palmeri trauma renale pre\00000001\I003035.JPG">
            <a:extLst>
              <a:ext uri="{FF2B5EF4-FFF2-40B4-BE49-F238E27FC236}">
                <a16:creationId xmlns:a16="http://schemas.microsoft.com/office/drawing/2014/main" id="{14CBCF7D-8543-172D-4055-986913F79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30762" r="10986" b="19798"/>
          <a:stretch>
            <a:fillRect/>
          </a:stretch>
        </p:blipFill>
        <p:spPr bwMode="auto">
          <a:xfrm>
            <a:off x="1571625" y="3015854"/>
            <a:ext cx="3000375" cy="1928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:\palmeri trauma renale\palmeri trauma renale pre\rico\00000002\I007002.JPG">
            <a:extLst>
              <a:ext uri="{FF2B5EF4-FFF2-40B4-BE49-F238E27FC236}">
                <a16:creationId xmlns:a16="http://schemas.microsoft.com/office/drawing/2014/main" id="{E7E84484-45DC-7162-1A23-E488E0FF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24731" b="20337"/>
          <a:stretch>
            <a:fillRect/>
          </a:stretch>
        </p:blipFill>
        <p:spPr bwMode="auto">
          <a:xfrm>
            <a:off x="4654154" y="3053954"/>
            <a:ext cx="3152775" cy="18216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2E15275E-4C72-C0EB-B5B1-3B36F508251B}"/>
              </a:ext>
            </a:extLst>
          </p:cNvPr>
          <p:cNvSpPr txBox="1">
            <a:spLocks/>
          </p:cNvSpPr>
          <p:nvPr/>
        </p:nvSpPr>
        <p:spPr bwMode="auto">
          <a:xfrm>
            <a:off x="3142530" y="1454837"/>
            <a:ext cx="2591990" cy="54054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defTabSz="6858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        Evoluzione 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C2A2AE0-C3F5-407A-E5BE-340E4800E3AB}"/>
              </a:ext>
            </a:extLst>
          </p:cNvPr>
          <p:cNvSpPr txBox="1">
            <a:spLocks/>
          </p:cNvSpPr>
          <p:nvPr/>
        </p:nvSpPr>
        <p:spPr bwMode="auto">
          <a:xfrm>
            <a:off x="3444413" y="2009137"/>
            <a:ext cx="1997869" cy="75604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defTabSz="6858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   operatore            dipendente  </a:t>
            </a:r>
          </a:p>
        </p:txBody>
      </p:sp>
      <p:pic>
        <p:nvPicPr>
          <p:cNvPr id="7" name="Picture 2" descr="C:\Users\giacomo\Desktop\ferrari.jpg">
            <a:extLst>
              <a:ext uri="{FF2B5EF4-FFF2-40B4-BE49-F238E27FC236}">
                <a16:creationId xmlns:a16="http://schemas.microsoft.com/office/drawing/2014/main" id="{C3DCFF5B-F2A5-B9EB-DAF3-F6AFA7CA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3" y="2949773"/>
            <a:ext cx="2700338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EFA17DB-09EA-0817-BA11-8DEB511C6E2E}"/>
              </a:ext>
            </a:extLst>
          </p:cNvPr>
          <p:cNvSpPr txBox="1">
            <a:spLocks/>
          </p:cNvSpPr>
          <p:nvPr/>
        </p:nvSpPr>
        <p:spPr>
          <a:xfrm>
            <a:off x="2506127" y="1395923"/>
            <a:ext cx="636404" cy="613214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it-IT" sz="3750" dirty="0">
                <a:solidFill>
                  <a:srgbClr val="C00000"/>
                </a:solidFill>
              </a:rPr>
              <a:t>TC</a:t>
            </a:r>
          </a:p>
        </p:txBody>
      </p:sp>
    </p:spTree>
    <p:extLst>
      <p:ext uri="{BB962C8B-B14F-4D97-AF65-F5344CB8AC3E}">
        <p14:creationId xmlns:p14="http://schemas.microsoft.com/office/powerpoint/2010/main" val="308428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H:\Users\Domenico\Desktop\URGENZE APRILE CT\NEFROURO\EMBOLIZZAZIONI IN UROLOGIA\PALMERI EMB. RENALE POST TRAUMA 19.1.09\I007011.JPG">
            <a:extLst>
              <a:ext uri="{FF2B5EF4-FFF2-40B4-BE49-F238E27FC236}">
                <a16:creationId xmlns:a16="http://schemas.microsoft.com/office/drawing/2014/main" id="{964FA176-84AE-734F-B2FB-D1D2CD162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964407"/>
            <a:ext cx="3321844" cy="33218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3" descr="H:\Users\Domenico\Desktop\URGENZE APRILE CT\NEFROURO\EMBOLIZZAZIONI IN UROLOGIA\PALMERI EMB. RENALE POST TRAUMA 19.1.09\I006012.JPG">
            <a:extLst>
              <a:ext uri="{FF2B5EF4-FFF2-40B4-BE49-F238E27FC236}">
                <a16:creationId xmlns:a16="http://schemas.microsoft.com/office/drawing/2014/main" id="{5481B5E2-0FAB-AD3E-0F45-E6116F24C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64407"/>
            <a:ext cx="3709268" cy="37092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H:\Users\Domenico\Desktop\URGENZE APRILE CT\NEFROURO\EMBOLIZZAZIONI IN UROLOGIA\PALMERI EMB. RENALE POST TRAUMA 19.1.09\I017009.JPG">
            <a:extLst>
              <a:ext uri="{FF2B5EF4-FFF2-40B4-BE49-F238E27FC236}">
                <a16:creationId xmlns:a16="http://schemas.microsoft.com/office/drawing/2014/main" id="{C53D4A94-AA64-54A1-D2C5-5E598646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964407"/>
            <a:ext cx="3321844" cy="33218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5" descr="H:\Users\Domenico\Desktop\URGENZE APRILE CT\NEFROURO\EMBOLIZZAZIONI IN UROLOGIA\PALMERI EMB. RENALE POST TRAUMA 19.1.09\I018001.JPG">
            <a:extLst>
              <a:ext uri="{FF2B5EF4-FFF2-40B4-BE49-F238E27FC236}">
                <a16:creationId xmlns:a16="http://schemas.microsoft.com/office/drawing/2014/main" id="{8D5C0080-519F-AEE5-980F-30E50F700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964407"/>
            <a:ext cx="3321844" cy="33218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6" descr="H:\Users\Domenico\Desktop\URGENZE APRILE CT\NEFROURO\EMBOLIZZAZIONI IN UROLOGIA\PALMERI EMB. RENALE POST TRAUMA 19.1.09\I019013.JPG">
            <a:extLst>
              <a:ext uri="{FF2B5EF4-FFF2-40B4-BE49-F238E27FC236}">
                <a16:creationId xmlns:a16="http://schemas.microsoft.com/office/drawing/2014/main" id="{15892A01-8665-B2F4-6D2B-3FA2E888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929257"/>
            <a:ext cx="3709268" cy="370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7" descr="H:\Users\Domenico\Desktop\URGENZE APRILE CT\NEFROURO\EMBOLIZZAZIONI IN UROLOGIA\PALMERI EMB. RENALE POST TRAUMA 19.1.09\I029022.JPG">
            <a:extLst>
              <a:ext uri="{FF2B5EF4-FFF2-40B4-BE49-F238E27FC236}">
                <a16:creationId xmlns:a16="http://schemas.microsoft.com/office/drawing/2014/main" id="{8DCB1B5C-D75C-230E-D46E-C878605B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9" y="938983"/>
            <a:ext cx="3709267" cy="37092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0" name="Picture 8" descr="H:\Users\Domenico\Desktop\URGENZE APRILE CT\NEFROURO\EMBOLIZZAZIONI IN UROLOGIA\PALMERI EMB. RENALE POST TRAUMA 19.1.09\I030016.JPG">
            <a:extLst>
              <a:ext uri="{FF2B5EF4-FFF2-40B4-BE49-F238E27FC236}">
                <a16:creationId xmlns:a16="http://schemas.microsoft.com/office/drawing/2014/main" id="{B1D27EDE-C9DB-12AD-47B2-FE3F4F7F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976983"/>
            <a:ext cx="3709267" cy="37092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1" name="Picture 9" descr="H:\Users\Domenico\Desktop\URGENZE APRILE CT\NEFROURO\EMBOLIZZAZIONI IN UROLOGIA\PALMERI EMB. RENALE POST TRAUMA 19.1.09\I032019.JPG">
            <a:extLst>
              <a:ext uri="{FF2B5EF4-FFF2-40B4-BE49-F238E27FC236}">
                <a16:creationId xmlns:a16="http://schemas.microsoft.com/office/drawing/2014/main" id="{DEF4C930-77B3-3809-0BF8-BD4530589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6" y="948709"/>
            <a:ext cx="3709267" cy="37092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EB2F9B1-4197-55C6-73BD-6212CFCAB44A}"/>
              </a:ext>
            </a:extLst>
          </p:cNvPr>
          <p:cNvCxnSpPr/>
          <p:nvPr/>
        </p:nvCxnSpPr>
        <p:spPr>
          <a:xfrm flipH="1" flipV="1">
            <a:off x="3563888" y="3147814"/>
            <a:ext cx="360040" cy="4320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8D800F8-9AD1-01E8-78A1-A82EA0D862FC}"/>
              </a:ext>
            </a:extLst>
          </p:cNvPr>
          <p:cNvCxnSpPr/>
          <p:nvPr/>
        </p:nvCxnSpPr>
        <p:spPr>
          <a:xfrm flipH="1" flipV="1">
            <a:off x="3851920" y="2379951"/>
            <a:ext cx="360040" cy="4320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EEE9E6B-4EF0-5C51-E19B-2A2077CABB66}"/>
              </a:ext>
            </a:extLst>
          </p:cNvPr>
          <p:cNvCxnSpPr/>
          <p:nvPr/>
        </p:nvCxnSpPr>
        <p:spPr>
          <a:xfrm flipH="1" flipV="1">
            <a:off x="3834346" y="3094765"/>
            <a:ext cx="360040" cy="4320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:\palmeri trauma renale\palmeri post\I005689.JPG">
            <a:extLst>
              <a:ext uri="{FF2B5EF4-FFF2-40B4-BE49-F238E27FC236}">
                <a16:creationId xmlns:a16="http://schemas.microsoft.com/office/drawing/2014/main" id="{FE29453F-0071-DB94-84EC-EF72F969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19238" r="6055" b="18140"/>
          <a:stretch>
            <a:fillRect/>
          </a:stretch>
        </p:blipFill>
        <p:spPr bwMode="auto">
          <a:xfrm>
            <a:off x="1143001" y="214313"/>
            <a:ext cx="3355181" cy="230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K:\palmeri trauma renale\palmeri post\I005694.JPG">
            <a:extLst>
              <a:ext uri="{FF2B5EF4-FFF2-40B4-BE49-F238E27FC236}">
                <a16:creationId xmlns:a16="http://schemas.microsoft.com/office/drawing/2014/main" id="{5CB72649-C4A6-7851-AA13-C631547E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20874" r="5518" b="16502"/>
          <a:stretch>
            <a:fillRect/>
          </a:stretch>
        </p:blipFill>
        <p:spPr bwMode="auto">
          <a:xfrm>
            <a:off x="4625578" y="200026"/>
            <a:ext cx="3375422" cy="23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" descr="K:\palmeri trauma renale\palmeri post\I005688.JPG">
            <a:extLst>
              <a:ext uri="{FF2B5EF4-FFF2-40B4-BE49-F238E27FC236}">
                <a16:creationId xmlns:a16="http://schemas.microsoft.com/office/drawing/2014/main" id="{200BC189-A592-E719-B5C1-1AD25F3B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18677" r="5518" b="17603"/>
          <a:stretch>
            <a:fillRect/>
          </a:stretch>
        </p:blipFill>
        <p:spPr bwMode="auto">
          <a:xfrm>
            <a:off x="1143001" y="2571750"/>
            <a:ext cx="3375422" cy="235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K:\palmeri trauma renale\palmeri post\I007002.JPG">
            <a:extLst>
              <a:ext uri="{FF2B5EF4-FFF2-40B4-BE49-F238E27FC236}">
                <a16:creationId xmlns:a16="http://schemas.microsoft.com/office/drawing/2014/main" id="{EE2A85E9-537E-7055-4A9D-860293F2C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2" t="37560" r="7153" b="20337"/>
          <a:stretch>
            <a:fillRect/>
          </a:stretch>
        </p:blipFill>
        <p:spPr bwMode="auto">
          <a:xfrm>
            <a:off x="4604990" y="2625328"/>
            <a:ext cx="3667293" cy="21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0F77B6-2DDE-31D3-3AFA-E0CC1F2B029A}"/>
              </a:ext>
            </a:extLst>
          </p:cNvPr>
          <p:cNvSpPr txBox="1"/>
          <p:nvPr/>
        </p:nvSpPr>
        <p:spPr>
          <a:xfrm>
            <a:off x="3700529" y="555526"/>
            <a:ext cx="1802416" cy="30008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Controllo TC dopo 8 gg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Domenico\Desktop\RAGUSA UROLOGIA 2010\EMBOLIZZAZIONI IN UROLOGIA\palmeri TC a 7 mesi\I003037.JPG">
            <a:extLst>
              <a:ext uri="{FF2B5EF4-FFF2-40B4-BE49-F238E27FC236}">
                <a16:creationId xmlns:a16="http://schemas.microsoft.com/office/drawing/2014/main" id="{321FE8D8-AD7B-2CB2-578B-3353984F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54" y="897731"/>
            <a:ext cx="4058840" cy="405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C:\Users\Domenico\Desktop\RAGUSA UROLOGIA 2010\EMBOLIZZAZIONI IN UROLOGIA\palmeri TC a 7 mesi\I003036.JPG">
            <a:extLst>
              <a:ext uri="{FF2B5EF4-FFF2-40B4-BE49-F238E27FC236}">
                <a16:creationId xmlns:a16="http://schemas.microsoft.com/office/drawing/2014/main" id="{8E7BDA64-9169-3469-FB5E-0745F80A9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897731"/>
            <a:ext cx="4058841" cy="405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C:\Users\Domenico\Desktop\RAGUSA UROLOGIA 2010\EMBOLIZZAZIONI IN UROLOGIA\palmeri TC a 7 mesi\I005003.JPG">
            <a:extLst>
              <a:ext uri="{FF2B5EF4-FFF2-40B4-BE49-F238E27FC236}">
                <a16:creationId xmlns:a16="http://schemas.microsoft.com/office/drawing/2014/main" id="{FEF9EC3A-BE57-9BFF-25F4-9B7BCDF9E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14563" r="16779"/>
          <a:stretch>
            <a:fillRect/>
          </a:stretch>
        </p:blipFill>
        <p:spPr bwMode="auto">
          <a:xfrm>
            <a:off x="4976812" y="844153"/>
            <a:ext cx="3024188" cy="416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C:\Users\Domenico\Desktop\RAGUSA UROLOGIA 2010\EMBOLIZZAZIONI IN UROLOGIA\palmeri TC a 7 mesi\I005004.JPG">
            <a:extLst>
              <a:ext uri="{FF2B5EF4-FFF2-40B4-BE49-F238E27FC236}">
                <a16:creationId xmlns:a16="http://schemas.microsoft.com/office/drawing/2014/main" id="{948863DC-FFFC-4DF4-1EFF-CD07BBFF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14563" r="6812"/>
          <a:stretch>
            <a:fillRect/>
          </a:stretch>
        </p:blipFill>
        <p:spPr bwMode="auto">
          <a:xfrm>
            <a:off x="1143000" y="844153"/>
            <a:ext cx="3780235" cy="416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7D1FD7-AB4C-9B34-F5D0-4413107B7C05}"/>
              </a:ext>
            </a:extLst>
          </p:cNvPr>
          <p:cNvSpPr txBox="1"/>
          <p:nvPr/>
        </p:nvSpPr>
        <p:spPr>
          <a:xfrm>
            <a:off x="3700464" y="1131590"/>
            <a:ext cx="1977336" cy="30008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</a:rPr>
              <a:t>Controllo TC dopo 8 mesi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1485361" y="4299944"/>
            <a:ext cx="5058076" cy="410222"/>
          </a:xfrm>
          <a:prstGeom prst="rect">
            <a:avLst/>
          </a:prstGeom>
          <a:noFill/>
        </p:spPr>
        <p:txBody>
          <a:bodyPr wrap="square" lIns="55543" tIns="27772" rIns="55543" bIns="27772" rtlCol="0">
            <a:spAutoFit/>
          </a:bodyPr>
          <a:lstStyle/>
          <a:p>
            <a:pPr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825" i="1" dirty="0">
                <a:latin typeface="Arial" charset="0"/>
                <a:ea typeface="ＭＳ Ｐゴシック" charset="0"/>
              </a:rPr>
              <a:t>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Lustenberger</a:t>
            </a:r>
            <a:r>
              <a:rPr lang="it-IT" sz="825" i="1" dirty="0">
                <a:latin typeface="Arial" charset="0"/>
                <a:ea typeface="ＭＳ Ｐゴシック" charset="0"/>
              </a:rPr>
              <a:t> et al. The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role</a:t>
            </a:r>
            <a:r>
              <a:rPr lang="it-IT" sz="825" i="1" dirty="0">
                <a:latin typeface="Arial" charset="0"/>
                <a:ea typeface="ＭＳ Ｐゴシック" charset="0"/>
              </a:rPr>
              <a:t> of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angio-embolization</a:t>
            </a:r>
            <a:r>
              <a:rPr lang="it-IT" sz="825" i="1" dirty="0">
                <a:latin typeface="Arial" charset="0"/>
                <a:ea typeface="ＭＳ Ｐゴシック" charset="0"/>
              </a:rPr>
              <a:t> in the acute treatment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concept</a:t>
            </a:r>
            <a:r>
              <a:rPr lang="it-IT" sz="825" i="1" dirty="0">
                <a:latin typeface="Arial" charset="0"/>
                <a:ea typeface="ＭＳ Ｐゴシック" charset="0"/>
              </a:rPr>
              <a:t> of severe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pelvic</a:t>
            </a:r>
            <a:r>
              <a:rPr lang="it-IT" sz="825" i="1" dirty="0">
                <a:latin typeface="Arial" charset="0"/>
                <a:ea typeface="ＭＳ Ｐゴシック" charset="0"/>
              </a:rPr>
              <a:t> ring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injuries</a:t>
            </a:r>
            <a:r>
              <a:rPr lang="it-IT" sz="825" i="1" dirty="0">
                <a:latin typeface="Arial" charset="0"/>
                <a:ea typeface="ＭＳ Ｐゴシック" charset="0"/>
              </a:rPr>
              <a:t>;</a:t>
            </a:r>
          </a:p>
          <a:p>
            <a:pPr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825" dirty="0">
                <a:latin typeface="Arial" charset="0"/>
                <a:ea typeface="ＭＳ Ｐゴシック" charset="0"/>
              </a:rPr>
              <a:t> </a:t>
            </a:r>
            <a:r>
              <a:rPr lang="en-US" sz="825" dirty="0">
                <a:latin typeface="Arial" charset="0"/>
                <a:ea typeface="ＭＳ Ｐゴシック" charset="0"/>
              </a:rPr>
              <a:t>Injury, Int. J. Care Injured 46S4 (2015) S33–S38</a:t>
            </a:r>
            <a:endParaRPr lang="it-IT" sz="825" dirty="0">
              <a:latin typeface="Arial" charset="0"/>
              <a:ea typeface="ＭＳ Ｐゴシック" charset="0"/>
            </a:endParaRPr>
          </a:p>
        </p:txBody>
      </p:sp>
      <p:pic>
        <p:nvPicPr>
          <p:cNvPr id="15" name="Immagine 14" descr="Schermata 2017-10-01 alle 18.00.3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23" y="1589750"/>
            <a:ext cx="3968537" cy="2663662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1619672" y="875075"/>
            <a:ext cx="6170040" cy="714675"/>
          </a:xfrm>
          <a:prstGeom prst="rect">
            <a:avLst/>
          </a:prstGeom>
        </p:spPr>
        <p:txBody>
          <a:bodyPr vert="horz" lIns="55538" tIns="27769" rIns="55538" bIns="27769" rtlCol="0" anchor="ctr">
            <a:noAutofit/>
          </a:bodyPr>
          <a:lstStyle>
            <a:lvl1pPr algn="ctr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877" indent="-285722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 marL="1142889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 marL="1600044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 marL="2057199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355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511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8666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5821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1725" b="1" i="1" dirty="0">
                <a:solidFill>
                  <a:srgbClr val="C00000"/>
                </a:solidFill>
                <a:latin typeface="Arial"/>
                <a:cs typeface="Arial"/>
              </a:rPr>
              <a:t>Traumi pelvici</a:t>
            </a:r>
            <a:br>
              <a:rPr lang="it-IT" sz="1725" b="1" i="1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it-IT" sz="1425" b="1" i="1" u="sng" dirty="0">
                <a:solidFill>
                  <a:srgbClr val="C00000"/>
                </a:solidFill>
                <a:latin typeface="Arial"/>
                <a:cs typeface="Arial"/>
              </a:rPr>
              <a:t>Controllo del sanguinamento:</a:t>
            </a:r>
          </a:p>
        </p:txBody>
      </p:sp>
      <p:pic>
        <p:nvPicPr>
          <p:cNvPr id="7" name="Immagine 8" descr="Schermata 2016-03-10 alle 00.54.2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8" y="4299944"/>
            <a:ext cx="567829" cy="32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85040F93-BF41-2C77-0D42-8E44464D54A6}"/>
              </a:ext>
            </a:extLst>
          </p:cNvPr>
          <p:cNvCxnSpPr>
            <a:cxnSpLocks/>
          </p:cNvCxnSpPr>
          <p:nvPr/>
        </p:nvCxnSpPr>
        <p:spPr>
          <a:xfrm>
            <a:off x="5949921" y="3363838"/>
            <a:ext cx="5935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3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115617" y="1941712"/>
            <a:ext cx="3846910" cy="1422126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3674" tIns="31837" rIns="63674" bIns="31837"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5pPr>
            <a:lvl6pPr marL="25146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6pPr>
            <a:lvl7pPr marL="29718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7pPr>
            <a:lvl8pPr marL="34290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8pPr>
            <a:lvl9pPr marL="38862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9pPr>
          </a:lstStyle>
          <a:p>
            <a:pPr defTabSz="272867" eaLnBrk="0" fontAlgn="base" hangingPunct="0">
              <a:lnSpc>
                <a:spcPct val="93000"/>
              </a:lnSpc>
              <a:spcBef>
                <a:spcPts val="488"/>
              </a:spcBef>
              <a:spcAft>
                <a:spcPct val="0"/>
              </a:spcAft>
              <a:buSzPct val="75000"/>
              <a:defRPr/>
            </a:pPr>
            <a:r>
              <a:rPr lang="it-IT" sz="2175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it-IT" sz="165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it-IT" sz="1650" dirty="0">
                <a:solidFill>
                  <a:schemeClr val="tx1"/>
                </a:solidFill>
              </a:rPr>
              <a:t>La pelvi può contenere fino a 2-3 litri di sangue: in caso di fratture che aumentino i diametri orizzontali della pelvi il volume pelvico aumenta in modo considerevole </a:t>
            </a:r>
          </a:p>
          <a:p>
            <a:pPr algn="just" defTabSz="272867" eaLnBrk="0" fontAlgn="base" hangingPunct="0">
              <a:lnSpc>
                <a:spcPct val="93000"/>
              </a:lnSpc>
              <a:spcBef>
                <a:spcPts val="488"/>
              </a:spcBef>
              <a:spcAft>
                <a:spcPct val="0"/>
              </a:spcAft>
              <a:buClr>
                <a:srgbClr val="00FFFF"/>
              </a:buClr>
              <a:buSzPct val="75000"/>
              <a:defRPr/>
            </a:pPr>
            <a:endParaRPr lang="it-IT" sz="165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14020" name="Group 3"/>
          <p:cNvGrpSpPr>
            <a:grpSpLocks/>
          </p:cNvGrpSpPr>
          <p:nvPr/>
        </p:nvGrpSpPr>
        <p:grpSpPr bwMode="auto">
          <a:xfrm>
            <a:off x="5188341" y="1907705"/>
            <a:ext cx="2590800" cy="1849438"/>
            <a:chOff x="3465" y="1305"/>
            <a:chExt cx="2176" cy="1864"/>
          </a:xfrm>
        </p:grpSpPr>
        <p:pic>
          <p:nvPicPr>
            <p:cNvPr id="389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5" y="1305"/>
              <a:ext cx="2176" cy="1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8917" name="Text Box 5"/>
            <p:cNvSpPr txBox="1">
              <a:spLocks noChangeArrowheads="1"/>
            </p:cNvSpPr>
            <p:nvPr/>
          </p:nvSpPr>
          <p:spPr bwMode="auto">
            <a:xfrm>
              <a:off x="3465" y="1305"/>
              <a:ext cx="2176" cy="1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27286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it-IT" sz="1350">
                <a:solidFill>
                  <a:prstClr val="black"/>
                </a:solidFill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sp>
        <p:nvSpPr>
          <p:cNvPr id="10" name="Titolo 1"/>
          <p:cNvSpPr txBox="1">
            <a:spLocks/>
          </p:cNvSpPr>
          <p:nvPr/>
        </p:nvSpPr>
        <p:spPr>
          <a:xfrm>
            <a:off x="0" y="987574"/>
            <a:ext cx="9143999" cy="831738"/>
          </a:xfrm>
          <a:prstGeom prst="rect">
            <a:avLst/>
          </a:prstGeom>
        </p:spPr>
        <p:txBody>
          <a:bodyPr vert="horz" lIns="55538" tIns="27769" rIns="55538" bIns="27769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1725" b="1" i="1" dirty="0">
                <a:solidFill>
                  <a:srgbClr val="C00000"/>
                </a:solidFill>
                <a:latin typeface="Arial"/>
                <a:cs typeface="Arial"/>
              </a:rPr>
              <a:t>    SANGUINAMENTI ARTERIOSI  POST –TRAUMATICI DEL BACINO </a:t>
            </a: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1725" b="1" i="1" dirty="0">
                <a:solidFill>
                  <a:srgbClr val="C00000"/>
                </a:solidFill>
                <a:latin typeface="Arial"/>
                <a:cs typeface="Arial"/>
              </a:rPr>
              <a:t> I.R. FIRST LINE THERAPY</a:t>
            </a:r>
            <a:endParaRPr lang="it-IT" sz="1425" b="1" i="1" u="sng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pic>
        <p:nvPicPr>
          <p:cNvPr id="12" name="Immagine 8" descr="Schermata 2016-03-10 alle 00.54.2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8" y="4299944"/>
            <a:ext cx="567829" cy="32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956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1485037" y="-24893"/>
            <a:ext cx="6170688" cy="857610"/>
          </a:xfrm>
          <a:prstGeom prst="rect">
            <a:avLst/>
          </a:prstGeom>
        </p:spPr>
        <p:txBody>
          <a:bodyPr vert="horz" lIns="62209" tIns="31105" rIns="62209" bIns="31105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it-IT" sz="1905" b="1" i="1" dirty="0">
                <a:solidFill>
                  <a:schemeClr val="bg1"/>
                </a:solidFill>
                <a:latin typeface="Arial"/>
                <a:cs typeface="Arial"/>
              </a:rPr>
              <a:t>Trauma del Bacino</a:t>
            </a:r>
            <a:br>
              <a:rPr lang="it-IT" sz="1905" b="1" i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it-IT" sz="1633" b="1" i="1" u="sng" dirty="0">
                <a:solidFill>
                  <a:schemeClr val="bg1"/>
                </a:solidFill>
                <a:latin typeface="Arial"/>
                <a:cs typeface="Arial"/>
              </a:rPr>
              <a:t>Classificazione fratture</a:t>
            </a:r>
          </a:p>
        </p:txBody>
      </p:sp>
      <p:pic>
        <p:nvPicPr>
          <p:cNvPr id="6" name="Immagine 5" descr="Schermata 2016-03-10 alle 00.54.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1" y="4678461"/>
            <a:ext cx="614777" cy="38102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1191465" y="4869856"/>
            <a:ext cx="1023315" cy="157010"/>
          </a:xfrm>
          <a:prstGeom prst="rect">
            <a:avLst/>
          </a:prstGeom>
          <a:noFill/>
        </p:spPr>
        <p:txBody>
          <a:bodyPr wrap="none" lIns="62209" tIns="31105" rIns="62209" bIns="31105" rtlCol="0">
            <a:spAutoFit/>
          </a:bodyPr>
          <a:lstStyle/>
          <a:p>
            <a:r>
              <a:rPr lang="it-IT" sz="612" b="1" i="1" dirty="0">
                <a:solidFill>
                  <a:srgbClr val="FFFFFF"/>
                </a:solidFill>
              </a:rPr>
              <a:t>ICIR 2017 Roma 5-7 ottobre</a:t>
            </a:r>
          </a:p>
        </p:txBody>
      </p:sp>
      <p:pic>
        <p:nvPicPr>
          <p:cNvPr id="8" name="Immagine 1" descr="Schermata 2017-02-23 alle 11.27.5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36" y="1003966"/>
            <a:ext cx="3462691" cy="293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6474" y="4188529"/>
            <a:ext cx="5320880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25" dirty="0">
                <a:solidFill>
                  <a:srgbClr val="C00000"/>
                </a:solidFill>
              </a:rPr>
              <a:t>Ad ogni tipo di frattura corrisponde sia un differente tipo di instabilità meccanica </a:t>
            </a:r>
          </a:p>
          <a:p>
            <a:pPr algn="ctr"/>
            <a:r>
              <a:rPr lang="it-IT" sz="1225" dirty="0">
                <a:solidFill>
                  <a:srgbClr val="C00000"/>
                </a:solidFill>
              </a:rPr>
              <a:t>Sia una possibile differente origine di sanguinamento</a:t>
            </a:r>
          </a:p>
        </p:txBody>
      </p:sp>
    </p:spTree>
    <p:extLst>
      <p:ext uri="{BB962C8B-B14F-4D97-AF65-F5344CB8AC3E}">
        <p14:creationId xmlns:p14="http://schemas.microsoft.com/office/powerpoint/2010/main" val="3940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899592" y="1034439"/>
            <a:ext cx="6170040" cy="714675"/>
          </a:xfrm>
          <a:prstGeom prst="rect">
            <a:avLst/>
          </a:prstGeom>
        </p:spPr>
        <p:txBody>
          <a:bodyPr vert="horz" lIns="55538" tIns="27769" rIns="55538" bIns="27769" rtlCol="0" anchor="ctr">
            <a:noAutofit/>
          </a:bodyPr>
          <a:lstStyle>
            <a:lvl1pPr algn="ctr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877" indent="-285722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 marL="1142889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 marL="1600044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 marL="2057199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355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511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8666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5821" indent="-228578" algn="ctr" defTabSz="449219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it-IT" sz="1725" b="1" i="1" dirty="0">
                <a:solidFill>
                  <a:srgbClr val="FF0000"/>
                </a:solidFill>
                <a:latin typeface="Arial"/>
                <a:cs typeface="Arial"/>
              </a:rPr>
              <a:t>Traumi pelvici</a:t>
            </a:r>
            <a:br>
              <a:rPr lang="it-IT" sz="1725" b="1" i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it-IT" sz="1425" b="1" i="1" u="sng" dirty="0">
                <a:solidFill>
                  <a:srgbClr val="FF0000"/>
                </a:solidFill>
                <a:latin typeface="Arial"/>
                <a:cs typeface="Arial"/>
              </a:rPr>
              <a:t>Controllo del sanguinamento</a:t>
            </a:r>
            <a:r>
              <a:rPr lang="it-IT" sz="1425" b="1" i="1" u="sng" dirty="0">
                <a:solidFill>
                  <a:srgbClr val="FF6600"/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98482" y="1979233"/>
            <a:ext cx="4089542" cy="1406905"/>
          </a:xfrm>
          <a:prstGeom prst="rect">
            <a:avLst/>
          </a:prstGeom>
          <a:noFill/>
        </p:spPr>
        <p:txBody>
          <a:bodyPr wrap="none" lIns="55543" tIns="27772" rIns="55543" bIns="27772" rtlCol="0">
            <a:spAutoFit/>
          </a:bodyPr>
          <a:lstStyle/>
          <a:p>
            <a:pPr marL="173572" indent="-173572" defTabSz="272867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Mezzi di stabilizzazione temporanea  (</a:t>
            </a:r>
            <a:r>
              <a:rPr lang="it-IT" sz="1200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pelvic</a:t>
            </a: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binder etc.)</a:t>
            </a:r>
          </a:p>
          <a:p>
            <a:pPr marL="173572" indent="-173572" defTabSz="272867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it-IT" sz="1200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Preperitoneal</a:t>
            </a: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200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pelvic</a:t>
            </a: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sz="1200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packing</a:t>
            </a:r>
            <a:endParaRPr lang="it-IT" sz="1200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pPr marL="173572" indent="-173572" defTabSz="272867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Angiografia + embolizzazione</a:t>
            </a:r>
          </a:p>
          <a:p>
            <a:pPr marL="173572" indent="-173572" defTabSz="272867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Fissatori esterni</a:t>
            </a:r>
          </a:p>
          <a:p>
            <a:pPr marL="173572" indent="-173572" defTabSz="272867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Stabilizzazione definitiva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215311" y="4334756"/>
            <a:ext cx="5307504" cy="292177"/>
          </a:xfrm>
          <a:prstGeom prst="rect">
            <a:avLst/>
          </a:prstGeom>
          <a:noFill/>
        </p:spPr>
        <p:txBody>
          <a:bodyPr wrap="none" lIns="55543" tIns="27772" rIns="55543" bIns="27772" rtlCol="0">
            <a:spAutoFit/>
          </a:bodyPr>
          <a:lstStyle/>
          <a:p>
            <a:pPr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825" i="1" dirty="0">
                <a:latin typeface="Arial" charset="0"/>
                <a:ea typeface="ＭＳ Ｐゴシック" charset="0"/>
              </a:rPr>
              <a:t>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Lustenberger</a:t>
            </a:r>
            <a:r>
              <a:rPr lang="it-IT" sz="825" i="1" dirty="0">
                <a:latin typeface="Arial" charset="0"/>
                <a:ea typeface="ＭＳ Ｐゴシック" charset="0"/>
              </a:rPr>
              <a:t> et al. The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role</a:t>
            </a:r>
            <a:r>
              <a:rPr lang="it-IT" sz="825" i="1" dirty="0">
                <a:latin typeface="Arial" charset="0"/>
                <a:ea typeface="ＭＳ Ｐゴシック" charset="0"/>
              </a:rPr>
              <a:t> of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angio-embolization</a:t>
            </a:r>
            <a:r>
              <a:rPr lang="it-IT" sz="825" i="1" dirty="0">
                <a:latin typeface="Arial" charset="0"/>
                <a:ea typeface="ＭＳ Ｐゴシック" charset="0"/>
              </a:rPr>
              <a:t> in the acute treatment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concept</a:t>
            </a:r>
            <a:r>
              <a:rPr lang="it-IT" sz="825" i="1" dirty="0">
                <a:latin typeface="Arial" charset="0"/>
                <a:ea typeface="ＭＳ Ｐゴシック" charset="0"/>
              </a:rPr>
              <a:t> of severe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pelvic</a:t>
            </a:r>
            <a:r>
              <a:rPr lang="it-IT" sz="825" i="1" dirty="0">
                <a:latin typeface="Arial" charset="0"/>
                <a:ea typeface="ＭＳ Ｐゴシック" charset="0"/>
              </a:rPr>
              <a:t> ring </a:t>
            </a:r>
            <a:r>
              <a:rPr lang="it-IT" sz="825" i="1" dirty="0" err="1">
                <a:latin typeface="Arial" charset="0"/>
                <a:ea typeface="ＭＳ Ｐゴシック" charset="0"/>
              </a:rPr>
              <a:t>injuries</a:t>
            </a:r>
            <a:r>
              <a:rPr lang="it-IT" sz="825" i="1" dirty="0">
                <a:latin typeface="Arial" charset="0"/>
                <a:ea typeface="ＭＳ Ｐゴシック" charset="0"/>
              </a:rPr>
              <a:t>;</a:t>
            </a:r>
          </a:p>
          <a:p>
            <a:pPr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825" dirty="0">
                <a:latin typeface="Arial" charset="0"/>
                <a:ea typeface="ＭＳ Ｐゴシック" charset="0"/>
              </a:rPr>
              <a:t> </a:t>
            </a:r>
            <a:r>
              <a:rPr lang="en-US" sz="825" dirty="0">
                <a:latin typeface="Arial" charset="0"/>
                <a:ea typeface="ＭＳ Ｐゴシック" charset="0"/>
              </a:rPr>
              <a:t>Injury, Int. J. Care Injured 46S4 (2015) S33–S38</a:t>
            </a:r>
            <a:endParaRPr lang="it-IT" sz="825" dirty="0">
              <a:latin typeface="Arial" charset="0"/>
              <a:ea typeface="ＭＳ Ｐゴシック" charset="0"/>
            </a:endParaRPr>
          </a:p>
        </p:txBody>
      </p:sp>
      <p:pic>
        <p:nvPicPr>
          <p:cNvPr id="14" name="Immagine 13" descr="Pelvic bind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69672"/>
            <a:ext cx="2541318" cy="156617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 descr="Schermata 2016-03-10 alle 00.54.2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7" y="4299943"/>
            <a:ext cx="567829" cy="32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9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1739253" y="666814"/>
            <a:ext cx="6170040" cy="714675"/>
          </a:xfrm>
          <a:prstGeom prst="rect">
            <a:avLst/>
          </a:prstGeom>
        </p:spPr>
        <p:txBody>
          <a:bodyPr vert="horz" lIns="55538" tIns="27769" rIns="55538" bIns="27769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it-IT" sz="1725" b="1" i="1" dirty="0">
                <a:latin typeface="Arial"/>
                <a:cs typeface="Arial"/>
              </a:rPr>
              <a:t>Trauma del Bacino</a:t>
            </a:r>
            <a:br>
              <a:rPr lang="it-IT" sz="1725" b="1" i="1" dirty="0">
                <a:latin typeface="Arial"/>
                <a:cs typeface="Arial"/>
              </a:rPr>
            </a:br>
            <a:r>
              <a:rPr lang="it-IT" sz="1425" b="1" i="1" u="sng" dirty="0">
                <a:latin typeface="Arial"/>
                <a:cs typeface="Arial"/>
              </a:rPr>
              <a:t>Origine del sanguinamento: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10890" y="1560569"/>
            <a:ext cx="6322219" cy="53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1219" tIns="30610" rIns="61219" bIns="30610"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5pPr>
            <a:lvl6pPr marL="25146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6pPr>
            <a:lvl7pPr marL="29718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7pPr>
            <a:lvl8pPr marL="34290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8pPr>
            <a:lvl9pPr marL="38862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9pPr>
          </a:lstStyle>
          <a:p>
            <a:pPr algn="ctr" defTabSz="272867" fontAlgn="base" hangingPunct="0">
              <a:lnSpc>
                <a:spcPct val="80000"/>
              </a:lnSpc>
              <a:spcBef>
                <a:spcPts val="469"/>
              </a:spcBef>
              <a:spcAft>
                <a:spcPct val="0"/>
              </a:spcAft>
              <a:buSzPct val="75000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  </a:t>
            </a:r>
            <a:r>
              <a:rPr lang="it-IT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 </a:t>
            </a: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 </a:t>
            </a:r>
            <a:r>
              <a:rPr lang="it-IT" sz="1200" b="1" dirty="0">
                <a:solidFill>
                  <a:srgbClr val="FF0000"/>
                </a:solidFill>
                <a:latin typeface="Calibri"/>
              </a:rPr>
              <a:t>L'emorragia è provocata nella maggior parte dei casi da un sanguinamento venoso o dalle rime di fratture (90%) e </a:t>
            </a:r>
            <a:r>
              <a:rPr lang="it-IT" sz="1200" b="1" u="sng" dirty="0">
                <a:solidFill>
                  <a:srgbClr val="FF0000"/>
                </a:solidFill>
                <a:latin typeface="Calibri"/>
              </a:rPr>
              <a:t>solo</a:t>
            </a:r>
            <a:r>
              <a:rPr lang="it-IT" sz="1200" b="1" dirty="0">
                <a:solidFill>
                  <a:srgbClr val="FF0000"/>
                </a:solidFill>
                <a:latin typeface="Calibri"/>
              </a:rPr>
              <a:t> nel 10% dei casi dipende da una lesione arteriosa *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89796" y="4234428"/>
            <a:ext cx="6093254" cy="14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0255" tIns="31333" rIns="60255" bIns="31333" anchor="ctr">
            <a:spAutoFit/>
          </a:bodyPr>
          <a:lstStyle/>
          <a:p>
            <a:pPr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75000"/>
              <a:tabLst>
                <a:tab pos="0" algn="l"/>
                <a:tab pos="612191" algn="l"/>
                <a:tab pos="1224380" algn="l"/>
                <a:tab pos="1836570" algn="l"/>
                <a:tab pos="2448761" algn="l"/>
                <a:tab pos="3060951" algn="l"/>
                <a:tab pos="3673142" algn="l"/>
                <a:tab pos="4285331" algn="l"/>
                <a:tab pos="4897522" algn="l"/>
                <a:tab pos="5509712" algn="l"/>
                <a:tab pos="6121901" algn="l"/>
                <a:tab pos="6734092" algn="l"/>
              </a:tabLst>
              <a:defRPr/>
            </a:pPr>
            <a:r>
              <a:rPr lang="en-US" sz="600" dirty="0">
                <a:solidFill>
                  <a:srgbClr val="FFFFFF"/>
                </a:solidFill>
                <a:latin typeface="Calibri"/>
                <a:ea typeface="ＭＳ Ｐゴシック" charset="0"/>
              </a:rPr>
              <a:t>**</a:t>
            </a:r>
            <a:r>
              <a:rPr lang="en-US" sz="600" dirty="0">
                <a:solidFill>
                  <a:schemeClr val="bg1"/>
                </a:solidFill>
                <a:latin typeface="Calibri"/>
                <a:ea typeface="ＭＳ Ｐゴシック" charset="0"/>
              </a:rPr>
              <a:t>*van Veen, A.A.M. et. al.: "</a:t>
            </a:r>
            <a:r>
              <a:rPr lang="en-US" sz="600" i="1" dirty="0">
                <a:solidFill>
                  <a:schemeClr val="bg1"/>
                </a:solidFill>
                <a:latin typeface="Calibri"/>
                <a:ea typeface="ＭＳ Ｐゴシック" charset="0"/>
              </a:rPr>
              <a:t>Unstable pelvic fractures: a retrospective analysis</a:t>
            </a:r>
            <a:r>
              <a:rPr lang="en-US" sz="600" dirty="0">
                <a:solidFill>
                  <a:schemeClr val="bg1"/>
                </a:solidFill>
                <a:latin typeface="Calibri"/>
                <a:ea typeface="ＭＳ Ｐゴシック" charset="0"/>
              </a:rPr>
              <a:t>". Injury, 1995, vol.26(2) p.81-85.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331643" y="2301723"/>
            <a:ext cx="3429169" cy="14297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55543" tIns="27772" rIns="55543" bIns="27772" rtlCol="0">
            <a:spAutoFit/>
          </a:bodyPr>
          <a:lstStyle/>
          <a:p>
            <a:pPr marL="173572" indent="-173572"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A. iliaca interna 85%</a:t>
            </a:r>
          </a:p>
          <a:p>
            <a:pPr marL="173572" indent="-173572"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A. Iliaca esterna 2%</a:t>
            </a:r>
          </a:p>
          <a:p>
            <a:pPr marL="173572" indent="-173572"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A. circonflessa femorale 2%</a:t>
            </a:r>
          </a:p>
          <a:p>
            <a:pPr marL="173572" indent="-173572"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A. iliaca interna + circonflessa 11%</a:t>
            </a:r>
          </a:p>
          <a:p>
            <a:pPr marL="173572" indent="-173572"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Più di un punto di sanguinamento 59%</a:t>
            </a:r>
          </a:p>
          <a:p>
            <a:pPr marL="173572" indent="-173572"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Bilaterale 33%</a:t>
            </a:r>
          </a:p>
          <a:p>
            <a:pPr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                                      </a:t>
            </a:r>
          </a:p>
          <a:p>
            <a:pPr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sz="12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                                              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289796" y="4377622"/>
            <a:ext cx="5780598" cy="249344"/>
          </a:xfrm>
          <a:prstGeom prst="rect">
            <a:avLst/>
          </a:prstGeom>
          <a:noFill/>
        </p:spPr>
        <p:txBody>
          <a:bodyPr wrap="square" lIns="55543" tIns="27772" rIns="55543" bIns="27772" rtlCol="0">
            <a:spAutoFit/>
          </a:bodyPr>
          <a:lstStyle/>
          <a:p>
            <a:pPr defTabSz="27286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675" i="1" dirty="0">
                <a:latin typeface="Arial" charset="0"/>
                <a:ea typeface="ＭＳ Ｐゴシック" charset="0"/>
              </a:rPr>
              <a:t>*** </a:t>
            </a:r>
            <a:r>
              <a:rPr lang="it-IT" sz="675" i="1" dirty="0" err="1">
                <a:latin typeface="Arial" charset="0"/>
                <a:ea typeface="ＭＳ Ｐゴシック" charset="0"/>
              </a:rPr>
              <a:t>Yoon</a:t>
            </a:r>
            <a:r>
              <a:rPr lang="it-IT" sz="675" i="1" dirty="0">
                <a:latin typeface="Arial" charset="0"/>
                <a:ea typeface="ＭＳ Ｐゴシック" charset="0"/>
              </a:rPr>
              <a:t> et al. </a:t>
            </a:r>
            <a:r>
              <a:rPr lang="it-IT" sz="675" i="1" dirty="0" err="1">
                <a:latin typeface="Arial" charset="0"/>
                <a:ea typeface="ＭＳ Ｐゴシック" charset="0"/>
              </a:rPr>
              <a:t>Pelvic</a:t>
            </a:r>
            <a:r>
              <a:rPr lang="it-IT" sz="675" i="1" dirty="0">
                <a:latin typeface="Arial" charset="0"/>
                <a:ea typeface="ＭＳ Ｐゴシック" charset="0"/>
              </a:rPr>
              <a:t> </a:t>
            </a:r>
            <a:r>
              <a:rPr lang="it-IT" sz="675" i="1" dirty="0" err="1">
                <a:latin typeface="Arial" charset="0"/>
                <a:ea typeface="ＭＳ Ｐゴシック" charset="0"/>
              </a:rPr>
              <a:t>Arterial</a:t>
            </a:r>
            <a:r>
              <a:rPr lang="it-IT" sz="675" i="1" dirty="0">
                <a:latin typeface="Arial" charset="0"/>
                <a:ea typeface="ＭＳ Ｐゴシック" charset="0"/>
              </a:rPr>
              <a:t> </a:t>
            </a:r>
            <a:r>
              <a:rPr lang="it-IT" sz="675" i="1" dirty="0" err="1">
                <a:latin typeface="Arial" charset="0"/>
                <a:ea typeface="ＭＳ Ｐゴシック" charset="0"/>
              </a:rPr>
              <a:t>Hemorrhage</a:t>
            </a:r>
            <a:r>
              <a:rPr lang="it-IT" sz="675" i="1" dirty="0">
                <a:latin typeface="Arial" charset="0"/>
                <a:ea typeface="ＭＳ Ｐゴシック" charset="0"/>
              </a:rPr>
              <a:t> in </a:t>
            </a:r>
            <a:r>
              <a:rPr lang="it-IT" sz="675" i="1" dirty="0" err="1">
                <a:latin typeface="Arial" charset="0"/>
                <a:ea typeface="ＭＳ Ｐゴシック" charset="0"/>
              </a:rPr>
              <a:t>Patients</a:t>
            </a:r>
            <a:r>
              <a:rPr lang="it-IT" sz="675" i="1" dirty="0">
                <a:latin typeface="Arial" charset="0"/>
                <a:ea typeface="ＭＳ Ｐゴシック" charset="0"/>
              </a:rPr>
              <a:t> with </a:t>
            </a:r>
            <a:r>
              <a:rPr lang="it-IT" sz="675" i="1" dirty="0" err="1">
                <a:latin typeface="Arial" charset="0"/>
                <a:ea typeface="ＭＳ Ｐゴシック" charset="0"/>
              </a:rPr>
              <a:t>Pelvic</a:t>
            </a:r>
            <a:r>
              <a:rPr lang="it-IT" sz="675" i="1" dirty="0">
                <a:latin typeface="Arial" charset="0"/>
                <a:ea typeface="ＭＳ Ｐゴシック" charset="0"/>
              </a:rPr>
              <a:t> </a:t>
            </a:r>
            <a:r>
              <a:rPr lang="it-IT" sz="675" i="1" dirty="0" err="1">
                <a:latin typeface="Arial" charset="0"/>
                <a:ea typeface="ＭＳ Ｐゴシック" charset="0"/>
              </a:rPr>
              <a:t>Fractures</a:t>
            </a:r>
            <a:r>
              <a:rPr lang="it-IT" sz="675" i="1" dirty="0">
                <a:latin typeface="Arial" charset="0"/>
                <a:ea typeface="ＭＳ Ｐゴシック" charset="0"/>
              </a:rPr>
              <a:t>: </a:t>
            </a:r>
            <a:r>
              <a:rPr lang="it-IT" sz="675" i="1" dirty="0" err="1">
                <a:latin typeface="Arial" charset="0"/>
                <a:ea typeface="ＭＳ Ｐゴシック" charset="0"/>
              </a:rPr>
              <a:t>Detection</a:t>
            </a:r>
            <a:r>
              <a:rPr lang="it-IT" sz="675" i="1" dirty="0">
                <a:latin typeface="Arial" charset="0"/>
                <a:ea typeface="ＭＳ Ｐゴシック" charset="0"/>
              </a:rPr>
              <a:t> with </a:t>
            </a:r>
            <a:r>
              <a:rPr lang="it-IT" sz="675" i="1" dirty="0" err="1">
                <a:latin typeface="Arial" charset="0"/>
                <a:ea typeface="ＭＳ Ｐゴシック" charset="0"/>
              </a:rPr>
              <a:t>Contrast-enhanced</a:t>
            </a:r>
            <a:r>
              <a:rPr lang="it-IT" sz="675" i="1" dirty="0">
                <a:latin typeface="Arial" charset="0"/>
                <a:ea typeface="ＭＳ Ｐゴシック" charset="0"/>
              </a:rPr>
              <a:t> CT; </a:t>
            </a:r>
            <a:r>
              <a:rPr lang="hu-HU" sz="675" dirty="0">
                <a:latin typeface="Arial" charset="0"/>
                <a:ea typeface="ＭＳ Ｐゴシック" charset="0"/>
              </a:rPr>
              <a:t>RadioGraphics 2004; 24:1591–1606</a:t>
            </a:r>
            <a:endParaRPr lang="it-IT" sz="675" i="1" dirty="0">
              <a:latin typeface="Arial" charset="0"/>
              <a:ea typeface="ＭＳ Ｐゴシック" charset="0"/>
            </a:endParaRPr>
          </a:p>
        </p:txBody>
      </p:sp>
      <p:pic>
        <p:nvPicPr>
          <p:cNvPr id="9" name="Immagine 8" descr="Schermata 2017-10-01 alle 17.25.4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39702"/>
            <a:ext cx="3348630" cy="2016224"/>
          </a:xfrm>
          <a:prstGeom prst="rect">
            <a:avLst/>
          </a:prstGeom>
        </p:spPr>
      </p:pic>
      <p:pic>
        <p:nvPicPr>
          <p:cNvPr id="12" name="Immagine 8" descr="Schermata 2016-03-10 alle 00.54.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8" y="4299944"/>
            <a:ext cx="567829" cy="32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E2FC44-F581-BD41-9900-F61D32928242}"/>
              </a:ext>
            </a:extLst>
          </p:cNvPr>
          <p:cNvSpPr txBox="1"/>
          <p:nvPr/>
        </p:nvSpPr>
        <p:spPr>
          <a:xfrm>
            <a:off x="1043608" y="22111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0000"/>
                </a:solidFill>
                <a:latin typeface="Calibri"/>
              </a:rPr>
              <a:t> *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485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Immagine 2" descr="Schermata 2017-02-21 alle 15.38.21.png">
            <a:extLst>
              <a:ext uri="{FF2B5EF4-FFF2-40B4-BE49-F238E27FC236}">
                <a16:creationId xmlns:a16="http://schemas.microsoft.com/office/drawing/2014/main" id="{175B3E60-A5B9-B21A-F8ED-4E85B7105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38922"/>
            <a:ext cx="5153025" cy="248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3124E01-E534-E3C9-097D-997BB30AB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38922"/>
            <a:ext cx="3048675" cy="250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F27E18B-D664-3644-CBBB-0FA3269E2B28}"/>
              </a:ext>
            </a:extLst>
          </p:cNvPr>
          <p:cNvSpPr/>
          <p:nvPr/>
        </p:nvSpPr>
        <p:spPr>
          <a:xfrm>
            <a:off x="1187624" y="1131590"/>
            <a:ext cx="58864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 typeface="Times New Roman" charset="0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it-IT" u="sng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Trattamento </a:t>
            </a:r>
            <a:r>
              <a:rPr lang="it-IT" u="sng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endovascolare</a:t>
            </a:r>
            <a:r>
              <a:rPr lang="it-IT" u="sng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dei sanguinamenti  del bacino</a:t>
            </a:r>
          </a:p>
          <a:p>
            <a:pPr>
              <a:spcBef>
                <a:spcPct val="0"/>
              </a:spcBef>
              <a:buClrTx/>
              <a:buFont typeface="Times New Roman" charset="0"/>
              <a:buNone/>
              <a:defRPr/>
            </a:pPr>
            <a:r>
              <a:rPr lang="it-IT" b="1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Sources</a:t>
            </a:r>
            <a:r>
              <a:rPr lang="it-IT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arterial</a:t>
            </a:r>
            <a:r>
              <a:rPr lang="it-IT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r>
              <a:rPr lang="it-IT" b="1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blending</a:t>
            </a:r>
            <a:r>
              <a:rPr lang="it-IT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</a:t>
            </a:r>
          </a:p>
          <a:p>
            <a:pPr algn="l">
              <a:spcBef>
                <a:spcPct val="0"/>
              </a:spcBef>
              <a:buClrTx/>
              <a:buFontTx/>
              <a:buNone/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Immagine 3" descr="Schermata 2017-03-05 alle 10.16.41.png">
            <a:extLst>
              <a:ext uri="{FF2B5EF4-FFF2-40B4-BE49-F238E27FC236}">
                <a16:creationId xmlns:a16="http://schemas.microsoft.com/office/drawing/2014/main" id="{4E9630AF-38E9-FC9E-4FEC-C13C02695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525"/>
            <a:ext cx="6858001" cy="511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>
            <a:extLst>
              <a:ext uri="{FF2B5EF4-FFF2-40B4-BE49-F238E27FC236}">
                <a16:creationId xmlns:a16="http://schemas.microsoft.com/office/drawing/2014/main" id="{C5DE879C-0B38-DB67-9DAF-15C3297A3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1046466"/>
            <a:ext cx="3726656" cy="717216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500" tIns="35100" rIns="67500" bIns="351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13"/>
              </a:spcBef>
            </a:pPr>
            <a:r>
              <a:rPr lang="it-IT" altLang="it-IT" sz="2100" dirty="0">
                <a:solidFill>
                  <a:srgbClr val="FF0000"/>
                </a:solidFill>
              </a:rPr>
              <a:t>Accurato  planning del trattamento</a:t>
            </a:r>
            <a:endParaRPr lang="it-IT" altLang="it-IT" sz="2100" b="1" dirty="0">
              <a:solidFill>
                <a:srgbClr val="FF0000"/>
              </a:solidFill>
            </a:endParaRPr>
          </a:p>
        </p:txBody>
      </p:sp>
      <p:sp>
        <p:nvSpPr>
          <p:cNvPr id="26627" name="Text Box 6">
            <a:extLst>
              <a:ext uri="{FF2B5EF4-FFF2-40B4-BE49-F238E27FC236}">
                <a16:creationId xmlns:a16="http://schemas.microsoft.com/office/drawing/2014/main" id="{A11D5296-1FA5-37B2-D3BC-9229EB323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64" y="1851670"/>
            <a:ext cx="3531080" cy="195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67500" tIns="35100" rIns="67500" bIns="35100">
            <a:spAutoFit/>
          </a:bodyPr>
          <a:lstStyle>
            <a:lvl1pPr marL="457200" indent="-4572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9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it-IT" altLang="it-IT" sz="1425" dirty="0">
                <a:solidFill>
                  <a:srgbClr val="FF0000"/>
                </a:solidFill>
              </a:rPr>
              <a:t>Tipo di lesione </a:t>
            </a:r>
          </a:p>
          <a:p>
            <a:pPr eaLnBrk="1" hangingPunct="1">
              <a:spcBef>
                <a:spcPts val="89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it-IT" altLang="it-IT" sz="1425" dirty="0">
                <a:solidFill>
                  <a:srgbClr val="FF0000"/>
                </a:solidFill>
              </a:rPr>
              <a:t>la posizione e l’ estensione delle lesioni</a:t>
            </a:r>
          </a:p>
          <a:p>
            <a:pPr eaLnBrk="1" hangingPunct="1">
              <a:spcBef>
                <a:spcPts val="89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it-IT" altLang="it-IT" sz="1425" dirty="0">
                <a:solidFill>
                  <a:srgbClr val="FF0000"/>
                </a:solidFill>
              </a:rPr>
              <a:t>Origine calibro e decorso dei vasi afferenti alla lesione</a:t>
            </a:r>
          </a:p>
          <a:p>
            <a:pPr eaLnBrk="1" hangingPunct="1">
              <a:spcBef>
                <a:spcPts val="89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it-IT" altLang="it-IT" sz="1425" dirty="0">
                <a:solidFill>
                  <a:srgbClr val="FF0000"/>
                </a:solidFill>
              </a:rPr>
              <a:t>La eventuale presenza o meno di vasi a valle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A439033C-6347-CA3F-BB1A-E35F211D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3" t="25191" r="28912" b="23949"/>
          <a:stretch>
            <a:fillRect/>
          </a:stretch>
        </p:blipFill>
        <p:spPr bwMode="auto">
          <a:xfrm>
            <a:off x="3656344" y="1394900"/>
            <a:ext cx="2646760" cy="339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PATANE\Desktop\FIRENZE E.MAZZA\embolizz firenze dic 13\Nuovi casi\ilardo carmelo emb lombare sn\ilardo TC\I003005.JPG">
            <a:extLst>
              <a:ext uri="{FF2B5EF4-FFF2-40B4-BE49-F238E27FC236}">
                <a16:creationId xmlns:a16="http://schemas.microsoft.com/office/drawing/2014/main" id="{6008F7D7-983C-2294-94D4-6127DF34E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6811" r="6811"/>
          <a:stretch>
            <a:fillRect/>
          </a:stretch>
        </p:blipFill>
        <p:spPr bwMode="auto">
          <a:xfrm>
            <a:off x="6371976" y="2139702"/>
            <a:ext cx="2646760" cy="2645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105F5976-1002-E6CB-F30C-4FA24CD5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38" r="17972" b="3123"/>
          <a:stretch>
            <a:fillRect/>
          </a:stretch>
        </p:blipFill>
        <p:spPr bwMode="auto">
          <a:xfrm>
            <a:off x="2303861" y="1113236"/>
            <a:ext cx="2025253" cy="194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10000" contrast="30000"/>
                  </a:blip>
                  <a:srcRect l="10155" t="1038" r="17972" b="312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4" name="Picture 2">
            <a:extLst>
              <a:ext uri="{FF2B5EF4-FFF2-40B4-BE49-F238E27FC236}">
                <a16:creationId xmlns:a16="http://schemas.microsoft.com/office/drawing/2014/main" id="{B5334AB5-8E58-5EF0-F52F-FCACBD09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2081" r="16527"/>
          <a:stretch>
            <a:fillRect/>
          </a:stretch>
        </p:blipFill>
        <p:spPr bwMode="auto">
          <a:xfrm>
            <a:off x="4895850" y="1113236"/>
            <a:ext cx="1944291" cy="194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20000" contrast="30000"/>
                  </a:blip>
                  <a:srcRect l="10884" t="2081" r="165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5" name="Picture 3">
            <a:extLst>
              <a:ext uri="{FF2B5EF4-FFF2-40B4-BE49-F238E27FC236}">
                <a16:creationId xmlns:a16="http://schemas.microsoft.com/office/drawing/2014/main" id="{BF7A58D5-0760-5F38-F3BC-0CD0EEDD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6255" r="16542"/>
          <a:stretch>
            <a:fillRect/>
          </a:stretch>
        </p:blipFill>
        <p:spPr bwMode="auto">
          <a:xfrm>
            <a:off x="2292823" y="3028603"/>
            <a:ext cx="2058590" cy="193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8000" contrast="18000"/>
                  </a:blip>
                  <a:srcRect l="13280" t="6255" r="165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6" name="Picture 4">
            <a:extLst>
              <a:ext uri="{FF2B5EF4-FFF2-40B4-BE49-F238E27FC236}">
                <a16:creationId xmlns:a16="http://schemas.microsoft.com/office/drawing/2014/main" id="{3B3E8C38-D706-2FD4-DA5C-B1262690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8337" r="23438" b="4164"/>
          <a:stretch>
            <a:fillRect/>
          </a:stretch>
        </p:blipFill>
        <p:spPr bwMode="auto">
          <a:xfrm>
            <a:off x="4895850" y="3057526"/>
            <a:ext cx="1944291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14061" t="8337" r="23438" b="416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9862" name="CasellaDiTesto 1">
            <a:extLst>
              <a:ext uri="{FF2B5EF4-FFF2-40B4-BE49-F238E27FC236}">
                <a16:creationId xmlns:a16="http://schemas.microsoft.com/office/drawing/2014/main" id="{DC006955-5AF1-B1D6-CA50-BDF6A1B2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466905"/>
            <a:ext cx="5616624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Times New Roman" charset="0"/>
              <a:buNone/>
              <a:defRPr/>
            </a:pPr>
            <a:r>
              <a:rPr lang="it-IT" u="sng" dirty="0">
                <a:solidFill>
                  <a:srgbClr val="C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Trattamento </a:t>
            </a:r>
            <a:r>
              <a:rPr lang="it-IT" u="sng" dirty="0" err="1">
                <a:solidFill>
                  <a:srgbClr val="C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endovascolare</a:t>
            </a:r>
            <a:r>
              <a:rPr lang="it-IT" u="sng" dirty="0">
                <a:solidFill>
                  <a:srgbClr val="C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dei sanguinamenti  del bacino  </a:t>
            </a:r>
          </a:p>
          <a:p>
            <a:pPr algn="ctr">
              <a:buFont typeface="Times New Roman" charset="0"/>
              <a:buNone/>
              <a:defRPr/>
            </a:pPr>
            <a:r>
              <a:rPr lang="it-IT" b="1" dirty="0">
                <a:solidFill>
                  <a:srgbClr val="C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Sanguinamenti multipli: </a:t>
            </a:r>
            <a:r>
              <a:rPr lang="it-IT" b="1" dirty="0" err="1">
                <a:solidFill>
                  <a:srgbClr val="C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Gelfoam</a:t>
            </a:r>
            <a:r>
              <a:rPr lang="it-IT" b="1" dirty="0">
                <a:solidFill>
                  <a:srgbClr val="C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60EC1F11-295D-8D1E-6E20-9F45E6DF7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858" r="22858" b="7146"/>
          <a:stretch>
            <a:fillRect/>
          </a:stretch>
        </p:blipFill>
        <p:spPr bwMode="auto">
          <a:xfrm>
            <a:off x="1357313" y="321468"/>
            <a:ext cx="2089547" cy="197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10000"/>
                  </a:blip>
                  <a:srcRect l="8572" t="2858" r="22858" b="71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58" name="Picture 2">
            <a:extLst>
              <a:ext uri="{FF2B5EF4-FFF2-40B4-BE49-F238E27FC236}">
                <a16:creationId xmlns:a16="http://schemas.microsoft.com/office/drawing/2014/main" id="{C1A9A48D-FFE7-FD46-33CF-A6C869A3E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13545" r="15630" b="8331"/>
          <a:stretch>
            <a:fillRect/>
          </a:stretch>
        </p:blipFill>
        <p:spPr bwMode="auto">
          <a:xfrm>
            <a:off x="3464298" y="311943"/>
            <a:ext cx="2246709" cy="198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10000" contrast="30000"/>
                  </a:blip>
                  <a:srcRect l="17969" t="13545" r="15630" b="83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E651259F-01FD-4B61-975E-A6B24DB7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9378" r="21880" b="5209"/>
          <a:stretch>
            <a:fillRect/>
          </a:stretch>
        </p:blipFill>
        <p:spPr bwMode="auto">
          <a:xfrm>
            <a:off x="5720408" y="307180"/>
            <a:ext cx="2089547" cy="199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10000"/>
                  </a:blip>
                  <a:srcRect l="10934" t="9378" r="21880" b="52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947F9ADD-2C24-9DB5-F515-0A1EE72B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t="2080" r="23483" b="9373"/>
          <a:stretch>
            <a:fillRect/>
          </a:stretch>
        </p:blipFill>
        <p:spPr bwMode="auto">
          <a:xfrm>
            <a:off x="1303735" y="2303860"/>
            <a:ext cx="2303859" cy="25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20000"/>
                  </a:blip>
                  <a:srcRect l="17232" t="2080" r="23483" b="93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D8CB4E4B-2887-AFCF-CCEE-8659F5B6A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12502" r="32719" b="10416"/>
          <a:stretch>
            <a:fillRect/>
          </a:stretch>
        </p:blipFill>
        <p:spPr bwMode="auto">
          <a:xfrm>
            <a:off x="3607594" y="2303860"/>
            <a:ext cx="2244329" cy="25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20000"/>
                  </a:blip>
                  <a:srcRect l="16409" t="12502" r="32719" b="104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4A781029-D957-93ED-1DFA-14CD01F4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-3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t="7294" r="36217" b="8374"/>
          <a:stretch>
            <a:fillRect/>
          </a:stretch>
        </p:blipFill>
        <p:spPr bwMode="auto">
          <a:xfrm>
            <a:off x="5750719" y="2303860"/>
            <a:ext cx="2134791" cy="25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30000" contrast="20000"/>
                  </a:blip>
                  <a:srcRect l="10158" t="7294" r="36217" b="83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A7C07BAE-EF0E-55AF-5B0F-3553014BE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6250" r="26561" b="14587"/>
          <a:stretch>
            <a:fillRect/>
          </a:stretch>
        </p:blipFill>
        <p:spPr bwMode="auto">
          <a:xfrm>
            <a:off x="1410892" y="160735"/>
            <a:ext cx="3244453" cy="316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30000" contrast="40000"/>
                  </a:blip>
                  <a:srcRect l="12502" t="6250" r="26561" b="145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id="{26227DDB-5793-ACD9-C05D-2B0ADF42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7292" r="16405" b="8330"/>
          <a:stretch>
            <a:fillRect/>
          </a:stretch>
        </p:blipFill>
        <p:spPr bwMode="auto">
          <a:xfrm>
            <a:off x="4518422" y="1660922"/>
            <a:ext cx="3161109" cy="316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30000" contrast="40000"/>
                  </a:blip>
                  <a:srcRect l="20316" t="7292" r="16405" b="83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id="{56B91C3A-98BF-571B-8D8A-328952ED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60" y="160735"/>
            <a:ext cx="2471738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3730" name="Picture 2">
            <a:extLst>
              <a:ext uri="{FF2B5EF4-FFF2-40B4-BE49-F238E27FC236}">
                <a16:creationId xmlns:a16="http://schemas.microsoft.com/office/drawing/2014/main" id="{D348BCA4-CDAD-B32E-8BF7-614421673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91" y="160735"/>
            <a:ext cx="2471738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4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3731" name="Picture 3">
            <a:extLst>
              <a:ext uri="{FF2B5EF4-FFF2-40B4-BE49-F238E27FC236}">
                <a16:creationId xmlns:a16="http://schemas.microsoft.com/office/drawing/2014/main" id="{962CDD82-1450-084B-5F6C-659B30EF7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60" y="2411016"/>
            <a:ext cx="2471738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4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3732" name="Picture 4">
            <a:extLst>
              <a:ext uri="{FF2B5EF4-FFF2-40B4-BE49-F238E27FC236}">
                <a16:creationId xmlns:a16="http://schemas.microsoft.com/office/drawing/2014/main" id="{564316F6-A0AC-A2F3-2EC0-6C3F7F8B1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92" y="2411017"/>
            <a:ext cx="2464594" cy="246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4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3733" name="Rectangle 5">
            <a:extLst>
              <a:ext uri="{FF2B5EF4-FFF2-40B4-BE49-F238E27FC236}">
                <a16:creationId xmlns:a16="http://schemas.microsoft.com/office/drawing/2014/main" id="{F4B90227-C71A-B1B2-580A-C88C24D5ABA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232922" y="267892"/>
            <a:ext cx="1017984" cy="10715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 sz="1350">
              <a:latin typeface="Times New Roman" charset="0"/>
              <a:ea typeface="ＭＳ Ｐゴシック" charset="0"/>
            </a:endParaRPr>
          </a:p>
        </p:txBody>
      </p:sp>
      <p:sp>
        <p:nvSpPr>
          <p:cNvPr id="73734" name="Rectangle 6">
            <a:extLst>
              <a:ext uri="{FF2B5EF4-FFF2-40B4-BE49-F238E27FC236}">
                <a16:creationId xmlns:a16="http://schemas.microsoft.com/office/drawing/2014/main" id="{D985CD92-BD8C-2F04-CBB5-B95008D18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1" y="2518174"/>
            <a:ext cx="964406" cy="10715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 sz="1350">
              <a:latin typeface="Times New Roman" charset="0"/>
              <a:ea typeface="ＭＳ Ｐゴシック" charset="0"/>
            </a:endParaRPr>
          </a:p>
        </p:txBody>
      </p:sp>
      <p:sp>
        <p:nvSpPr>
          <p:cNvPr id="73735" name="Rectangle 7">
            <a:extLst>
              <a:ext uri="{FF2B5EF4-FFF2-40B4-BE49-F238E27FC236}">
                <a16:creationId xmlns:a16="http://schemas.microsoft.com/office/drawing/2014/main" id="{BCCA91BA-07BB-0916-5B00-D77922B8D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970" y="2518174"/>
            <a:ext cx="964406" cy="10715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 sz="1350">
              <a:latin typeface="Times New Roman" charset="0"/>
              <a:ea typeface="ＭＳ Ｐゴシック" charset="0"/>
            </a:endParaRPr>
          </a:p>
        </p:txBody>
      </p:sp>
      <p:sp>
        <p:nvSpPr>
          <p:cNvPr id="73736" name="AutoShape 8">
            <a:extLst>
              <a:ext uri="{FF2B5EF4-FFF2-40B4-BE49-F238E27FC236}">
                <a16:creationId xmlns:a16="http://schemas.microsoft.com/office/drawing/2014/main" id="{F0F24797-7BC6-900B-410E-1856737D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485" y="267892"/>
            <a:ext cx="1017984" cy="107156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 sz="1350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>
            <a:extLst>
              <a:ext uri="{FF2B5EF4-FFF2-40B4-BE49-F238E27FC236}">
                <a16:creationId xmlns:a16="http://schemas.microsoft.com/office/drawing/2014/main" id="{74036EA2-489E-EDD1-5D3A-FFCD6B4C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6" t="13539" r="19533" b="2081"/>
          <a:stretch>
            <a:fillRect/>
          </a:stretch>
        </p:blipFill>
        <p:spPr bwMode="auto">
          <a:xfrm>
            <a:off x="2160986" y="107158"/>
            <a:ext cx="2487215" cy="25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30000"/>
                  </a:blip>
                  <a:srcRect l="17966" t="13539" r="19533" b="20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4754" name="Picture 2">
            <a:extLst>
              <a:ext uri="{FF2B5EF4-FFF2-40B4-BE49-F238E27FC236}">
                <a16:creationId xmlns:a16="http://schemas.microsoft.com/office/drawing/2014/main" id="{1DE140E4-71EA-CF80-CA5F-54386F5A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7" t="6248" r="17188" b="5203"/>
          <a:stretch>
            <a:fillRect/>
          </a:stretch>
        </p:blipFill>
        <p:spPr bwMode="auto">
          <a:xfrm>
            <a:off x="4625578" y="107158"/>
            <a:ext cx="2547938" cy="25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40000"/>
                  </a:blip>
                  <a:srcRect l="15627" t="6248" r="17188" b="52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012D3261-3E08-7C01-10CB-E242887FA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6247" r="14842" b="6247"/>
          <a:stretch>
            <a:fillRect/>
          </a:stretch>
        </p:blipFill>
        <p:spPr bwMode="auto">
          <a:xfrm>
            <a:off x="2160986" y="2571751"/>
            <a:ext cx="2464594" cy="246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30000"/>
                  </a:blip>
                  <a:srcRect l="18755" t="6247" r="14842" b="6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301FD819-332A-BFD2-FEA0-B761B62B8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6252" r="15625" b="10413"/>
          <a:stretch>
            <a:fillRect/>
          </a:stretch>
        </p:blipFill>
        <p:spPr bwMode="auto">
          <a:xfrm>
            <a:off x="4625578" y="2571751"/>
            <a:ext cx="2518172" cy="246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40000"/>
                  </a:blip>
                  <a:srcRect l="20317" t="6252" r="15625" b="104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>
            <a:extLst>
              <a:ext uri="{FF2B5EF4-FFF2-40B4-BE49-F238E27FC236}">
                <a16:creationId xmlns:a16="http://schemas.microsoft.com/office/drawing/2014/main" id="{4791E262-863E-834D-BFEE-7F3C0F7B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7292" r="21878" b="2078"/>
          <a:stretch>
            <a:fillRect/>
          </a:stretch>
        </p:blipFill>
        <p:spPr bwMode="auto">
          <a:xfrm>
            <a:off x="2536032" y="2732485"/>
            <a:ext cx="2035969" cy="227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17184" t="7292" r="21878" b="20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5778" name="Picture 2">
            <a:extLst>
              <a:ext uri="{FF2B5EF4-FFF2-40B4-BE49-F238E27FC236}">
                <a16:creationId xmlns:a16="http://schemas.microsoft.com/office/drawing/2014/main" id="{A4F65FA8-E129-79A7-F556-23D89BE4F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2080" r="10934"/>
          <a:stretch>
            <a:fillRect/>
          </a:stretch>
        </p:blipFill>
        <p:spPr bwMode="auto">
          <a:xfrm>
            <a:off x="4572001" y="2786062"/>
            <a:ext cx="2313385" cy="219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11719" t="2080" r="109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1487F7DF-E5F8-3D3D-7CBE-81E9FDD2C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8" t="6245" r="22656" b="7291"/>
          <a:stretch>
            <a:fillRect/>
          </a:stretch>
        </p:blipFill>
        <p:spPr bwMode="auto">
          <a:xfrm>
            <a:off x="4786314" y="214313"/>
            <a:ext cx="2340769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19528" t="6245" r="22656" b="72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id="{422C4BCC-CE84-1F85-7936-9D259DF0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7288" r="14066" b="5206"/>
          <a:stretch>
            <a:fillRect/>
          </a:stretch>
        </p:blipFill>
        <p:spPr bwMode="auto">
          <a:xfrm>
            <a:off x="2053828" y="214313"/>
            <a:ext cx="2786063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15625" t="7288" r="14066" b="52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>
            <a:extLst>
              <a:ext uri="{FF2B5EF4-FFF2-40B4-BE49-F238E27FC236}">
                <a16:creationId xmlns:a16="http://schemas.microsoft.com/office/drawing/2014/main" id="{5AF18151-E2BF-D042-DECA-866B61073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235" y="1762125"/>
            <a:ext cx="6210300" cy="171569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9120" tIns="34560" rIns="69120" bIns="34560" anchor="ctr"/>
          <a:lstStyle>
            <a:lvl1pPr marL="342900" indent="-3429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C00000"/>
                </a:solidFill>
              </a:rPr>
              <a:t>In circa il 30% dei pz con sanguinamento da fratture pelviche non si vede fuoriuscita di mdc</a:t>
            </a:r>
          </a:p>
          <a:p>
            <a:pPr algn="l">
              <a:spcBef>
                <a:spcPct val="0"/>
              </a:spcBef>
              <a:buClrTx/>
            </a:pPr>
            <a:endParaRPr lang="it-IT" altLang="it-IT" sz="1800" dirty="0">
              <a:solidFill>
                <a:srgbClr val="C00000"/>
              </a:solidFill>
            </a:endParaRPr>
          </a:p>
          <a:p>
            <a:pPr algn="l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rgbClr val="C00000"/>
                </a:solidFill>
              </a:rPr>
              <a:t>Spesso  un’arteria  danneggiata si occlude temporaneamente ma c’è sempre la possibilità che il trombo si ricanalizzi e si abbia un </a:t>
            </a:r>
            <a:r>
              <a:rPr lang="it-IT" altLang="it-IT" sz="1800" dirty="0" err="1">
                <a:solidFill>
                  <a:srgbClr val="C00000"/>
                </a:solidFill>
              </a:rPr>
              <a:t>risanguinamento</a:t>
            </a:r>
            <a:r>
              <a:rPr lang="it-IT" altLang="it-IT" sz="1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57BCC686-00E7-0AA1-60D9-A39B8AD4B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235" y="904875"/>
            <a:ext cx="6210300" cy="8572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9120" tIns="34560" rIns="69120" bIns="3456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5pPr>
            <a:lvl6pPr marL="25146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6pPr>
            <a:lvl7pPr marL="29718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7pPr>
            <a:lvl8pPr marL="34290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8pPr>
            <a:lvl9pPr marL="3886200" indent="-228600" algn="ctr" defTabSz="449263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FFFFFF"/>
                </a:solidFill>
                <a:latin typeface="Times New Roman" charset="0"/>
                <a:ea typeface="ＭＳ Ｐゴシック" charset="0"/>
                <a:cs typeface="Microsoft YaHei" charset="0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  <a:defRPr/>
            </a:pPr>
            <a:r>
              <a:rPr lang="it-IT" sz="2400" dirty="0">
                <a:solidFill>
                  <a:schemeClr val="tx1"/>
                </a:solidFill>
              </a:rPr>
              <a:t>  </a:t>
            </a:r>
            <a:r>
              <a:rPr lang="it-IT" sz="1800" b="1" u="sng" dirty="0">
                <a:solidFill>
                  <a:schemeClr val="tx1"/>
                </a:solidFill>
              </a:rPr>
              <a:t>Trattamento endovascolare dei sanguinamenti  del bacino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>
            <a:extLst>
              <a:ext uri="{FF2B5EF4-FFF2-40B4-BE49-F238E27FC236}">
                <a16:creationId xmlns:a16="http://schemas.microsoft.com/office/drawing/2014/main" id="{04D11379-8EB7-6EC6-565F-E39D63DA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2"/>
          <a:stretch>
            <a:fillRect/>
          </a:stretch>
        </p:blipFill>
        <p:spPr bwMode="auto">
          <a:xfrm>
            <a:off x="1732361" y="107158"/>
            <a:ext cx="2931319" cy="256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r="142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7826" name="Picture 2">
            <a:extLst>
              <a:ext uri="{FF2B5EF4-FFF2-40B4-BE49-F238E27FC236}">
                <a16:creationId xmlns:a16="http://schemas.microsoft.com/office/drawing/2014/main" id="{9A59B330-EA1C-7A0F-F8A1-C41DB7E67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1517" r="6815" b="3035"/>
          <a:stretch>
            <a:fillRect/>
          </a:stretch>
        </p:blipFill>
        <p:spPr bwMode="auto">
          <a:xfrm>
            <a:off x="4679156" y="107156"/>
            <a:ext cx="2839641" cy="249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10231" t="1517" r="6815" b="30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7827" name="Picture 3">
            <a:extLst>
              <a:ext uri="{FF2B5EF4-FFF2-40B4-BE49-F238E27FC236}">
                <a16:creationId xmlns:a16="http://schemas.microsoft.com/office/drawing/2014/main" id="{FFE13916-E48E-9BE9-4A91-A51CB689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6767" r="10934" b="4163"/>
          <a:stretch>
            <a:fillRect/>
          </a:stretch>
        </p:blipFill>
        <p:spPr bwMode="auto">
          <a:xfrm>
            <a:off x="1732360" y="2625330"/>
            <a:ext cx="2946797" cy="237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4686" t="6767" r="10934" b="41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7828" name="Picture 4">
            <a:extLst>
              <a:ext uri="{FF2B5EF4-FFF2-40B4-BE49-F238E27FC236}">
                <a16:creationId xmlns:a16="http://schemas.microsoft.com/office/drawing/2014/main" id="{A50386B4-0AAF-12EB-024D-FD7029D45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t="2084" r="10941"/>
          <a:stretch>
            <a:fillRect/>
          </a:stretch>
        </p:blipFill>
        <p:spPr bwMode="auto">
          <a:xfrm>
            <a:off x="4679156" y="2625330"/>
            <a:ext cx="2839641" cy="237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7811" t="2084" r="109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36C133F-2964-EB20-01BF-C7C5604F2ED6}"/>
              </a:ext>
            </a:extLst>
          </p:cNvPr>
          <p:cNvSpPr/>
          <p:nvPr/>
        </p:nvSpPr>
        <p:spPr>
          <a:xfrm>
            <a:off x="3365205" y="1179219"/>
            <a:ext cx="239232" cy="9569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8679E32C-FE0A-E450-D51F-41832924DAEF}"/>
              </a:ext>
            </a:extLst>
          </p:cNvPr>
          <p:cNvSpPr/>
          <p:nvPr/>
        </p:nvSpPr>
        <p:spPr>
          <a:xfrm>
            <a:off x="5931513" y="3189768"/>
            <a:ext cx="495868" cy="97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>
            <a:extLst>
              <a:ext uri="{FF2B5EF4-FFF2-40B4-BE49-F238E27FC236}">
                <a16:creationId xmlns:a16="http://schemas.microsoft.com/office/drawing/2014/main" id="{EC19929A-F02B-0FD1-8E92-22F4B980B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3128" r="14061"/>
          <a:stretch>
            <a:fillRect/>
          </a:stretch>
        </p:blipFill>
        <p:spPr bwMode="auto">
          <a:xfrm>
            <a:off x="2053829" y="1"/>
            <a:ext cx="2380059" cy="27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22658" t="3128" r="140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8850" name="Picture 2">
            <a:extLst>
              <a:ext uri="{FF2B5EF4-FFF2-40B4-BE49-F238E27FC236}">
                <a16:creationId xmlns:a16="http://schemas.microsoft.com/office/drawing/2014/main" id="{4233D054-E377-401B-50A8-F6BC56B1C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297" r="12500"/>
          <a:stretch>
            <a:fillRect/>
          </a:stretch>
        </p:blipFill>
        <p:spPr bwMode="auto">
          <a:xfrm>
            <a:off x="4411266" y="1"/>
            <a:ext cx="3070622" cy="27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9375" t="7297" r="125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ACCAFBB7-3490-D890-CE3A-AAC9D651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10422" r="26561" b="15625"/>
          <a:stretch>
            <a:fillRect/>
          </a:stretch>
        </p:blipFill>
        <p:spPr bwMode="auto">
          <a:xfrm>
            <a:off x="4572001" y="2625328"/>
            <a:ext cx="2893219" cy="25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20000"/>
                  </a:blip>
                  <a:srcRect l="10936" t="10422" r="26561" b="156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8852" name="Picture 4">
            <a:extLst>
              <a:ext uri="{FF2B5EF4-FFF2-40B4-BE49-F238E27FC236}">
                <a16:creationId xmlns:a16="http://schemas.microsoft.com/office/drawing/2014/main" id="{07549A2F-A57A-7884-38B2-64D22419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t="7288" r="18752" b="3120"/>
          <a:stretch>
            <a:fillRect/>
          </a:stretch>
        </p:blipFill>
        <p:spPr bwMode="auto">
          <a:xfrm>
            <a:off x="2053829" y="2625328"/>
            <a:ext cx="2522934" cy="25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30000"/>
                  </a:blip>
                  <a:srcRect l="10941" t="7288" r="18752" b="3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4D926257-0B9A-3B87-DFA5-E21D7DF9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6253" r="10156" b="1024"/>
          <a:stretch>
            <a:fillRect/>
          </a:stretch>
        </p:blipFill>
        <p:spPr bwMode="auto">
          <a:xfrm>
            <a:off x="1625204" y="107156"/>
            <a:ext cx="3161109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10000"/>
                  </a:blip>
                  <a:srcRect l="10939" t="6253" r="10156" b="10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9874" name="Picture 2">
            <a:extLst>
              <a:ext uri="{FF2B5EF4-FFF2-40B4-BE49-F238E27FC236}">
                <a16:creationId xmlns:a16="http://schemas.microsoft.com/office/drawing/2014/main" id="{4A2385AC-98D6-2CB4-3C4C-497FC51A8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t="3888" r="21095" b="2084"/>
          <a:stretch>
            <a:fillRect/>
          </a:stretch>
        </p:blipFill>
        <p:spPr bwMode="auto">
          <a:xfrm>
            <a:off x="4786314" y="107156"/>
            <a:ext cx="2746772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40000"/>
                  </a:blip>
                  <a:srcRect l="9372" t="3888" r="21095" b="20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9875" name="Picture 3">
            <a:extLst>
              <a:ext uri="{FF2B5EF4-FFF2-40B4-BE49-F238E27FC236}">
                <a16:creationId xmlns:a16="http://schemas.microsoft.com/office/drawing/2014/main" id="{F70ED2D7-C9E8-2A1E-D7A9-A5159F54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3" r="9377" b="6247"/>
          <a:stretch>
            <a:fillRect/>
          </a:stretch>
        </p:blipFill>
        <p:spPr bwMode="auto">
          <a:xfrm>
            <a:off x="3768330" y="2946797"/>
            <a:ext cx="2196703" cy="206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10000" contrast="40000"/>
                  </a:blip>
                  <a:srcRect l="19533" r="9377" b="6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31BEF87-CF3F-434E-BF00-82D3D1A177FD}"/>
              </a:ext>
            </a:extLst>
          </p:cNvPr>
          <p:cNvSpPr/>
          <p:nvPr/>
        </p:nvSpPr>
        <p:spPr>
          <a:xfrm>
            <a:off x="5821325" y="1244010"/>
            <a:ext cx="398721" cy="5901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8A6C27F-A811-D090-E8B8-66D5B6B8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216568"/>
            <a:ext cx="2599460" cy="1108928"/>
          </a:xfrm>
        </p:spPr>
        <p:txBody>
          <a:bodyPr>
            <a:normAutofit fontScale="90000"/>
          </a:bodyPr>
          <a:lstStyle/>
          <a:p>
            <a:pPr algn="l"/>
            <a:r>
              <a:rPr lang="it-IT" sz="2400" dirty="0">
                <a:solidFill>
                  <a:srgbClr val="C00000"/>
                </a:solidFill>
              </a:rPr>
              <a:t>RADIOLOGIA </a:t>
            </a:r>
            <a:br>
              <a:rPr lang="it-IT" sz="2400" dirty="0">
                <a:solidFill>
                  <a:srgbClr val="C00000"/>
                </a:solidFill>
              </a:rPr>
            </a:br>
            <a:r>
              <a:rPr lang="it-IT" sz="2400" dirty="0">
                <a:solidFill>
                  <a:srgbClr val="C00000"/>
                </a:solidFill>
              </a:rPr>
              <a:t>INTERVENTISTICA </a:t>
            </a:r>
            <a:br>
              <a:rPr lang="it-IT" sz="2400" dirty="0">
                <a:solidFill>
                  <a:srgbClr val="C00000"/>
                </a:solidFill>
              </a:rPr>
            </a:br>
            <a:r>
              <a:rPr lang="it-IT" sz="2400" dirty="0">
                <a:solidFill>
                  <a:srgbClr val="C00000"/>
                </a:solidFill>
              </a:rPr>
              <a:t>NEL DAMAGE </a:t>
            </a:r>
            <a:br>
              <a:rPr lang="it-IT" sz="2400" dirty="0">
                <a:solidFill>
                  <a:srgbClr val="C00000"/>
                </a:solidFill>
              </a:rPr>
            </a:br>
            <a:r>
              <a:rPr lang="it-IT" sz="2400" dirty="0">
                <a:solidFill>
                  <a:srgbClr val="C00000"/>
                </a:solidFill>
              </a:rPr>
              <a:t>CONTROL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9434855-1B64-0BC3-0498-981EC825C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1670" y="1002648"/>
            <a:ext cx="2780450" cy="3259160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28F030-3918-29AA-078C-4FF505F862AE}"/>
              </a:ext>
            </a:extLst>
          </p:cNvPr>
          <p:cNvSpPr txBox="1"/>
          <p:nvPr/>
        </p:nvSpPr>
        <p:spPr>
          <a:xfrm>
            <a:off x="5744818" y="2355574"/>
            <a:ext cx="28525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rgbClr val="C00000"/>
                </a:solidFill>
              </a:rPr>
              <a:t>1 Trauma team </a:t>
            </a:r>
          </a:p>
          <a:p>
            <a:r>
              <a:rPr lang="it-IT" sz="1350" dirty="0">
                <a:solidFill>
                  <a:srgbClr val="C00000"/>
                </a:solidFill>
              </a:rPr>
              <a:t>2 »Golden hour»</a:t>
            </a:r>
          </a:p>
          <a:p>
            <a:r>
              <a:rPr lang="it-IT" sz="1350" dirty="0">
                <a:solidFill>
                  <a:srgbClr val="C00000"/>
                </a:solidFill>
              </a:rPr>
              <a:t>3 Strutture Ospedaliere adeguate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377E526-9C33-03A4-FBD4-E65A8CA41C61}"/>
              </a:ext>
            </a:extLst>
          </p:cNvPr>
          <p:cNvSpPr/>
          <p:nvPr/>
        </p:nvSpPr>
        <p:spPr>
          <a:xfrm>
            <a:off x="2778973" y="4011910"/>
            <a:ext cx="1360979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104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>
            <a:extLst>
              <a:ext uri="{FF2B5EF4-FFF2-40B4-BE49-F238E27FC236}">
                <a16:creationId xmlns:a16="http://schemas.microsoft.com/office/drawing/2014/main" id="{62386DA3-3DCB-2391-7ACD-9EFA9104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7" r="17191" b="4166"/>
          <a:stretch>
            <a:fillRect/>
          </a:stretch>
        </p:blipFill>
        <p:spPr bwMode="auto">
          <a:xfrm>
            <a:off x="2214563" y="321470"/>
            <a:ext cx="2411016" cy="235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30000"/>
                  </a:blip>
                  <a:srcRect l="9377" r="17191" b="41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0898" name="Picture 2">
            <a:extLst>
              <a:ext uri="{FF2B5EF4-FFF2-40B4-BE49-F238E27FC236}">
                <a16:creationId xmlns:a16="http://schemas.microsoft.com/office/drawing/2014/main" id="{EA4E77D0-C144-A50F-6CA9-F052D94AE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0" t="4160" r="22731"/>
          <a:stretch/>
        </p:blipFill>
        <p:spPr bwMode="auto">
          <a:xfrm>
            <a:off x="4572001" y="321469"/>
            <a:ext cx="230386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contrast="30000"/>
                  </a:blip>
                  <a:srcRect l="7030" t="4160" r="227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0899" name="Picture 3">
            <a:extLst>
              <a:ext uri="{FF2B5EF4-FFF2-40B4-BE49-F238E27FC236}">
                <a16:creationId xmlns:a16="http://schemas.microsoft.com/office/drawing/2014/main" id="{D29994A2-0931-2525-DD7E-5B55D824E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2502"/>
          <a:stretch>
            <a:fillRect/>
          </a:stretch>
        </p:blipFill>
        <p:spPr bwMode="auto">
          <a:xfrm>
            <a:off x="2214564" y="2571751"/>
            <a:ext cx="2384822" cy="225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l="8031" r="125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0900" name="Picture 4">
            <a:extLst>
              <a:ext uri="{FF2B5EF4-FFF2-40B4-BE49-F238E27FC236}">
                <a16:creationId xmlns:a16="http://schemas.microsoft.com/office/drawing/2014/main" id="{CCBBD9AA-97E3-DE31-FC67-A5A93B4D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0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78" t="2084" r="17967" b="8337"/>
          <a:stretch>
            <a:fillRect/>
          </a:stretch>
        </p:blipFill>
        <p:spPr bwMode="auto">
          <a:xfrm>
            <a:off x="4572001" y="2571751"/>
            <a:ext cx="2303860" cy="22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>
                    <a:lum bright="-20000" contrast="10000"/>
                  </a:blip>
                  <a:srcRect l="13278" t="2084" r="17967" b="83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2003" y="987574"/>
            <a:ext cx="8296459" cy="750962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Conclusioni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49C3DD-1339-029A-0EF4-791FDF442AD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52002" y="1923678"/>
            <a:ext cx="8296459" cy="259228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it-IT" sz="1500" dirty="0">
                <a:solidFill>
                  <a:srgbClr val="C00000"/>
                </a:solidFill>
              </a:rPr>
              <a:t>Radiologia Interventistica nei percorsi  obbligatori del management del paziente traumatizzato</a:t>
            </a:r>
          </a:p>
          <a:p>
            <a:pPr algn="just"/>
            <a:r>
              <a:rPr lang="it-IT" sz="1500" dirty="0">
                <a:solidFill>
                  <a:srgbClr val="C00000"/>
                </a:solidFill>
              </a:rPr>
              <a:t>Personale di Radiologia interventistica (Radiologo tecnico e infermiere)  in sede o reperibili 24 h</a:t>
            </a:r>
          </a:p>
          <a:p>
            <a:pPr algn="just"/>
            <a:r>
              <a:rPr lang="it-IT" sz="1500" dirty="0">
                <a:solidFill>
                  <a:srgbClr val="C00000"/>
                </a:solidFill>
              </a:rPr>
              <a:t>Sala di radiologia interventistica allocata nelle immediate vicinanze del trauma center</a:t>
            </a:r>
          </a:p>
          <a:p>
            <a:pPr algn="just"/>
            <a:r>
              <a:rPr lang="it-IT" sz="1500" dirty="0">
                <a:solidFill>
                  <a:srgbClr val="C00000"/>
                </a:solidFill>
              </a:rPr>
              <a:t>L’indicazione  al trattamento di R.I. deve essere presa sulla base dell’ </a:t>
            </a:r>
            <a:r>
              <a:rPr lang="it-IT" sz="1500" dirty="0" err="1">
                <a:solidFill>
                  <a:srgbClr val="C00000"/>
                </a:solidFill>
              </a:rPr>
              <a:t>angioTC</a:t>
            </a:r>
            <a:r>
              <a:rPr lang="it-IT" sz="1500" dirty="0">
                <a:solidFill>
                  <a:srgbClr val="C00000"/>
                </a:solidFill>
              </a:rPr>
              <a:t> </a:t>
            </a:r>
            <a:r>
              <a:rPr lang="it-IT" sz="1500" dirty="0" err="1">
                <a:solidFill>
                  <a:srgbClr val="C00000"/>
                </a:solidFill>
              </a:rPr>
              <a:t>total</a:t>
            </a:r>
            <a:r>
              <a:rPr lang="it-IT" sz="1500" dirty="0">
                <a:solidFill>
                  <a:srgbClr val="C00000"/>
                </a:solidFill>
              </a:rPr>
              <a:t> body che abbia documentato </a:t>
            </a:r>
            <a:r>
              <a:rPr lang="it-IT" sz="1500">
                <a:solidFill>
                  <a:srgbClr val="C00000"/>
                </a:solidFill>
              </a:rPr>
              <a:t>uno stravaso </a:t>
            </a:r>
            <a:r>
              <a:rPr lang="it-IT" sz="1500" dirty="0">
                <a:solidFill>
                  <a:srgbClr val="C00000"/>
                </a:solidFill>
              </a:rPr>
              <a:t>di mdc  (sanguinamento attivo) o una lesione arteriosa  </a:t>
            </a:r>
          </a:p>
          <a:p>
            <a:pPr algn="just"/>
            <a:r>
              <a:rPr lang="it-IT" sz="1500" dirty="0">
                <a:solidFill>
                  <a:srgbClr val="C00000"/>
                </a:solidFill>
              </a:rPr>
              <a:t>L’indicazione al trattamento di R.I.  deve essere presa dopo discussione collegiale (Trauma leader, Radiologo Interventista, altri specialisti)</a:t>
            </a:r>
          </a:p>
          <a:p>
            <a:pPr algn="just"/>
            <a:r>
              <a:rPr lang="it-IT" sz="1500" dirty="0">
                <a:solidFill>
                  <a:srgbClr val="C00000"/>
                </a:solidFill>
              </a:rPr>
              <a:t>Centralizzazione dei pz in NOM (centri dotati di R.I. h24)</a:t>
            </a:r>
          </a:p>
          <a:p>
            <a:pPr algn="just"/>
            <a:r>
              <a:rPr lang="it-IT" sz="1500" dirty="0">
                <a:solidFill>
                  <a:srgbClr val="C00000"/>
                </a:solidFill>
              </a:rPr>
              <a:t>La decisione all’intervento e la procedura di R.I devono essere documentate in maniera completa. </a:t>
            </a:r>
          </a:p>
        </p:txBody>
      </p:sp>
    </p:spTree>
    <p:extLst>
      <p:ext uri="{BB962C8B-B14F-4D97-AF65-F5344CB8AC3E}">
        <p14:creationId xmlns:p14="http://schemas.microsoft.com/office/powerpoint/2010/main" val="367612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ospedale 1.png">
            <a:extLst>
              <a:ext uri="{FF2B5EF4-FFF2-40B4-BE49-F238E27FC236}">
                <a16:creationId xmlns:a16="http://schemas.microsoft.com/office/drawing/2014/main" id="{B8A36A3B-7442-9980-BA71-4683479C7E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6147" y="365279"/>
            <a:ext cx="986914" cy="59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0FDB00-D502-005C-8D18-320E0E13F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86" y="1423500"/>
            <a:ext cx="3475577" cy="21115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FE983A0-A649-9803-CE9F-9512A1843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514" y="1423501"/>
            <a:ext cx="4371263" cy="3215048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8E0C0253-538C-1E48-0054-78739EFC9F1A}"/>
              </a:ext>
            </a:extLst>
          </p:cNvPr>
          <p:cNvSpPr/>
          <p:nvPr/>
        </p:nvSpPr>
        <p:spPr>
          <a:xfrm>
            <a:off x="260687" y="1340254"/>
            <a:ext cx="3475577" cy="5456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414B1E7-372E-5C9D-3AE2-8982FC13A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17" y="1"/>
            <a:ext cx="5829300" cy="1261142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AE7322C1-CC38-0D2D-977C-FEDC621E3599}"/>
              </a:ext>
            </a:extLst>
          </p:cNvPr>
          <p:cNvSpPr/>
          <p:nvPr/>
        </p:nvSpPr>
        <p:spPr>
          <a:xfrm>
            <a:off x="4185951" y="1775563"/>
            <a:ext cx="2552780" cy="3382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B35E66-3DAE-2B51-8488-D9A7012B8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296" y="2504974"/>
            <a:ext cx="1727765" cy="107535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EFE40E1-C769-69AB-82E5-A5DF4B2CA191}"/>
              </a:ext>
            </a:extLst>
          </p:cNvPr>
          <p:cNvSpPr txBox="1"/>
          <p:nvPr/>
        </p:nvSpPr>
        <p:spPr>
          <a:xfrm>
            <a:off x="3160644" y="429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1071714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Line 2"/>
          <p:cNvSpPr>
            <a:spLocks noChangeShapeType="1"/>
          </p:cNvSpPr>
          <p:nvPr/>
        </p:nvSpPr>
        <p:spPr bwMode="auto">
          <a:xfrm>
            <a:off x="457131" y="3706417"/>
            <a:ext cx="8074543" cy="119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9218" name="Freeform 3"/>
          <p:cNvSpPr>
            <a:spLocks noChangeArrowheads="1"/>
          </p:cNvSpPr>
          <p:nvPr/>
        </p:nvSpPr>
        <p:spPr bwMode="auto">
          <a:xfrm>
            <a:off x="4307458" y="2627711"/>
            <a:ext cx="102995" cy="272653"/>
          </a:xfrm>
          <a:custGeom>
            <a:avLst/>
            <a:gdLst>
              <a:gd name="T0" fmla="*/ 2147483647 w 73"/>
              <a:gd name="T1" fmla="*/ 2147483647 h 229"/>
              <a:gd name="T2" fmla="*/ 2147483647 w 73"/>
              <a:gd name="T3" fmla="*/ 2147483647 h 229"/>
              <a:gd name="T4" fmla="*/ 2147483647 w 73"/>
              <a:gd name="T5" fmla="*/ 2147483647 h 229"/>
              <a:gd name="T6" fmla="*/ 2147483647 w 73"/>
              <a:gd name="T7" fmla="*/ 2147483647 h 229"/>
              <a:gd name="T8" fmla="*/ 2147483647 w 73"/>
              <a:gd name="T9" fmla="*/ 2147483647 h 229"/>
              <a:gd name="T10" fmla="*/ 2147483647 w 73"/>
              <a:gd name="T11" fmla="*/ 2147483647 h 229"/>
              <a:gd name="T12" fmla="*/ 2147483647 w 73"/>
              <a:gd name="T13" fmla="*/ 2147483647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3"/>
              <a:gd name="T22" fmla="*/ 0 h 229"/>
              <a:gd name="T23" fmla="*/ 73 w 73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3" h="229">
                <a:moveTo>
                  <a:pt x="43" y="229"/>
                </a:moveTo>
                <a:cubicBezTo>
                  <a:pt x="37" y="225"/>
                  <a:pt x="30" y="222"/>
                  <a:pt x="25" y="217"/>
                </a:cubicBezTo>
                <a:cubicBezTo>
                  <a:pt x="16" y="206"/>
                  <a:pt x="1" y="181"/>
                  <a:pt x="1" y="181"/>
                </a:cubicBezTo>
                <a:cubicBezTo>
                  <a:pt x="3" y="123"/>
                  <a:pt x="0" y="65"/>
                  <a:pt x="7" y="7"/>
                </a:cubicBezTo>
                <a:cubicBezTo>
                  <a:pt x="8" y="0"/>
                  <a:pt x="18" y="18"/>
                  <a:pt x="19" y="25"/>
                </a:cubicBezTo>
                <a:cubicBezTo>
                  <a:pt x="24" y="71"/>
                  <a:pt x="21" y="117"/>
                  <a:pt x="25" y="163"/>
                </a:cubicBezTo>
                <a:cubicBezTo>
                  <a:pt x="27" y="183"/>
                  <a:pt x="73" y="229"/>
                  <a:pt x="43" y="229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350"/>
          </a:p>
        </p:txBody>
      </p:sp>
      <p:sp>
        <p:nvSpPr>
          <p:cNvPr id="316423" name="Rectangle 7"/>
          <p:cNvSpPr>
            <a:spLocks noChangeArrowheads="1"/>
          </p:cNvSpPr>
          <p:nvPr/>
        </p:nvSpPr>
        <p:spPr bwMode="auto">
          <a:xfrm>
            <a:off x="2411140" y="1468532"/>
            <a:ext cx="41665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700" dirty="0">
                <a:solidFill>
                  <a:srgbClr val="990000"/>
                </a:solidFill>
                <a:latin typeface="Arial" charset="0"/>
              </a:rPr>
              <a:t>MANAGEMENT </a:t>
            </a:r>
          </a:p>
          <a:p>
            <a:pPr algn="ctr" eaLnBrk="0" hangingPunct="0">
              <a:defRPr/>
            </a:pPr>
            <a:r>
              <a:rPr lang="en-GB" sz="2700" dirty="0">
                <a:solidFill>
                  <a:srgbClr val="990000"/>
                </a:solidFill>
                <a:latin typeface="Arial" charset="0"/>
              </a:rPr>
              <a:t>(</a:t>
            </a:r>
            <a:r>
              <a:rPr lang="en-GB" sz="2700" dirty="0" err="1">
                <a:solidFill>
                  <a:srgbClr val="990000"/>
                </a:solidFill>
                <a:latin typeface="Arial" charset="0"/>
              </a:rPr>
              <a:t>Operativo</a:t>
            </a:r>
            <a:r>
              <a:rPr lang="en-GB" sz="2700" dirty="0">
                <a:solidFill>
                  <a:srgbClr val="990000"/>
                </a:solidFill>
                <a:latin typeface="Arial" charset="0"/>
              </a:rPr>
              <a:t>/</a:t>
            </a:r>
            <a:r>
              <a:rPr lang="en-GB" sz="2700" dirty="0" err="1">
                <a:solidFill>
                  <a:srgbClr val="990000"/>
                </a:solidFill>
                <a:latin typeface="Arial" charset="0"/>
              </a:rPr>
              <a:t>Nonoperativo</a:t>
            </a:r>
            <a:r>
              <a:rPr lang="en-GB" sz="2700" dirty="0">
                <a:solidFill>
                  <a:srgbClr val="990000"/>
                </a:solidFill>
                <a:latin typeface="Arial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7762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8BD6D37C-A57F-2C09-E171-D18C305E4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512" y="3191849"/>
            <a:ext cx="2256692" cy="155024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9C69353-75C5-6535-3AD4-372F71A7F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58" y="3736465"/>
            <a:ext cx="2256692" cy="108667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FC47066-EECF-1743-60CF-2029BC7CF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534" y="863699"/>
            <a:ext cx="1771539" cy="279172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924B118-4325-4AF4-4F9B-45313DA20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1103707"/>
            <a:ext cx="3807785" cy="190927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0721A3C-C9D6-187B-CD88-5E56518C5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04" y="44641"/>
            <a:ext cx="8925791" cy="79447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R.E.B.O.A. </a:t>
            </a:r>
            <a:br>
              <a:rPr lang="it-IT" dirty="0"/>
            </a:br>
            <a:r>
              <a:rPr lang="it-IT" sz="1350" dirty="0"/>
              <a:t>RESUSCITATIVE ENDOVASCULAR BALLOON OCCLUSION OF THE AORTA</a:t>
            </a:r>
          </a:p>
        </p:txBody>
      </p:sp>
    </p:spTree>
    <p:extLst>
      <p:ext uri="{BB962C8B-B14F-4D97-AF65-F5344CB8AC3E}">
        <p14:creationId xmlns:p14="http://schemas.microsoft.com/office/powerpoint/2010/main" val="24686277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</TotalTime>
  <Words>1861</Words>
  <Application>Microsoft Office PowerPoint</Application>
  <PresentationFormat>Presentazione su schermo (16:9)</PresentationFormat>
  <Paragraphs>233</Paragraphs>
  <Slides>61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9" baseType="lpstr">
      <vt:lpstr>Microsoft YaHei</vt:lpstr>
      <vt:lpstr>Apple Symbols</vt:lpstr>
      <vt:lpstr>Arial</vt:lpstr>
      <vt:lpstr>Calibri</vt:lpstr>
      <vt:lpstr>Garamond</vt:lpstr>
      <vt:lpstr>Helvetica Light</vt:lpstr>
      <vt:lpstr>Times New Roman</vt:lpstr>
      <vt:lpstr>Tema di Office</vt:lpstr>
      <vt:lpstr>Il ruolo del Radiologo Interventista nel trauma addominale ----</vt:lpstr>
      <vt:lpstr>8-9 Giugno 2024 – Cefpas, Caltanissetta “3° Congresso nazionale sulla Gestione del trauma di interesse chirurgico. L'approccio all'evento trauma del giovane chirurgo”  Presidente del Congresso: Dott. Giovanni Di Lorenzo  Presidente Onorario: Dott. Giovanni Ciaccio </vt:lpstr>
      <vt:lpstr>Presentazione standard di PowerPoint</vt:lpstr>
      <vt:lpstr>Presentazione standard di PowerPoint</vt:lpstr>
      <vt:lpstr>Presentazione standard di PowerPoint</vt:lpstr>
      <vt:lpstr>RADIOLOGIA  INTERVENTISTICA  NEL DAMAGE  CONTROL</vt:lpstr>
      <vt:lpstr>Presentazione standard di PowerPoint</vt:lpstr>
      <vt:lpstr>Presentazione standard di PowerPoint</vt:lpstr>
      <vt:lpstr>R.E.B.O.A.  RESUSCITATIVE ENDOVASCULAR BALLOON OCCLUSION OF THE AORTA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Caso 1 : sanguinamenti multipli = embolizzazione prossimale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caso 2: lesione focale = embolizzazione distale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Profusa ematuria post-trauma  (in pz. cirrotico)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Trauma del Bacino Classificazione fratture</vt:lpstr>
      <vt:lpstr>Presentazione standard di PowerPoint</vt:lpstr>
      <vt:lpstr>Trauma del Bacino Origine del sanguinamento: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Inserisci il titolo  ----</dc:title>
  <dc:creator>Computer</dc:creator>
  <cp:lastModifiedBy>Utente</cp:lastModifiedBy>
  <cp:revision>34</cp:revision>
  <dcterms:created xsi:type="dcterms:W3CDTF">2024-05-17T06:22:38Z</dcterms:created>
  <dcterms:modified xsi:type="dcterms:W3CDTF">2024-06-09T06:23:42Z</dcterms:modified>
</cp:coreProperties>
</file>