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2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8"/>
    <p:restoredTop sz="94665"/>
  </p:normalViewPr>
  <p:slideViewPr>
    <p:cSldViewPr>
      <p:cViewPr varScale="1">
        <p:scale>
          <a:sx n="130" d="100"/>
          <a:sy n="130" d="100"/>
        </p:scale>
        <p:origin x="200" y="3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ADC8-E694-4372-9F3E-80D2404CF59D}" type="datetimeFigureOut">
              <a:rPr lang="it-IT" smtClean="0"/>
              <a:pPr/>
              <a:t>06/06/24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2188377"/>
          </a:xfrm>
        </p:spPr>
        <p:txBody>
          <a:bodyPr>
            <a:normAutofit/>
          </a:bodyPr>
          <a:lstStyle/>
          <a:p>
            <a:r>
              <a:rPr lang="it-IT" sz="2200" b="1" dirty="0"/>
              <a:t>8-9 Giugno 2024 – </a:t>
            </a:r>
            <a:r>
              <a:rPr lang="it-IT" sz="2200" b="1" dirty="0" err="1"/>
              <a:t>Cefpas</a:t>
            </a:r>
            <a:r>
              <a:rPr lang="it-IT" sz="2200" b="1" dirty="0"/>
              <a:t>, Caltanissetta</a:t>
            </a:r>
            <a:br>
              <a:rPr lang="it-IT" sz="2200" b="1" dirty="0"/>
            </a:br>
            <a:r>
              <a:rPr lang="it-IT" sz="1800" b="1" dirty="0"/>
              <a:t>“</a:t>
            </a:r>
            <a:r>
              <a:rPr lang="it-IT" sz="1800" dirty="0"/>
              <a:t>3° Congresso Nazionale - Gestione del trauma di interesse chirurgico.</a:t>
            </a:r>
            <a:br>
              <a:rPr lang="it-IT" sz="1800" dirty="0"/>
            </a:br>
            <a:r>
              <a:rPr lang="it-IT" sz="1800" dirty="0"/>
              <a:t>L'approccio all'evento trauma del Chirurgo Giovane</a:t>
            </a:r>
            <a:r>
              <a:rPr lang="it-IT" sz="1800" b="1" dirty="0"/>
              <a:t>”</a:t>
            </a:r>
            <a:br>
              <a:rPr lang="it-IT" sz="1800" b="1" dirty="0"/>
            </a:br>
            <a:br>
              <a:rPr lang="it-IT" sz="1800" b="1" dirty="0"/>
            </a:br>
            <a:r>
              <a:rPr lang="it-IT" sz="1600" b="1" dirty="0"/>
              <a:t>Presidente del Congresso: </a:t>
            </a:r>
            <a:r>
              <a:rPr lang="it-IT" sz="1600" dirty="0"/>
              <a:t>Dott. Giovanni Di Lorenzo</a:t>
            </a:r>
            <a:br>
              <a:rPr lang="it-IT" sz="1600" b="1" dirty="0"/>
            </a:br>
            <a:r>
              <a:rPr lang="it-IT" sz="1600" b="1" dirty="0"/>
              <a:t> Presidente Onorario: </a:t>
            </a:r>
            <a:r>
              <a:rPr lang="it-IT" sz="1600" dirty="0"/>
              <a:t>Dott. Giovanni </a:t>
            </a:r>
            <a:r>
              <a:rPr lang="it-IT" sz="1600" dirty="0" err="1"/>
              <a:t>Ciaccio</a:t>
            </a: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4429138"/>
            <a:ext cx="8501122" cy="357190"/>
          </a:xfrm>
        </p:spPr>
        <p:txBody>
          <a:bodyPr>
            <a:noAutofit/>
          </a:bodyPr>
          <a:lstStyle/>
          <a:p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Ai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sensi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dell’art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. 76, comma 4,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dell’Accordo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Stato-Regioni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del 2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febbraio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2017 e del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paragrafo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4.5 del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manuale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nazionale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di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accreditamento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per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l’erogazione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di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eventi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ECM. DICHIARA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che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negli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ultimi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due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anni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non ha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avuto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,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rapporti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con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soggetti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portatori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di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interessi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commerciali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in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ambito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cs typeface="Segoe UI" pitchFamily="34" charset="0"/>
              </a:rPr>
              <a:t>Sanitario</a:t>
            </a:r>
            <a:r>
              <a:rPr lang="en-US" sz="700" b="1" dirty="0">
                <a:solidFill>
                  <a:schemeClr val="tx1"/>
                </a:solidFill>
                <a:cs typeface="Segoe UI" pitchFamily="34" charset="0"/>
              </a:rPr>
              <a:t>.</a:t>
            </a:r>
            <a:br>
              <a:rPr lang="en-US" sz="700" dirty="0">
                <a:solidFill>
                  <a:schemeClr val="tx1"/>
                </a:solidFill>
              </a:rPr>
            </a:br>
            <a:endParaRPr lang="it-IT" sz="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36676C-DB3E-8C40-97DA-F84FD6DD7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843558"/>
            <a:ext cx="8229600" cy="857250"/>
          </a:xfrm>
        </p:spPr>
        <p:txBody>
          <a:bodyPr/>
          <a:lstStyle/>
          <a:p>
            <a:r>
              <a:rPr lang="it-IT" dirty="0">
                <a:solidFill>
                  <a:srgbClr val="BF2C35"/>
                </a:solidFill>
              </a:rPr>
              <a:t>Cosa fare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05666-72A1-9142-9E2B-C976C7500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54242"/>
            <a:ext cx="8229600" cy="3394472"/>
          </a:xfrm>
        </p:spPr>
        <p:txBody>
          <a:bodyPr>
            <a:normAutofit/>
          </a:bodyPr>
          <a:lstStyle/>
          <a:p>
            <a:r>
              <a:rPr lang="it-IT" sz="2000" dirty="0"/>
              <a:t>Saper distinguere se si tratti di ansia o paura mi da la chiave per un approccio funzionale;</a:t>
            </a:r>
          </a:p>
          <a:p>
            <a:r>
              <a:rPr lang="it-IT" sz="2000" dirty="0"/>
              <a:t>Ascolto «fluttuante»;</a:t>
            </a:r>
          </a:p>
          <a:p>
            <a:r>
              <a:rPr lang="it-IT" sz="2000" dirty="0"/>
              <a:t>Ascolto empatico ed empatia;</a:t>
            </a:r>
          </a:p>
          <a:p>
            <a:r>
              <a:rPr lang="it-IT" sz="2000" dirty="0"/>
              <a:t>Sintonizzazione emotiva;</a:t>
            </a:r>
          </a:p>
          <a:p>
            <a:r>
              <a:rPr lang="it-IT" sz="2000" dirty="0"/>
              <a:t>Comunicazione efficace “diamo al pz quello di cui ha bisogno il pz“;</a:t>
            </a:r>
          </a:p>
          <a:p>
            <a:r>
              <a:rPr lang="it-IT" sz="2000" dirty="0"/>
              <a:t>Etichettare le emozioni e concedere la “la digestione emotiva“ al nostro paziente.</a:t>
            </a:r>
          </a:p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45827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0C2C91-A8E4-DC4A-9192-7BC0B90C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</p:spPr>
        <p:txBody>
          <a:bodyPr/>
          <a:lstStyle/>
          <a:p>
            <a:r>
              <a:rPr lang="it-IT" dirty="0">
                <a:solidFill>
                  <a:srgbClr val="BF2C35"/>
                </a:solidFill>
              </a:rPr>
              <a:t>FORNIRE UN’ALTERNATIVA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A1F78-61D0-2F4D-ACCA-A1F6704AA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96" y="1995686"/>
            <a:ext cx="8229600" cy="3394472"/>
          </a:xfrm>
        </p:spPr>
        <p:txBody>
          <a:bodyPr/>
          <a:lstStyle/>
          <a:p>
            <a:r>
              <a:rPr lang="it-IT" dirty="0"/>
              <a:t>Ovvero diamo una possibilità di controllo al pz;</a:t>
            </a:r>
          </a:p>
          <a:p>
            <a:r>
              <a:rPr lang="it-IT" dirty="0"/>
              <a:t>Diamogli la possibilità di essere «parte attiva» del processo.</a:t>
            </a:r>
          </a:p>
        </p:txBody>
      </p:sp>
    </p:spTree>
    <p:extLst>
      <p:ext uri="{BB962C8B-B14F-4D97-AF65-F5344CB8AC3E}">
        <p14:creationId xmlns:p14="http://schemas.microsoft.com/office/powerpoint/2010/main" val="2404821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CC5EDB-1410-C44A-B377-562A7723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744" y="771526"/>
            <a:ext cx="8229600" cy="857250"/>
          </a:xfrm>
        </p:spPr>
        <p:txBody>
          <a:bodyPr/>
          <a:lstStyle/>
          <a:p>
            <a:r>
              <a:rPr lang="it-IT" dirty="0">
                <a:solidFill>
                  <a:srgbClr val="BF2C35"/>
                </a:solidFill>
              </a:rPr>
              <a:t>Siamo fatti di memorie sensoriali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0E9450-BB56-1649-B811-38A14260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51670"/>
            <a:ext cx="8229600" cy="2736304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Trattare un corpo significa entrare nell’intimità del pz, che prima ancora di essere paziente esso rappresenta un essere umano: detentore di emozioni, reazioni, pensieri, memorie, cultura </a:t>
            </a:r>
            <a:r>
              <a:rPr lang="it-IT" dirty="0" err="1"/>
              <a:t>ect</a:t>
            </a:r>
            <a:r>
              <a:rPr lang="it-IT" dirty="0"/>
              <a:t>...</a:t>
            </a:r>
          </a:p>
          <a:p>
            <a:endParaRPr lang="it-IT" dirty="0"/>
          </a:p>
          <a:p>
            <a:r>
              <a:rPr lang="it-IT" dirty="0"/>
              <a:t>Salvaguardare la dignità del pz;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«il freddo, ricordo solo il freddo e la paura di star morendo»</a:t>
            </a:r>
          </a:p>
        </p:txBody>
      </p:sp>
    </p:spTree>
    <p:extLst>
      <p:ext uri="{BB962C8B-B14F-4D97-AF65-F5344CB8AC3E}">
        <p14:creationId xmlns:p14="http://schemas.microsoft.com/office/powerpoint/2010/main" val="1729948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F5B6AF-29E0-6144-B8DC-81B1AEF9A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3159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BF2C35"/>
                </a:solidFill>
              </a:rPr>
              <a:t>Supporto a chi sta fuori dalla sala operatoria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EEBC47-E4EF-D147-B541-F22150C0F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11710"/>
            <a:ext cx="8589640" cy="2448272"/>
          </a:xfrm>
        </p:spPr>
        <p:txBody>
          <a:bodyPr/>
          <a:lstStyle/>
          <a:p>
            <a:r>
              <a:rPr lang="it-IT" dirty="0"/>
              <a:t>Informazioni chiare ogni ora;</a:t>
            </a:r>
          </a:p>
          <a:p>
            <a:r>
              <a:rPr lang="it-IT" dirty="0"/>
              <a:t>Contenimento delle emozioni e spesso delle reazioni violente;</a:t>
            </a:r>
          </a:p>
          <a:p>
            <a:r>
              <a:rPr lang="it-IT" dirty="0"/>
              <a:t>Madre, padre, figlia, figlio, amico </a:t>
            </a:r>
            <a:r>
              <a:rPr lang="it-IT" dirty="0" err="1"/>
              <a:t>ect</a:t>
            </a:r>
            <a:r>
              <a:rPr lang="it-IT" dirty="0"/>
              <a:t>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8659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074837-4F09-174A-87C9-9CE8C71F4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91630"/>
            <a:ext cx="8748464" cy="2448272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BF2C35"/>
                </a:solidFill>
              </a:rPr>
              <a:t>NON AVERE PAURA DI TOCCARE E CONFORTARE </a:t>
            </a:r>
            <a:br>
              <a:rPr lang="it-IT" dirty="0">
                <a:solidFill>
                  <a:srgbClr val="BF2C35"/>
                </a:solidFill>
              </a:rPr>
            </a:br>
            <a:r>
              <a:rPr lang="it-IT" dirty="0">
                <a:solidFill>
                  <a:srgbClr val="BF2C35"/>
                </a:solidFill>
              </a:rPr>
              <a:t>il paziente e il familiare</a:t>
            </a:r>
          </a:p>
        </p:txBody>
      </p:sp>
    </p:spTree>
    <p:extLst>
      <p:ext uri="{BB962C8B-B14F-4D97-AF65-F5344CB8AC3E}">
        <p14:creationId xmlns:p14="http://schemas.microsoft.com/office/powerpoint/2010/main" val="1005862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F0790C-5C69-C645-8EAE-B6F3F3057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99542"/>
            <a:ext cx="8229600" cy="857250"/>
          </a:xfrm>
        </p:spPr>
        <p:txBody>
          <a:bodyPr/>
          <a:lstStyle/>
          <a:p>
            <a:r>
              <a:rPr lang="it-IT" dirty="0">
                <a:solidFill>
                  <a:srgbClr val="BF2C35"/>
                </a:solidFill>
              </a:rPr>
              <a:t>L’equipe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245BA8-9615-9247-BA64-BC8B040D5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81666"/>
            <a:ext cx="8229600" cy="3394472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Una squadra vincente è sinonimo di cooperazione, supporto e vulnerabilità;</a:t>
            </a:r>
          </a:p>
          <a:p>
            <a:pPr algn="ctr"/>
            <a:r>
              <a:rPr lang="it-IT" dirty="0"/>
              <a:t>Ammettere le proprie fragilità</a:t>
            </a:r>
          </a:p>
          <a:p>
            <a:pPr algn="ctr"/>
            <a:r>
              <a:rPr lang="it-IT" dirty="0"/>
              <a:t>Contenimento</a:t>
            </a:r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7992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A36BC8-BC75-8B4C-8B34-B8E3E37DF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04" y="1059582"/>
            <a:ext cx="8229600" cy="857250"/>
          </a:xfrm>
        </p:spPr>
        <p:txBody>
          <a:bodyPr/>
          <a:lstStyle/>
          <a:p>
            <a:r>
              <a:rPr lang="it-IT" dirty="0" err="1"/>
              <a:t>Burnout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9B91F3-8EAE-4B42-B03B-99F66D850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7694"/>
            <a:ext cx="8229600" cy="339447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«sindrome di esaurimento emotivo, depersonalizzazione e ridotta realizzazione personale »</a:t>
            </a:r>
          </a:p>
          <a:p>
            <a:pPr marL="0" indent="0" algn="ctr">
              <a:buNone/>
            </a:pPr>
            <a:r>
              <a:rPr lang="it-IT" dirty="0" err="1"/>
              <a:t>Maslach</a:t>
            </a: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320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9D4471-14D1-CD45-8677-0594AFD73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139702"/>
            <a:ext cx="8229600" cy="339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>
                <a:solidFill>
                  <a:srgbClr val="BF2C35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121113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BF2C35"/>
                </a:solidFill>
              </a:rPr>
              <a:t>PILLOLE DI PSICOLOGIA </a:t>
            </a:r>
            <a:br>
              <a:rPr lang="it-IT" sz="3000" b="1" dirty="0"/>
            </a:b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723272" y="3579862"/>
            <a:ext cx="6400800" cy="1314450"/>
          </a:xfrm>
        </p:spPr>
        <p:txBody>
          <a:bodyPr>
            <a:normAutofit/>
          </a:bodyPr>
          <a:lstStyle/>
          <a:p>
            <a:pPr algn="r"/>
            <a:r>
              <a:rPr lang="it-IT" sz="2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Dott.ssa Annalisa Paradiso</a:t>
            </a:r>
          </a:p>
          <a:p>
            <a:pPr algn="r"/>
            <a:r>
              <a:rPr lang="it-IT" sz="2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Psicologa clinica specializzanda in psicoterapia psicoanalitica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ctrTitle"/>
          </p:nvPr>
        </p:nvSpPr>
        <p:spPr>
          <a:xfrm>
            <a:off x="611560" y="1131590"/>
            <a:ext cx="7772400" cy="1102519"/>
          </a:xfrm>
        </p:spPr>
        <p:txBody>
          <a:bodyPr>
            <a:normAutofit/>
          </a:bodyPr>
          <a:lstStyle/>
          <a:p>
            <a:r>
              <a:rPr lang="it-IT" sz="3000" b="1" dirty="0">
                <a:solidFill>
                  <a:srgbClr val="BF2C35"/>
                </a:solidFill>
              </a:rPr>
              <a:t>L’INTERVENTO CHIRURGICO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9702EE6-356F-DB40-A58E-3B3A56C95C98}"/>
              </a:ext>
            </a:extLst>
          </p:cNvPr>
          <p:cNvSpPr txBox="1"/>
          <p:nvPr/>
        </p:nvSpPr>
        <p:spPr>
          <a:xfrm>
            <a:off x="1115616" y="271576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Paura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F2C79F3-A5AA-1641-9D50-05651B92F1DD}"/>
              </a:ext>
            </a:extLst>
          </p:cNvPr>
          <p:cNvSpPr txBox="1"/>
          <p:nvPr/>
        </p:nvSpPr>
        <p:spPr>
          <a:xfrm>
            <a:off x="3923928" y="271576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Ansia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8E9851A-E620-9F44-A6FF-340D5AFFF21C}"/>
              </a:ext>
            </a:extLst>
          </p:cNvPr>
          <p:cNvSpPr txBox="1"/>
          <p:nvPr/>
        </p:nvSpPr>
        <p:spPr>
          <a:xfrm>
            <a:off x="6588224" y="2715766"/>
            <a:ext cx="95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Fantasie</a:t>
            </a:r>
          </a:p>
        </p:txBody>
      </p:sp>
      <p:sp>
        <p:nvSpPr>
          <p:cNvPr id="10" name="Cornice 9">
            <a:extLst>
              <a:ext uri="{FF2B5EF4-FFF2-40B4-BE49-F238E27FC236}">
                <a16:creationId xmlns:a16="http://schemas.microsoft.com/office/drawing/2014/main" id="{A56C0763-A878-774F-9CEB-BB82D2D3AE3D}"/>
              </a:ext>
            </a:extLst>
          </p:cNvPr>
          <p:cNvSpPr/>
          <p:nvPr/>
        </p:nvSpPr>
        <p:spPr>
          <a:xfrm rot="19560130">
            <a:off x="971600" y="2443232"/>
            <a:ext cx="914400" cy="914400"/>
          </a:xfrm>
          <a:prstGeom prst="frame">
            <a:avLst/>
          </a:prstGeom>
          <a:solidFill>
            <a:srgbClr val="BF2C35"/>
          </a:solidFill>
          <a:ln>
            <a:solidFill>
              <a:srgbClr val="BF2C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Cornice 11">
            <a:extLst>
              <a:ext uri="{FF2B5EF4-FFF2-40B4-BE49-F238E27FC236}">
                <a16:creationId xmlns:a16="http://schemas.microsoft.com/office/drawing/2014/main" id="{91938A61-8FC7-F24B-9D18-13A55637CA23}"/>
              </a:ext>
            </a:extLst>
          </p:cNvPr>
          <p:cNvSpPr/>
          <p:nvPr/>
        </p:nvSpPr>
        <p:spPr>
          <a:xfrm rot="19560130">
            <a:off x="3825166" y="2443233"/>
            <a:ext cx="914400" cy="914400"/>
          </a:xfrm>
          <a:prstGeom prst="fram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Cornice 12">
            <a:extLst>
              <a:ext uri="{FF2B5EF4-FFF2-40B4-BE49-F238E27FC236}">
                <a16:creationId xmlns:a16="http://schemas.microsoft.com/office/drawing/2014/main" id="{9B942451-3F73-FA45-BAC3-9482DB5024BA}"/>
              </a:ext>
            </a:extLst>
          </p:cNvPr>
          <p:cNvSpPr/>
          <p:nvPr/>
        </p:nvSpPr>
        <p:spPr>
          <a:xfrm rot="19560130">
            <a:off x="6620500" y="2480691"/>
            <a:ext cx="892827" cy="928951"/>
          </a:xfrm>
          <a:prstGeom prst="fram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6B0F7F-9173-6344-9180-584E4DCA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88" y="915566"/>
            <a:ext cx="2252936" cy="1512168"/>
          </a:xfrm>
          <a:prstGeom prst="frame">
            <a:avLst/>
          </a:prstGeom>
          <a:solidFill>
            <a:srgbClr val="BF2C35"/>
          </a:solidFill>
          <a:ln>
            <a:solidFill>
              <a:srgbClr val="BF2C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</a:rPr>
              <a:t>PAURA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160F286-B9D9-7E40-8819-ADDF07598368}"/>
              </a:ext>
            </a:extLst>
          </p:cNvPr>
          <p:cNvSpPr txBox="1"/>
          <p:nvPr/>
        </p:nvSpPr>
        <p:spPr>
          <a:xfrm>
            <a:off x="179512" y="2927350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È una delle emozioni di base;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ha una funzione vitale </a:t>
            </a:r>
            <a:r>
              <a:rPr lang="it-IT" dirty="0" err="1"/>
              <a:t>poichè</a:t>
            </a:r>
            <a:r>
              <a:rPr lang="it-IT" dirty="0"/>
              <a:t> adattiva;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è un’emozione primaria transitoria, in quanto determina una reazione che </a:t>
            </a:r>
            <a:r>
              <a:rPr lang="it-IT" u="sng" dirty="0"/>
              <a:t>scompare quando la minaccia vien meno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BF2C35"/>
                </a:solidFill>
              </a:rPr>
              <a:t>La rappresentazione del pericolo è ben definita nella mente del soggetto che la prova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953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1087852-9C4E-6747-A1BD-54BD7381B38D}"/>
              </a:ext>
            </a:extLst>
          </p:cNvPr>
          <p:cNvSpPr txBox="1"/>
          <p:nvPr/>
        </p:nvSpPr>
        <p:spPr>
          <a:xfrm>
            <a:off x="3635896" y="1203598"/>
            <a:ext cx="10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Amigdala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E742C9E-78D8-BB43-9AE0-BEA81D78C81B}"/>
              </a:ext>
            </a:extLst>
          </p:cNvPr>
          <p:cNvSpPr txBox="1"/>
          <p:nvPr/>
        </p:nvSpPr>
        <p:spPr>
          <a:xfrm>
            <a:off x="323528" y="1851670"/>
            <a:ext cx="8000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 nostri sensi comunicano indizi di minaccia- si attiva il nucleo laterale dell’amigdala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0AA11B2-62EE-7646-B3A6-BF68D8117B14}"/>
              </a:ext>
            </a:extLst>
          </p:cNvPr>
          <p:cNvSpPr txBox="1"/>
          <p:nvPr/>
        </p:nvSpPr>
        <p:spPr>
          <a:xfrm>
            <a:off x="1777418" y="2499742"/>
            <a:ext cx="4404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Comunica con il nucleo centrale dell’</a:t>
            </a:r>
            <a:r>
              <a:rPr lang="it-IT" dirty="0" err="1"/>
              <a:t>amgdala</a:t>
            </a: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9DDAACA-BC30-664B-8C34-23DF4A9B159E}"/>
              </a:ext>
            </a:extLst>
          </p:cNvPr>
          <p:cNvSpPr txBox="1"/>
          <p:nvPr/>
        </p:nvSpPr>
        <p:spPr>
          <a:xfrm>
            <a:off x="3275296" y="3094290"/>
            <a:ext cx="140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Corpo striato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BE8A9EF-EEE3-5747-865F-B3971A256E90}"/>
              </a:ext>
            </a:extLst>
          </p:cNvPr>
          <p:cNvSpPr txBox="1"/>
          <p:nvPr/>
        </p:nvSpPr>
        <p:spPr>
          <a:xfrm>
            <a:off x="1888430" y="3726754"/>
            <a:ext cx="4552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Una volta attivata la paura entra in gioco il SNS</a:t>
            </a:r>
          </a:p>
        </p:txBody>
      </p:sp>
    </p:spTree>
    <p:extLst>
      <p:ext uri="{BB962C8B-B14F-4D97-AF65-F5344CB8AC3E}">
        <p14:creationId xmlns:p14="http://schemas.microsoft.com/office/powerpoint/2010/main" val="409448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B3A965-DC06-644D-919C-3B165F565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Secchezza delle fauci</a:t>
            </a:r>
          </a:p>
          <a:p>
            <a:r>
              <a:rPr lang="it-IT" dirty="0"/>
              <a:t>Accelerazione del battito cardiaco</a:t>
            </a:r>
          </a:p>
          <a:p>
            <a:r>
              <a:rPr lang="it-IT" dirty="0"/>
              <a:t>Aumento della pressione arteriosa</a:t>
            </a:r>
          </a:p>
          <a:p>
            <a:r>
              <a:rPr lang="it-IT" dirty="0"/>
              <a:t>Midriasi </a:t>
            </a:r>
          </a:p>
          <a:p>
            <a:r>
              <a:rPr lang="it-IT" dirty="0"/>
              <a:t>Sudorazione</a:t>
            </a:r>
          </a:p>
          <a:p>
            <a:r>
              <a:rPr lang="it-IT" dirty="0"/>
              <a:t>Si attiva più l’emisfero dx</a:t>
            </a:r>
          </a:p>
          <a:p>
            <a:r>
              <a:rPr lang="it-IT" dirty="0"/>
              <a:t>Reazione </a:t>
            </a:r>
            <a:r>
              <a:rPr lang="it-IT" dirty="0" err="1"/>
              <a:t>flight</a:t>
            </a:r>
            <a:r>
              <a:rPr lang="it-IT" dirty="0"/>
              <a:t> or </a:t>
            </a:r>
            <a:r>
              <a:rPr lang="it-IT" dirty="0" err="1"/>
              <a:t>fight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2743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065E08-2ABD-024A-B4EE-BBA8C64A4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904" y="987574"/>
            <a:ext cx="1882552" cy="1083567"/>
          </a:xfrm>
          <a:prstGeom prst="fram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</a:rPr>
              <a:t>Ansia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389795E-5042-9247-A388-4AF1A7386C53}"/>
              </a:ext>
            </a:extLst>
          </p:cNvPr>
          <p:cNvSpPr txBox="1"/>
          <p:nvPr/>
        </p:nvSpPr>
        <p:spPr>
          <a:xfrm>
            <a:off x="611560" y="2499742"/>
            <a:ext cx="7344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È un’emozione di tipo secondario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Si tratta di una reazione di tipo anticipatorio quindi generata da valutazioni e previsioni su un evento temuto, ipotetico.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BF2C35"/>
                </a:solidFill>
              </a:rPr>
              <a:t>La rappresentazione minacciosa non è delineata, è quindi un’emozione che nasce dall’anticipazione di uno scenario catastrofico futuro, non certo</a:t>
            </a:r>
          </a:p>
        </p:txBody>
      </p:sp>
    </p:spTree>
    <p:extLst>
      <p:ext uri="{BB962C8B-B14F-4D97-AF65-F5344CB8AC3E}">
        <p14:creationId xmlns:p14="http://schemas.microsoft.com/office/powerpoint/2010/main" val="21628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8AF2CC-AF96-2C46-8461-2F1ED1561BEB}"/>
              </a:ext>
            </a:extLst>
          </p:cNvPr>
          <p:cNvSpPr txBox="1"/>
          <p:nvPr/>
        </p:nvSpPr>
        <p:spPr>
          <a:xfrm>
            <a:off x="395536" y="1635646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Il corpo subisce reazioni simili a quelli scaturiti dalla paura ma in misura prolungata coinvolgendo SNA e in questo caso i livelli di cortisolo solo molto più alti.</a:t>
            </a:r>
          </a:p>
          <a:p>
            <a:r>
              <a:rPr lang="it-IT" dirty="0"/>
              <a:t>Il cortisolo ha un effetto immunosoppressivo, riduce l’infiammazione e limita la risposta immunitaria…</a:t>
            </a:r>
          </a:p>
          <a:p>
            <a:r>
              <a:rPr lang="it-IT" dirty="0"/>
              <a:t>Tuttavia, livelli cronici elevati di cortisolo possono aumentare la vulnerabilità organica tipica della somatizzazione in chi soffre di ansia</a:t>
            </a:r>
          </a:p>
        </p:txBody>
      </p:sp>
    </p:spTree>
    <p:extLst>
      <p:ext uri="{BB962C8B-B14F-4D97-AF65-F5344CB8AC3E}">
        <p14:creationId xmlns:p14="http://schemas.microsoft.com/office/powerpoint/2010/main" val="108983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rnice 3">
            <a:extLst>
              <a:ext uri="{FF2B5EF4-FFF2-40B4-BE49-F238E27FC236}">
                <a16:creationId xmlns:a16="http://schemas.microsoft.com/office/drawing/2014/main" id="{EAE89D68-CF59-3644-A669-517C39D091A7}"/>
              </a:ext>
            </a:extLst>
          </p:cNvPr>
          <p:cNvSpPr/>
          <p:nvPr/>
        </p:nvSpPr>
        <p:spPr>
          <a:xfrm rot="16200000">
            <a:off x="3923927" y="589556"/>
            <a:ext cx="1008112" cy="1728190"/>
          </a:xfrm>
          <a:prstGeom prst="fram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F15723C-8309-9D46-954D-E49A61989869}"/>
              </a:ext>
            </a:extLst>
          </p:cNvPr>
          <p:cNvSpPr txBox="1"/>
          <p:nvPr/>
        </p:nvSpPr>
        <p:spPr>
          <a:xfrm>
            <a:off x="3647449" y="1161263"/>
            <a:ext cx="1561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Fantasie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9595DA9-AF59-5C4D-A21D-D08EC79FDC33}"/>
              </a:ext>
            </a:extLst>
          </p:cNvPr>
          <p:cNvSpPr txBox="1"/>
          <p:nvPr/>
        </p:nvSpPr>
        <p:spPr>
          <a:xfrm>
            <a:off x="251520" y="2283718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Fantasie rispetto a come sarà trattato il mio corpo;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Fantasie su come verrà aperto, tagliato, esposto e ricucito il mio corpo;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Fantasie di riuscita;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Fantasie di morte.</a:t>
            </a:r>
          </a:p>
        </p:txBody>
      </p:sp>
    </p:spTree>
    <p:extLst>
      <p:ext uri="{BB962C8B-B14F-4D97-AF65-F5344CB8AC3E}">
        <p14:creationId xmlns:p14="http://schemas.microsoft.com/office/powerpoint/2010/main" val="2604809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</TotalTime>
  <Words>542</Words>
  <Application>Microsoft Macintosh PowerPoint</Application>
  <PresentationFormat>Presentazione su schermo (16:9)</PresentationFormat>
  <Paragraphs>73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Calibri</vt:lpstr>
      <vt:lpstr>Segoe UI</vt:lpstr>
      <vt:lpstr>Times New Roman</vt:lpstr>
      <vt:lpstr>Tema di Office</vt:lpstr>
      <vt:lpstr>8-9 Giugno 2024 – Cefpas, Caltanissetta “3° Congresso Nazionale - Gestione del trauma di interesse chirurgico. L'approccio all'evento trauma del Chirurgo Giovane”  Presidente del Congresso: Dott. Giovanni Di Lorenzo  Presidente Onorario: Dott. Giovanni Ciaccio </vt:lpstr>
      <vt:lpstr>PILLOLE DI PSICOLOGIA  </vt:lpstr>
      <vt:lpstr>L’INTERVENTO CHIRURGICO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Cosa fare</vt:lpstr>
      <vt:lpstr>FORNIRE UN’ALTERNATIVA</vt:lpstr>
      <vt:lpstr>Siamo fatti di memorie sensoriali</vt:lpstr>
      <vt:lpstr>Supporto a chi sta fuori dalla sala operatoria</vt:lpstr>
      <vt:lpstr>NON AVERE PAURA DI TOCCARE E CONFORTARE  il paziente e il familiare</vt:lpstr>
      <vt:lpstr>L’equipe</vt:lpstr>
      <vt:lpstr>Burnout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Inserisci il titolo  ----</dc:title>
  <dc:creator>Computer</dc:creator>
  <cp:lastModifiedBy>annypara.92@outlook.com</cp:lastModifiedBy>
  <cp:revision>25</cp:revision>
  <dcterms:created xsi:type="dcterms:W3CDTF">2024-05-17T06:22:38Z</dcterms:created>
  <dcterms:modified xsi:type="dcterms:W3CDTF">2024-06-06T21:02:54Z</dcterms:modified>
</cp:coreProperties>
</file>