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468" r:id="rId4"/>
    <p:sldId id="457" r:id="rId5"/>
    <p:sldId id="469" r:id="rId6"/>
    <p:sldId id="473" r:id="rId7"/>
    <p:sldId id="470" r:id="rId8"/>
    <p:sldId id="466" r:id="rId9"/>
    <p:sldId id="471" r:id="rId10"/>
    <p:sldId id="462" r:id="rId11"/>
    <p:sldId id="459" r:id="rId12"/>
    <p:sldId id="464" r:id="rId13"/>
    <p:sldId id="444" r:id="rId14"/>
    <p:sldId id="465" r:id="rId15"/>
    <p:sldId id="460" r:id="rId16"/>
    <p:sldId id="450" r:id="rId17"/>
    <p:sldId id="463" r:id="rId18"/>
    <p:sldId id="475" r:id="rId19"/>
    <p:sldId id="477" r:id="rId20"/>
    <p:sldId id="478" r:id="rId21"/>
    <p:sldId id="476" r:id="rId22"/>
    <p:sldId id="479" r:id="rId23"/>
    <p:sldId id="480" r:id="rId24"/>
    <p:sldId id="481" r:id="rId25"/>
    <p:sldId id="474" r:id="rId26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DC8-E694-4372-9F3E-80D2404CF59D}" type="datetimeFigureOut">
              <a:rPr lang="it-IT" smtClean="0"/>
              <a:t>09/06/2024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LERV: </a:t>
            </a:r>
            <a:r>
              <a:rPr lang="it-IT" altLang="it-IT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Rendez</a:t>
            </a:r>
            <a:r>
              <a:rPr lang="it-IT" alt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Vous</a:t>
            </a:r>
            <a:r>
              <a:rPr lang="it-IT" alt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endo</a:t>
            </a:r>
            <a:r>
              <a:rPr lang="it-IT" alt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-laparoscopico</a:t>
            </a:r>
            <a:br>
              <a:rPr lang="it-IT" altLang="it-IT" sz="3200" dirty="0"/>
            </a:br>
            <a:br>
              <a:rPr lang="it-IT" sz="3000" b="1" dirty="0"/>
            </a:br>
            <a:r>
              <a:rPr lang="it-IT" sz="3000" b="1" dirty="0"/>
              <a:t>----</a:t>
            </a:r>
            <a:endParaRPr lang="it-IT" sz="3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Dr. Gaetano Cristian Morreale 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UOC di Gastroenterologia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P.O Ospedale S. Elia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9BEDC521-567C-8E79-E858-E716A4C3E2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763274"/>
            <a:ext cx="3456385" cy="61793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altLang="it-IT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Rendez-Vous</a:t>
            </a: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C75D1BD5-7897-88E9-8A54-0BEDF8F9A1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6968" y="1728012"/>
            <a:ext cx="8034807" cy="702469"/>
          </a:xfrm>
        </p:spPr>
        <p:txBody>
          <a:bodyPr>
            <a:normAutofit/>
          </a:bodyPr>
          <a:lstStyle/>
          <a:p>
            <a:pPr marL="203597" indent="-203597" algn="just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Non si è in grado di trattare per via totalmente laparoscopica la calcolosi della VBP</a:t>
            </a:r>
            <a:endParaRPr lang="en-GB" altLang="it-IT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3224" name="Text Box 8">
            <a:extLst>
              <a:ext uri="{FF2B5EF4-FFF2-40B4-BE49-F238E27FC236}">
                <a16:creationId xmlns:a16="http://schemas.microsoft.com/office/drawing/2014/main" id="{24A08106-1906-B548-7758-14BC2AD3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834146"/>
            <a:ext cx="32004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Quando?</a:t>
            </a:r>
          </a:p>
        </p:txBody>
      </p:sp>
      <p:sp>
        <p:nvSpPr>
          <p:cNvPr id="393225" name="Rectangle 9">
            <a:extLst>
              <a:ext uri="{FF2B5EF4-FFF2-40B4-BE49-F238E27FC236}">
                <a16:creationId xmlns:a16="http://schemas.microsoft.com/office/drawing/2014/main" id="{17D17305-DA34-FD8C-CA3A-F0C7C216B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86" y="1419631"/>
            <a:ext cx="7925622" cy="7024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1463" indent="-271463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 sz="4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Si può organizzare un trattamento combinato non previsto in sala operatoria.</a:t>
            </a:r>
            <a:endParaRPr lang="en-GB" altLang="it-IT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3227" name="Rectangle 11">
            <a:extLst>
              <a:ext uri="{FF2B5EF4-FFF2-40B4-BE49-F238E27FC236}">
                <a16:creationId xmlns:a16="http://schemas.microsoft.com/office/drawing/2014/main" id="{1F7D97BF-8B48-F9E0-9012-EC9370E1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68" y="2006454"/>
            <a:ext cx="8212102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Studi prospettici randomizzati hanno dimostrato una uguale efficacia del trattamento laparoscopico vs. endoscopico</a:t>
            </a:r>
          </a:p>
        </p:txBody>
      </p:sp>
      <p:sp>
        <p:nvSpPr>
          <p:cNvPr id="393228" name="Rectangle 12">
            <a:extLst>
              <a:ext uri="{FF2B5EF4-FFF2-40B4-BE49-F238E27FC236}">
                <a16:creationId xmlns:a16="http://schemas.microsoft.com/office/drawing/2014/main" id="{3FB2C1F3-9155-C13A-9AF7-960DD0D8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68" y="2506495"/>
            <a:ext cx="4414029" cy="3139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Successo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nel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90 %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dei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casi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se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endoscopisti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esperti</a:t>
            </a:r>
            <a:endParaRPr lang="en-GB" altLang="it-IT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229" name="Rectangle 13">
            <a:extLst>
              <a:ext uri="{FF2B5EF4-FFF2-40B4-BE49-F238E27FC236}">
                <a16:creationId xmlns:a16="http://schemas.microsoft.com/office/drawing/2014/main" id="{32B24197-AC8A-2DD9-7ADB-0E974FFCF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741" y="4369974"/>
            <a:ext cx="4698206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GB" altLang="it-IT" sz="1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Cuschieri</a:t>
            </a:r>
            <a:r>
              <a:rPr lang="en-GB" altLang="it-IT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A, </a:t>
            </a:r>
            <a:r>
              <a:rPr lang="en-GB" altLang="it-IT" sz="1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Lezoche</a:t>
            </a:r>
            <a:r>
              <a:rPr lang="en-GB" altLang="it-IT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E, </a:t>
            </a:r>
            <a:r>
              <a:rPr lang="en-GB" altLang="it-IT" sz="1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Morino</a:t>
            </a:r>
            <a:r>
              <a:rPr lang="en-GB" altLang="it-IT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M, et al. </a:t>
            </a:r>
            <a:r>
              <a:rPr lang="en-GB" altLang="it-IT" sz="1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Surg</a:t>
            </a:r>
            <a:r>
              <a:rPr lang="en-GB" altLang="it-IT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Endosc</a:t>
            </a:r>
            <a:r>
              <a:rPr lang="en-GB" altLang="it-IT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1999;13:952-957.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altLang="it-IT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Johnson, AG, Majeed AW. W. B. Saunders, Inc.; 2000:791-798</a:t>
            </a:r>
            <a:endParaRPr lang="it-IT" altLang="it-IT" sz="1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637E4D5B-F5BD-3FC6-90F7-80BB387A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38" y="2827788"/>
            <a:ext cx="3474156" cy="3139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Durata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media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dell’intervento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104 min 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2092EAD-5B55-50F4-4319-0455A1D98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38" y="3239591"/>
            <a:ext cx="4678845" cy="3139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Tasso medio di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conversione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chirurgia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open del 4,7 % 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B845033-AF4D-4C13-747D-3C5E96C41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37" y="3596579"/>
            <a:ext cx="4184672" cy="3139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Tasso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morbilità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del 5,1 %,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mortalità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dello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0,3 %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3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  <p:bldP spid="393224" grpId="0" autoUpdateAnimBg="0"/>
      <p:bldP spid="393225" grpId="0" build="p"/>
      <p:bldP spid="393227" grpId="0"/>
      <p:bldP spid="393228" grpId="0"/>
      <p:bldP spid="393229" grpId="0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3">
            <a:extLst>
              <a:ext uri="{FF2B5EF4-FFF2-40B4-BE49-F238E27FC236}">
                <a16:creationId xmlns:a16="http://schemas.microsoft.com/office/drawing/2014/main" id="{F4403840-0289-25CB-043E-3F9642A180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520" y="1085010"/>
            <a:ext cx="6546056" cy="432197"/>
          </a:xfrm>
        </p:spPr>
        <p:txBody>
          <a:bodyPr/>
          <a:lstStyle/>
          <a:p>
            <a:pPr marL="272654" indent="-272654" algn="just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équipe endoscopica ben addestrata alla metodica</a:t>
            </a:r>
            <a:endParaRPr lang="en-GB" altLang="it-IT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29" name="Rectangle 9">
            <a:extLst>
              <a:ext uri="{FF2B5EF4-FFF2-40B4-BE49-F238E27FC236}">
                <a16:creationId xmlns:a16="http://schemas.microsoft.com/office/drawing/2014/main" id="{B61121EE-8CFC-33B3-28C7-E78D27F96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7" y="1631666"/>
            <a:ext cx="6546056" cy="432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3538" indent="-363538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 sz="4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542925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affiatamento tra le 2 équipes</a:t>
            </a:r>
            <a:endParaRPr lang="en-GB" altLang="it-IT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31" name="Rectangle 11">
            <a:extLst>
              <a:ext uri="{FF2B5EF4-FFF2-40B4-BE49-F238E27FC236}">
                <a16:creationId xmlns:a16="http://schemas.microsoft.com/office/drawing/2014/main" id="{4779CC1F-3251-F57E-FF81-266EFEEC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60" y="2103682"/>
            <a:ext cx="6535340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it-IT" alt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procedure effettuate in un’unica seduta operatoria</a:t>
            </a:r>
          </a:p>
        </p:txBody>
      </p:sp>
      <p:sp>
        <p:nvSpPr>
          <p:cNvPr id="389132" name="Rectangle 12">
            <a:extLst>
              <a:ext uri="{FF2B5EF4-FFF2-40B4-BE49-F238E27FC236}">
                <a16:creationId xmlns:a16="http://schemas.microsoft.com/office/drawing/2014/main" id="{2164B14E-B6F4-7341-2565-A7B1D65D0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90" y="2808279"/>
            <a:ext cx="6170600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it-IT" alt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Successo della procedura nel 90-95% dei casi</a:t>
            </a:r>
            <a:endParaRPr lang="en-GB" alt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34" name="Text Box 14">
            <a:extLst>
              <a:ext uri="{FF2B5EF4-FFF2-40B4-BE49-F238E27FC236}">
                <a16:creationId xmlns:a16="http://schemas.microsoft.com/office/drawing/2014/main" id="{A2F3794B-0A30-C488-8F20-838F61DD2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143375"/>
            <a:ext cx="1657350" cy="30008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35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Bonifica VL</a:t>
            </a:r>
          </a:p>
        </p:txBody>
      </p:sp>
      <p:sp>
        <p:nvSpPr>
          <p:cNvPr id="389135" name="Text Box 15">
            <a:extLst>
              <a:ext uri="{FF2B5EF4-FFF2-40B4-BE49-F238E27FC236}">
                <a16:creationId xmlns:a16="http://schemas.microsoft.com/office/drawing/2014/main" id="{E498D77A-F044-4EA2-47B5-C5DB0593C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143375"/>
            <a:ext cx="2743200" cy="30008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35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Conversione </a:t>
            </a:r>
            <a:r>
              <a:rPr lang="it-IT" altLang="it-IT" sz="135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 bonifica</a:t>
            </a:r>
            <a:endParaRPr lang="it-IT" altLang="it-IT" sz="135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36" name="Text Box 16">
            <a:extLst>
              <a:ext uri="{FF2B5EF4-FFF2-40B4-BE49-F238E27FC236}">
                <a16:creationId xmlns:a16="http://schemas.microsoft.com/office/drawing/2014/main" id="{A32C2DCE-EF26-75BB-679A-2F8C9411F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4143375"/>
            <a:ext cx="1751410" cy="30008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35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ERCP+EST p.o.</a:t>
            </a:r>
          </a:p>
        </p:txBody>
      </p:sp>
      <p:sp>
        <p:nvSpPr>
          <p:cNvPr id="389137" name="AutoShape 17">
            <a:extLst>
              <a:ext uri="{FF2B5EF4-FFF2-40B4-BE49-F238E27FC236}">
                <a16:creationId xmlns:a16="http://schemas.microsoft.com/office/drawing/2014/main" id="{70B9452E-4721-C1EA-2446-75BB9B2B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3177387"/>
            <a:ext cx="108585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389138" name="Text Box 18">
            <a:extLst>
              <a:ext uri="{FF2B5EF4-FFF2-40B4-BE49-F238E27FC236}">
                <a16:creationId xmlns:a16="http://schemas.microsoft.com/office/drawing/2014/main" id="{255BBB88-BF95-A0D0-28E5-5E8F6423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709" y="3543653"/>
            <a:ext cx="27432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5-10 % di insuccesso</a:t>
            </a:r>
          </a:p>
        </p:txBody>
      </p:sp>
      <p:sp>
        <p:nvSpPr>
          <p:cNvPr id="389139" name="Line 19">
            <a:extLst>
              <a:ext uri="{FF2B5EF4-FFF2-40B4-BE49-F238E27FC236}">
                <a16:creationId xmlns:a16="http://schemas.microsoft.com/office/drawing/2014/main" id="{4C1C9F01-FE08-3308-A16B-DF17708461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71700" y="3857625"/>
            <a:ext cx="23431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 sz="1350"/>
          </a:p>
        </p:txBody>
      </p:sp>
      <p:sp>
        <p:nvSpPr>
          <p:cNvPr id="389140" name="Line 20">
            <a:extLst>
              <a:ext uri="{FF2B5EF4-FFF2-40B4-BE49-F238E27FC236}">
                <a16:creationId xmlns:a16="http://schemas.microsoft.com/office/drawing/2014/main" id="{CE471B03-D48E-D4BA-F0C3-481754CA0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850" y="38576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 sz="1350"/>
          </a:p>
        </p:txBody>
      </p:sp>
      <p:sp>
        <p:nvSpPr>
          <p:cNvPr id="389141" name="Line 21">
            <a:extLst>
              <a:ext uri="{FF2B5EF4-FFF2-40B4-BE49-F238E27FC236}">
                <a16:creationId xmlns:a16="http://schemas.microsoft.com/office/drawing/2014/main" id="{35BEF7AC-6B83-DBB6-FE2C-4B2926E56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850" y="3857625"/>
            <a:ext cx="21717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 sz="135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/>
      <p:bldP spid="389129" grpId="0" build="p"/>
      <p:bldP spid="389131" grpId="0"/>
      <p:bldP spid="389132" grpId="0"/>
      <p:bldP spid="389134" grpId="0" animBg="1" autoUpdateAnimBg="0"/>
      <p:bldP spid="389135" grpId="0" animBg="1" autoUpdateAnimBg="0"/>
      <p:bldP spid="389136" grpId="0" animBg="1" autoUpdateAnimBg="0"/>
      <p:bldP spid="3891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4">
            <a:extLst>
              <a:ext uri="{FF2B5EF4-FFF2-40B4-BE49-F238E27FC236}">
                <a16:creationId xmlns:a16="http://schemas.microsoft.com/office/drawing/2014/main" id="{613882BD-A22F-79DA-B5EA-D6F16FD7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5968"/>
            <a:ext cx="293192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magine 6">
            <a:extLst>
              <a:ext uri="{FF2B5EF4-FFF2-40B4-BE49-F238E27FC236}">
                <a16:creationId xmlns:a16="http://schemas.microsoft.com/office/drawing/2014/main" id="{59D58386-7887-AEF0-F4EF-E0138835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5948"/>
            <a:ext cx="3384376" cy="36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>
            <a:extLst>
              <a:ext uri="{FF2B5EF4-FFF2-40B4-BE49-F238E27FC236}">
                <a16:creationId xmlns:a16="http://schemas.microsoft.com/office/drawing/2014/main" id="{4870C875-5A4E-3E5C-F421-CE14A1AB0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6592" y="771550"/>
            <a:ext cx="65151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Rendez-Vous : Vantaggi</a:t>
            </a:r>
          </a:p>
        </p:txBody>
      </p:sp>
      <p:sp>
        <p:nvSpPr>
          <p:cNvPr id="364551" name="Rectangle 7">
            <a:extLst>
              <a:ext uri="{FF2B5EF4-FFF2-40B4-BE49-F238E27FC236}">
                <a16:creationId xmlns:a16="http://schemas.microsoft.com/office/drawing/2014/main" id="{EC76A95F-7002-2E15-375B-2EFAAD6B5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667712"/>
            <a:ext cx="6465094" cy="356473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485775" indent="-485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Conferma la diagnosi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Trattamento in un tempo e unica anestesia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Minor invasività e complicanze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Minore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morbilità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vs ERCP+EST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Evita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l’esecuzione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 ERCP non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necessarie</a:t>
            </a:r>
            <a:endParaRPr lang="en-GB" altLang="it-IT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it-IT" sz="16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Incannulazione</a:t>
            </a:r>
            <a:r>
              <a:rPr lang="en-GB" altLang="it-IT" sz="1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6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selettiva</a:t>
            </a:r>
            <a:r>
              <a:rPr lang="en-GB" altLang="it-IT" sz="1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del </a:t>
            </a:r>
            <a:r>
              <a:rPr lang="en-GB" altLang="it-IT" sz="16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dotto</a:t>
            </a:r>
            <a:r>
              <a:rPr lang="en-GB" altLang="it-IT" sz="1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6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biliare</a:t>
            </a:r>
            <a:endParaRPr lang="en-GB" altLang="it-IT" sz="16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richiede</a:t>
            </a:r>
            <a:r>
              <a:rPr lang="en-GB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coledocotomia</a:t>
            </a:r>
            <a:r>
              <a:rPr lang="it-IT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Tecnica meno complessa vs LCBDE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Percentuale di successo del 95%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Riduzione della degenza ospedaliera e minori costi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Minori complicanze quali pancreatite , colecistite acuta post ERCP</a:t>
            </a:r>
          </a:p>
        </p:txBody>
      </p:sp>
      <p:sp>
        <p:nvSpPr>
          <p:cNvPr id="364553" name="Text Box 9">
            <a:extLst>
              <a:ext uri="{FF2B5EF4-FFF2-40B4-BE49-F238E27FC236}">
                <a16:creationId xmlns:a16="http://schemas.microsoft.com/office/drawing/2014/main" id="{F712B2F0-CAA8-F527-C85D-E0E248712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4371950"/>
            <a:ext cx="5796136" cy="5699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GB" altLang="it-IT" sz="10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Kalimi</a:t>
            </a:r>
            <a:r>
              <a:rPr lang="en-GB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R; Cosgrove JM; Marini C; Stark B; </a:t>
            </a:r>
            <a:r>
              <a:rPr lang="en-GB" altLang="it-IT" sz="10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Gecelter</a:t>
            </a:r>
            <a:r>
              <a:rPr lang="en-GB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</a:t>
            </a:r>
            <a:r>
              <a:rPr lang="en-GB" altLang="it-IT" sz="1200" dirty="0"/>
              <a:t> </a:t>
            </a:r>
            <a:r>
              <a:rPr lang="en-GB" altLang="it-IT" sz="10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Surg</a:t>
            </a:r>
            <a:r>
              <a:rPr lang="en-GB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0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Endosc</a:t>
            </a:r>
            <a:r>
              <a:rPr lang="en-GB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2000 Mar;14(3):232-4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Tricarico A; Cione G; et. al  </a:t>
            </a:r>
            <a:r>
              <a:rPr lang="en-GB" altLang="it-IT" sz="10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Surg</a:t>
            </a:r>
            <a:r>
              <a:rPr lang="en-GB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it-IT" sz="10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Endosc</a:t>
            </a:r>
            <a:r>
              <a:rPr lang="en-GB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2002 Apr;16(4):585-8 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GB" altLang="it-IT" sz="10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Turcu</a:t>
            </a:r>
            <a:r>
              <a:rPr lang="en-GB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F.</a:t>
            </a:r>
            <a:r>
              <a:rPr lang="it-IT" altLang="it-IT" sz="1050" dirty="0"/>
              <a:t> </a:t>
            </a:r>
            <a:r>
              <a:rPr lang="it-IT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Chirurgia (</a:t>
            </a:r>
            <a:r>
              <a:rPr lang="it-IT" altLang="it-IT" sz="10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Bucur</a:t>
            </a:r>
            <a:r>
              <a:rPr lang="it-IT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 2000 Sep-Oct;95(5):463-7.</a:t>
            </a:r>
            <a:r>
              <a:rPr lang="en-GB" altLang="it-IT" sz="1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it-IT" altLang="it-IT" sz="105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1" grpId="0" autoUpdateAnimBg="0"/>
      <p:bldP spid="36455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4">
            <a:extLst>
              <a:ext uri="{FF2B5EF4-FFF2-40B4-BE49-F238E27FC236}">
                <a16:creationId xmlns:a16="http://schemas.microsoft.com/office/drawing/2014/main" id="{C7F48A8B-A1E7-ADF7-1DEA-60F71050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15566"/>
            <a:ext cx="3073317" cy="364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D08669E7-869F-D72E-2B13-FD4726135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915566"/>
            <a:ext cx="65151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Rendez-Vous : Svantaggi</a:t>
            </a:r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0785ED20-5123-E147-05BF-C309769D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07654"/>
            <a:ext cx="7848872" cy="18739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485775" indent="-485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Esperienza degli operatori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Organizzazione di sala operatoria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Difficile in urgenza per motivi organizzativi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Posizione del paziente non adatta (richiede rotazione dell’endoscopista verso dx –immagini radiologiche diverse non standard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Complicanze (ematomi capsula </a:t>
            </a:r>
            <a:r>
              <a:rPr lang="it-IT" alt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glisson</a:t>
            </a:r>
            <a:r>
              <a:rPr lang="it-IT" alt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 filo guida)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Segnalata qualche difficoltà nella esecuzione di VCL per insufflazione di aria (oggi meno rilavante con introduzione di CO2)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>
            <a:extLst>
              <a:ext uri="{FF2B5EF4-FFF2-40B4-BE49-F238E27FC236}">
                <a16:creationId xmlns:a16="http://schemas.microsoft.com/office/drawing/2014/main" id="{A1ED785E-6B3B-FE23-5113-97B9173AAC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664" y="1193739"/>
            <a:ext cx="6426994" cy="102631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solidFill>
                  <a:schemeClr val="tx1"/>
                </a:solidFill>
                <a:latin typeface="Times New Roman" panose="02020603050405020304" pitchFamily="18" charset="0"/>
              </a:rPr>
              <a:t>Calcolosi incidentale del coledoco: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solidFill>
                  <a:schemeClr val="tx1"/>
                </a:solidFill>
                <a:latin typeface="Times New Roman" panose="02020603050405020304" pitchFamily="18" charset="0"/>
              </a:rPr>
              <a:t>tempo unico è “Gold Standard”?</a:t>
            </a:r>
            <a:endParaRPr lang="en-GB" altLang="it-IT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44" name="Text Box 12">
            <a:extLst>
              <a:ext uri="{FF2B5EF4-FFF2-40B4-BE49-F238E27FC236}">
                <a16:creationId xmlns:a16="http://schemas.microsoft.com/office/drawing/2014/main" id="{32336A87-3C52-184C-C9C2-1445B28BB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741" y="740209"/>
            <a:ext cx="32004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Conclusioni</a:t>
            </a:r>
          </a:p>
        </p:txBody>
      </p:sp>
      <p:sp>
        <p:nvSpPr>
          <p:cNvPr id="376846" name="Text Box 14">
            <a:extLst>
              <a:ext uri="{FF2B5EF4-FFF2-40B4-BE49-F238E27FC236}">
                <a16:creationId xmlns:a16="http://schemas.microsoft.com/office/drawing/2014/main" id="{1A1B6A25-72CE-E661-9C24-B449D2BEA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457" y="1977628"/>
            <a:ext cx="864394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45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</a:t>
            </a:r>
          </a:p>
        </p:txBody>
      </p:sp>
      <p:sp>
        <p:nvSpPr>
          <p:cNvPr id="376851" name="Text Box 19">
            <a:extLst>
              <a:ext uri="{FF2B5EF4-FFF2-40B4-BE49-F238E27FC236}">
                <a16:creationId xmlns:a16="http://schemas.microsoft.com/office/drawing/2014/main" id="{8D65662C-FE2A-F703-AC33-DF7BF2D47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1" y="3668316"/>
            <a:ext cx="3095625" cy="30008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35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Totalmente Laparoscopico</a:t>
            </a:r>
          </a:p>
        </p:txBody>
      </p:sp>
      <p:sp>
        <p:nvSpPr>
          <p:cNvPr id="376853" name="Text Box 21">
            <a:extLst>
              <a:ext uri="{FF2B5EF4-FFF2-40B4-BE49-F238E27FC236}">
                <a16:creationId xmlns:a16="http://schemas.microsoft.com/office/drawing/2014/main" id="{5A12AD63-054E-E9BD-8AF2-35E25145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2" y="3668316"/>
            <a:ext cx="3024188" cy="30008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35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Rendez-Vous</a:t>
            </a:r>
          </a:p>
        </p:txBody>
      </p:sp>
      <p:sp>
        <p:nvSpPr>
          <p:cNvPr id="376854" name="AutoShape 22">
            <a:extLst>
              <a:ext uri="{FF2B5EF4-FFF2-40B4-BE49-F238E27FC236}">
                <a16:creationId xmlns:a16="http://schemas.microsoft.com/office/drawing/2014/main" id="{9423614A-DFEF-5A63-7FC0-888199020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2842022"/>
            <a:ext cx="108585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376856" name="Line 24">
            <a:extLst>
              <a:ext uri="{FF2B5EF4-FFF2-40B4-BE49-F238E27FC236}">
                <a16:creationId xmlns:a16="http://schemas.microsoft.com/office/drawing/2014/main" id="{C6F9ECF5-4217-2EB2-A442-3EE20D596F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6057" y="3382566"/>
            <a:ext cx="1741885" cy="215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 sz="1350"/>
          </a:p>
        </p:txBody>
      </p:sp>
      <p:sp>
        <p:nvSpPr>
          <p:cNvPr id="376858" name="Line 26">
            <a:extLst>
              <a:ext uri="{FF2B5EF4-FFF2-40B4-BE49-F238E27FC236}">
                <a16:creationId xmlns:a16="http://schemas.microsoft.com/office/drawing/2014/main" id="{C0867C9D-BE29-819B-1C52-F0AFA9013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7941" y="3382566"/>
            <a:ext cx="1768078" cy="215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 sz="1350"/>
          </a:p>
        </p:txBody>
      </p:sp>
      <p:grpSp>
        <p:nvGrpSpPr>
          <p:cNvPr id="376861" name="Group 29">
            <a:extLst>
              <a:ext uri="{FF2B5EF4-FFF2-40B4-BE49-F238E27FC236}">
                <a16:creationId xmlns:a16="http://schemas.microsoft.com/office/drawing/2014/main" id="{68C9DF19-5FCC-3B45-B0D1-F7BA8DEB5044}"/>
              </a:ext>
            </a:extLst>
          </p:cNvPr>
          <p:cNvGrpSpPr>
            <a:grpSpLocks/>
          </p:cNvGrpSpPr>
          <p:nvPr/>
        </p:nvGrpSpPr>
        <p:grpSpPr bwMode="auto">
          <a:xfrm>
            <a:off x="5598319" y="4030266"/>
            <a:ext cx="1403747" cy="673894"/>
            <a:chOff x="3742" y="3385"/>
            <a:chExt cx="1179" cy="566"/>
          </a:xfrm>
        </p:grpSpPr>
        <p:sp>
          <p:nvSpPr>
            <p:cNvPr id="376859" name="Text Box 27">
              <a:extLst>
                <a:ext uri="{FF2B5EF4-FFF2-40B4-BE49-F238E27FC236}">
                  <a16:creationId xmlns:a16="http://schemas.microsoft.com/office/drawing/2014/main" id="{3EDEF249-ACEA-9257-DC65-937AB2D15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3602"/>
              <a:ext cx="1179" cy="349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2100" b="1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Solo se …..</a:t>
              </a:r>
            </a:p>
          </p:txBody>
        </p:sp>
        <p:sp>
          <p:nvSpPr>
            <p:cNvPr id="22541" name="Line 28">
              <a:extLst>
                <a:ext uri="{FF2B5EF4-FFF2-40B4-BE49-F238E27FC236}">
                  <a16:creationId xmlns:a16="http://schemas.microsoft.com/office/drawing/2014/main" id="{60570EBB-62E8-B22A-3D27-F01FF6A20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 sz="135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uiExpand="1" build="p"/>
      <p:bldP spid="376844" grpId="0" autoUpdateAnimBg="0"/>
      <p:bldP spid="376846" grpId="0" autoUpdateAnimBg="0"/>
      <p:bldP spid="376851" grpId="0" animBg="1" autoUpdateAnimBg="0"/>
      <p:bldP spid="37685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49207354-521E-5623-BF1E-6F16B7582F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36057" y="-20241"/>
            <a:ext cx="3456385" cy="61793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altLang="it-IT" sz="3600" b="1">
                <a:solidFill>
                  <a:srgbClr val="FF6600"/>
                </a:solidFill>
                <a:latin typeface="Times New Roman" panose="02020603050405020304" pitchFamily="18" charset="0"/>
              </a:rPr>
              <a:t>Rendez-Vous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BACC2CF3-30CF-7633-6BE7-FBFF328104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7541" y="1166813"/>
            <a:ext cx="6426994" cy="864394"/>
          </a:xfrm>
        </p:spPr>
        <p:txBody>
          <a:bodyPr/>
          <a:lstStyle/>
          <a:p>
            <a:pPr marL="402431" indent="-402431" algn="just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it-IT" altLang="it-IT" sz="2700">
                <a:solidFill>
                  <a:schemeClr val="tx1"/>
                </a:solidFill>
                <a:latin typeface="Times New Roman" panose="02020603050405020304" pitchFamily="18" charset="0"/>
              </a:rPr>
              <a:t>Disponibilità del servizio di Endoscopia Digestiva</a:t>
            </a:r>
            <a:endParaRPr lang="en-GB" altLang="it-IT" sz="105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248" name="Text Box 8">
            <a:extLst>
              <a:ext uri="{FF2B5EF4-FFF2-40B4-BE49-F238E27FC236}">
                <a16:creationId xmlns:a16="http://schemas.microsoft.com/office/drawing/2014/main" id="{F2F49952-B2EF-DD9C-6E4C-7547833D2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16" y="479822"/>
            <a:ext cx="32004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3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Conclusioni</a:t>
            </a:r>
          </a:p>
        </p:txBody>
      </p:sp>
      <p:sp>
        <p:nvSpPr>
          <p:cNvPr id="394258" name="Rectangle 18">
            <a:extLst>
              <a:ext uri="{FF2B5EF4-FFF2-40B4-BE49-F238E27FC236}">
                <a16:creationId xmlns:a16="http://schemas.microsoft.com/office/drawing/2014/main" id="{96740DBF-2FEC-A906-B8B5-6C1805A35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41" y="2246710"/>
            <a:ext cx="6426994" cy="5405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36575" indent="-536575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 sz="4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15963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it-IT" altLang="it-IT" sz="2700">
                <a:solidFill>
                  <a:schemeClr val="tx1"/>
                </a:solidFill>
                <a:latin typeface="Times New Roman" panose="02020603050405020304" pitchFamily="18" charset="0"/>
              </a:rPr>
              <a:t>Elevata esperienza dell’Endoscopista</a:t>
            </a:r>
            <a:endParaRPr lang="en-GB" altLang="it-IT" sz="105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259" name="Rectangle 19">
            <a:extLst>
              <a:ext uri="{FF2B5EF4-FFF2-40B4-BE49-F238E27FC236}">
                <a16:creationId xmlns:a16="http://schemas.microsoft.com/office/drawing/2014/main" id="{DAB7CA65-A6CD-CC33-DCCF-727611AD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41" y="3111103"/>
            <a:ext cx="6426994" cy="432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36575" indent="-536575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 sz="4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15963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it-IT" altLang="it-IT" sz="2700">
                <a:solidFill>
                  <a:schemeClr val="tx1"/>
                </a:solidFill>
                <a:latin typeface="Times New Roman" panose="02020603050405020304" pitchFamily="18" charset="0"/>
              </a:rPr>
              <a:t>Ottimo affiatamento tra le due Equipes</a:t>
            </a:r>
            <a:endParaRPr lang="en-GB" altLang="it-IT" sz="105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/>
      <p:bldP spid="394248" grpId="0" autoUpdateAnimBg="0"/>
      <p:bldP spid="394258" grpId="0" build="p"/>
      <p:bldP spid="3942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673F0A-768B-96DF-E5E3-E3F74155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71550"/>
            <a:ext cx="8229600" cy="85725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Se fallisce Rendez-vous: che fare?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175CC-046B-CA1C-38EB-007B0AB8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23678"/>
            <a:ext cx="8229600" cy="3394472"/>
          </a:xfrm>
        </p:spPr>
        <p:txBody>
          <a:bodyPr/>
          <a:lstStyle/>
          <a:p>
            <a:r>
              <a:rPr lang="it-IT" dirty="0"/>
              <a:t>Ripetere ECRP standard stessa seduta dopo VCL</a:t>
            </a:r>
          </a:p>
          <a:p>
            <a:r>
              <a:rPr lang="it-IT" dirty="0"/>
              <a:t>Rinviare ERCP </a:t>
            </a:r>
            <a:r>
              <a:rPr lang="it-IT"/>
              <a:t>post operatoria dopo </a:t>
            </a:r>
            <a:r>
              <a:rPr lang="it-IT" dirty="0"/>
              <a:t>intervento</a:t>
            </a:r>
          </a:p>
          <a:p>
            <a:r>
              <a:rPr lang="it-IT" dirty="0"/>
              <a:t>Conversione in open </a:t>
            </a:r>
          </a:p>
        </p:txBody>
      </p:sp>
    </p:spTree>
    <p:extLst>
      <p:ext uri="{BB962C8B-B14F-4D97-AF65-F5344CB8AC3E}">
        <p14:creationId xmlns:p14="http://schemas.microsoft.com/office/powerpoint/2010/main" val="122628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1AAB5F9-5007-AD5A-00A8-07DCF213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91630"/>
            <a:ext cx="9144000" cy="16261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19B21BE-7036-98B5-EC03-71D29A22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979150"/>
            <a:ext cx="3802400" cy="10249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34A11A5-C508-9E78-2B1A-873D6F679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859782"/>
            <a:ext cx="5705376" cy="17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4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188377"/>
          </a:xfrm>
        </p:spPr>
        <p:txBody>
          <a:bodyPr>
            <a:normAutofit/>
          </a:bodyPr>
          <a:lstStyle/>
          <a:p>
            <a:r>
              <a:rPr lang="it-IT" sz="2200" b="1" dirty="0"/>
              <a:t>8-9 Giugno 2024 – </a:t>
            </a:r>
            <a:r>
              <a:rPr lang="it-IT" sz="2200" b="1" dirty="0" err="1"/>
              <a:t>Cefpas</a:t>
            </a:r>
            <a:r>
              <a:rPr lang="it-IT" sz="2200" b="1" dirty="0"/>
              <a:t>, Caltanissetta</a:t>
            </a:r>
            <a:br>
              <a:rPr lang="it-IT" sz="2200" b="1" dirty="0"/>
            </a:br>
            <a:r>
              <a:rPr lang="it-IT" sz="1800" b="1" dirty="0"/>
              <a:t>“</a:t>
            </a:r>
            <a:r>
              <a:rPr lang="it-IT" sz="1800" dirty="0"/>
              <a:t>3° Congresso nazionale sulla Gestione del trauma di interesse chirurgico.</a:t>
            </a:r>
            <a:br>
              <a:rPr lang="it-IT" sz="1800" dirty="0"/>
            </a:br>
            <a:r>
              <a:rPr lang="it-IT" sz="1800" dirty="0"/>
              <a:t>L'approccio all'evento trauma del giovane chirurgo</a:t>
            </a:r>
            <a:r>
              <a:rPr lang="it-IT" sz="1800" b="1" dirty="0"/>
              <a:t>”</a:t>
            </a:r>
            <a:br>
              <a:rPr lang="it-IT" sz="1800" b="1" dirty="0"/>
            </a:br>
            <a:br>
              <a:rPr lang="it-IT" sz="1800" b="1" dirty="0"/>
            </a:br>
            <a:r>
              <a:rPr lang="it-IT" sz="1600" b="1" dirty="0"/>
              <a:t>Presidente del Congresso: </a:t>
            </a:r>
            <a:r>
              <a:rPr lang="it-IT" sz="1600" dirty="0"/>
              <a:t>Dott. Giovanni Di Lorenzo</a:t>
            </a:r>
            <a:br>
              <a:rPr lang="it-IT" sz="1600" b="1" dirty="0"/>
            </a:br>
            <a:r>
              <a:rPr lang="it-IT" sz="1600" b="1" dirty="0"/>
              <a:t> Presidente Onorario: </a:t>
            </a:r>
            <a:r>
              <a:rPr lang="it-IT" sz="1600" dirty="0"/>
              <a:t>Dott. Giovanni </a:t>
            </a:r>
            <a:r>
              <a:rPr lang="it-IT" sz="1600" dirty="0" err="1"/>
              <a:t>Ciaccio</a:t>
            </a:r>
            <a:br>
              <a:rPr lang="it-IT" sz="1800" b="1" dirty="0"/>
            </a:br>
            <a:endParaRPr lang="it-IT" sz="1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720" y="4429138"/>
            <a:ext cx="8501122" cy="357190"/>
          </a:xfrm>
        </p:spPr>
        <p:txBody>
          <a:bodyPr>
            <a:noAutofit/>
          </a:bodyPr>
          <a:lstStyle/>
          <a:p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Ai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sensi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dell’art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. 76, comma 4,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dell’Accordo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Stato-Regioni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del 2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febbraio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2017 e del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paragrafo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4.5 del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manuale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nazionale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accreditamento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per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l’erogazione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eventi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ECM. DICHIARA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che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negli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ultimi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due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anni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non ha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avuto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,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rapporti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con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soggetti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portatori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interessi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commerciali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in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ambito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Sanitario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.</a:t>
            </a:r>
            <a:br>
              <a:rPr lang="en-US" sz="700" dirty="0">
                <a:solidFill>
                  <a:schemeClr val="tx1"/>
                </a:solidFill>
                <a:latin typeface="+mj-lt"/>
              </a:rPr>
            </a:br>
            <a:endParaRPr lang="it-IT" sz="7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4F75C3B-81B0-22ED-88EC-65A31246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19018"/>
            <a:ext cx="4104456" cy="4016106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3E697937-D863-F682-2AC6-4AA33142509D}"/>
              </a:ext>
            </a:extLst>
          </p:cNvPr>
          <p:cNvSpPr/>
          <p:nvPr/>
        </p:nvSpPr>
        <p:spPr>
          <a:xfrm>
            <a:off x="3131840" y="415592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7F58135-82A4-23A0-EDFA-4B89FBED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1" y="1203598"/>
            <a:ext cx="488160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36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E9BAA6-C1B4-49D4-E96C-5E01640E0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Endoscopic Treatment of Biliary Injuries (232)</a:t>
            </a:r>
          </a:p>
          <a:p>
            <a:pPr marL="514350" indent="-514350">
              <a:buAutoNum type="arabicPeriod"/>
            </a:pPr>
            <a:r>
              <a:rPr lang="en-US" dirty="0"/>
              <a:t>Percutaneous Manipulations Treatment of Biliary Injuries (42), LERV (18)</a:t>
            </a:r>
          </a:p>
          <a:p>
            <a:pPr marL="514350" indent="-514350">
              <a:buAutoNum type="arabicPeriod"/>
            </a:pPr>
            <a:r>
              <a:rPr lang="en-US" dirty="0"/>
              <a:t>Surgical Treatment of Biliary Injuries (198)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310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78D97DC-30A9-E902-0A2E-2281EE1E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9582"/>
            <a:ext cx="8087360" cy="31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9A2FE17-1C48-1926-3523-E99312530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15566"/>
            <a:ext cx="5161361" cy="21168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462FE8F-E448-5D27-CA98-BDE84095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931790"/>
            <a:ext cx="5161361" cy="18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06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788FAC-1583-41CE-3514-CCFFDB11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311" y="267494"/>
            <a:ext cx="4056941" cy="4504188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D74B5AC7-7530-0E4F-D6CF-C64EE0D4BBA8}"/>
              </a:ext>
            </a:extLst>
          </p:cNvPr>
          <p:cNvSpPr/>
          <p:nvPr/>
        </p:nvSpPr>
        <p:spPr>
          <a:xfrm rot="10800000">
            <a:off x="5940152" y="1923678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7137AE67-8E9C-122A-751A-89E174F4EFE9}"/>
              </a:ext>
            </a:extLst>
          </p:cNvPr>
          <p:cNvSpPr/>
          <p:nvPr/>
        </p:nvSpPr>
        <p:spPr>
          <a:xfrm rot="10800000">
            <a:off x="5951599" y="2931791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832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A83028-A5D4-421D-DEB5-D8D7CCFF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203598"/>
            <a:ext cx="8229600" cy="857250"/>
          </a:xfrm>
        </p:spPr>
        <p:txBody>
          <a:bodyPr/>
          <a:lstStyle/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59619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80" name="Rectangle 8">
            <a:extLst>
              <a:ext uri="{FF2B5EF4-FFF2-40B4-BE49-F238E27FC236}">
                <a16:creationId xmlns:a16="http://schemas.microsoft.com/office/drawing/2014/main" id="{61459AE2-049E-DF74-74C2-72D54DBDC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70008"/>
            <a:ext cx="9001000" cy="52629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623888" indent="-623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3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2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Nei pazienti con colelitiasi sintomatica la % dei pz con </a:t>
            </a:r>
            <a:r>
              <a:rPr lang="it-IT" altLang="it-IT" sz="21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coledocolitiasi</a:t>
            </a: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è del 10-30%</a:t>
            </a:r>
          </a:p>
          <a:p>
            <a:pPr marL="0" indent="0" algn="just">
              <a:defRPr/>
            </a:pPr>
            <a:endParaRPr lang="it-IT" altLang="it-IT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colecistectomia VL ha sostituito la colecistectomia open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it-IT" altLang="it-IT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L’incremento di VLC ha portato a maggiori rischi di traumi della VB</a:t>
            </a:r>
          </a:p>
          <a:p>
            <a:pPr marL="0" indent="0" algn="just">
              <a:defRPr/>
            </a:pPr>
            <a:endParaRPr lang="it-IT" altLang="it-IT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Il trattamento della </a:t>
            </a:r>
            <a:r>
              <a:rPr lang="it-IT" altLang="it-IT" sz="21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coledocolitiasi</a:t>
            </a: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per via laparoscopica risulta spesso difficile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it-IT" altLang="it-IT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L’evoluzione sempre più operativa della ERCP hanno portato a maggiori possibilità di trattamento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it-IT" altLang="it-IT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it-IT" altLang="it-IT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just">
              <a:defRPr/>
            </a:pPr>
            <a:endParaRPr lang="it-IT" altLang="it-IT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just">
              <a:defRPr/>
            </a:pPr>
            <a:endParaRPr lang="it-IT" altLang="it-IT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>
            <a:extLst>
              <a:ext uri="{FF2B5EF4-FFF2-40B4-BE49-F238E27FC236}">
                <a16:creationId xmlns:a16="http://schemas.microsoft.com/office/drawing/2014/main" id="{257C9C76-0AFF-BECE-12EB-9852B10B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78" y="1494257"/>
            <a:ext cx="6561535" cy="315605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Indici di colestasi alterati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Pazienti con </a:t>
            </a:r>
            <a:r>
              <a:rPr lang="it-IT" altLang="it-IT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microlitiasi</a:t>
            </a:r>
            <a:endParaRPr lang="it-IT" alt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Difficoltà anatomica durante l’intervento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Riscontro </a:t>
            </a:r>
            <a:r>
              <a:rPr lang="it-IT" altLang="it-IT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i.o</a:t>
            </a: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(VLC) di dilatazione della VBP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Dopo ERCP+EST </a:t>
            </a:r>
            <a:r>
              <a:rPr lang="it-IT" altLang="it-IT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preop</a:t>
            </a: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con bonifica dubbia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Presenza di calcolo nel dotto cistico </a:t>
            </a: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 35% associata a calcolosi della VBP</a:t>
            </a:r>
            <a:endParaRPr lang="it-IT" alt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C98F294C-483D-451B-33F7-8CBD52FA9EAD}"/>
              </a:ext>
            </a:extLst>
          </p:cNvPr>
          <p:cNvGrpSpPr>
            <a:grpSpLocks/>
          </p:cNvGrpSpPr>
          <p:nvPr/>
        </p:nvGrpSpPr>
        <p:grpSpPr bwMode="auto">
          <a:xfrm>
            <a:off x="5219701" y="4591051"/>
            <a:ext cx="2669381" cy="451247"/>
            <a:chOff x="3424" y="3856"/>
            <a:chExt cx="2242" cy="379"/>
          </a:xfrm>
        </p:grpSpPr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81B8E098-D58F-6D2C-188A-15513B2F4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" y="3884"/>
              <a:ext cx="304" cy="34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 descr="logoquadrato">
              <a:extLst>
                <a:ext uri="{FF2B5EF4-FFF2-40B4-BE49-F238E27FC236}">
                  <a16:creationId xmlns:a16="http://schemas.microsoft.com/office/drawing/2014/main" id="{362BA724-BF5F-CF5D-EC52-9A5DD4DB8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9" r="46239" b="6299"/>
            <a:stretch>
              <a:fillRect/>
            </a:stretch>
          </p:blipFill>
          <p:spPr bwMode="auto">
            <a:xfrm>
              <a:off x="4948" y="3856"/>
              <a:ext cx="35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6055" name="Text Box 7">
              <a:extLst>
                <a:ext uri="{FF2B5EF4-FFF2-40B4-BE49-F238E27FC236}">
                  <a16:creationId xmlns:a16="http://schemas.microsoft.com/office/drawing/2014/main" id="{4960E778-AD98-D7FC-D0B1-7120EBE31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3974"/>
              <a:ext cx="1499" cy="1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it-IT" altLang="it-IT" sz="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Montecatini 25-28 Maggio 2005</a:t>
              </a:r>
            </a:p>
          </p:txBody>
        </p:sp>
      </p:grpSp>
      <p:sp>
        <p:nvSpPr>
          <p:cNvPr id="386057" name="Rectangle 9">
            <a:extLst>
              <a:ext uri="{FF2B5EF4-FFF2-40B4-BE49-F238E27FC236}">
                <a16:creationId xmlns:a16="http://schemas.microsoft.com/office/drawing/2014/main" id="{9B8543EB-BC97-A2E4-8037-7C133C660C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96552" y="771550"/>
            <a:ext cx="9433048" cy="873919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altLang="it-IT" sz="33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Studio della VBP</a:t>
            </a:r>
            <a:br>
              <a:rPr lang="it-IT" altLang="it-IT" sz="3300" b="1" dirty="0">
                <a:solidFill>
                  <a:srgbClr val="FF6600"/>
                </a:solidFill>
                <a:latin typeface="Times New Roman" panose="02020603050405020304" pitchFamily="18" charset="0"/>
              </a:rPr>
            </a:br>
            <a:r>
              <a:rPr lang="it-IT" altLang="it-IT" sz="33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Indicazioni alla colangiografia </a:t>
            </a:r>
            <a:r>
              <a:rPr lang="it-IT" altLang="it-IT" sz="33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i.o</a:t>
            </a:r>
            <a:r>
              <a:rPr lang="it-IT" altLang="it-IT" sz="33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>
            <a:extLst>
              <a:ext uri="{FF2B5EF4-FFF2-40B4-BE49-F238E27FC236}">
                <a16:creationId xmlns:a16="http://schemas.microsoft.com/office/drawing/2014/main" id="{486B1890-1AC2-C99D-2E3F-6340471C8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76672" y="583067"/>
            <a:ext cx="6515100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3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Rischio di CBDS</a:t>
            </a:r>
            <a:endParaRPr lang="it-IT" altLang="it-IT" sz="21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506" name="Rectangle 10">
            <a:extLst>
              <a:ext uri="{FF2B5EF4-FFF2-40B4-BE49-F238E27FC236}">
                <a16:creationId xmlns:a16="http://schemas.microsoft.com/office/drawing/2014/main" id="{EA28DF14-20AA-F213-EF79-A32660A24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2" y="1415798"/>
            <a:ext cx="8784976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60400" indent="-660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0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1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it-IT" altLang="it-IT" sz="195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Alto:</a:t>
            </a:r>
            <a:r>
              <a:rPr lang="it-IT" altLang="it-IT" sz="195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colelitiasi sintomatica, bilirubina totale &gt;4 mg/dl, colangite ascendente, evidenza di calcoli nel coledoco con ecografia US</a:t>
            </a:r>
          </a:p>
          <a:p>
            <a:pPr marL="0" indent="0" algn="just">
              <a:spcBef>
                <a:spcPct val="20000"/>
              </a:spcBef>
              <a:defRPr/>
            </a:pPr>
            <a:r>
              <a:rPr lang="it-IT" altLang="it-IT" sz="195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oppure presenza di dotto biliare </a:t>
            </a:r>
            <a:r>
              <a:rPr lang="it-IT" altLang="it-IT" sz="195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dilatato+bilirubina</a:t>
            </a:r>
            <a:r>
              <a:rPr lang="it-IT" altLang="it-IT" sz="195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&gt;1,8 mg/dl</a:t>
            </a:r>
          </a:p>
          <a:p>
            <a:pPr marL="0" indent="0" algn="just">
              <a:spcBef>
                <a:spcPct val="20000"/>
              </a:spcBef>
              <a:defRPr/>
            </a:pPr>
            <a:r>
              <a:rPr lang="it-IT" altLang="it-IT" sz="195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</p:txBody>
      </p:sp>
      <p:sp>
        <p:nvSpPr>
          <p:cNvPr id="362510" name="Rectangle 14">
            <a:extLst>
              <a:ext uri="{FF2B5EF4-FFF2-40B4-BE49-F238E27FC236}">
                <a16:creationId xmlns:a16="http://schemas.microsoft.com/office/drawing/2014/main" id="{5CA1C413-8303-BE4B-D426-A79348445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3916738"/>
            <a:ext cx="6272213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60400" indent="-660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0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1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it-IT" altLang="it-IT" sz="195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Basso:</a:t>
            </a:r>
            <a:r>
              <a:rPr lang="it-IT" altLang="it-IT" sz="195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assenza di criteri</a:t>
            </a:r>
          </a:p>
        </p:txBody>
      </p:sp>
      <p:sp>
        <p:nvSpPr>
          <p:cNvPr id="362511" name="Rectangle 15">
            <a:extLst>
              <a:ext uri="{FF2B5EF4-FFF2-40B4-BE49-F238E27FC236}">
                <a16:creationId xmlns:a16="http://schemas.microsoft.com/office/drawing/2014/main" id="{3447314C-B4D2-46E0-5D0B-0DAA1BA94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824" y="2859782"/>
            <a:ext cx="90010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60400" indent="-660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0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1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it-IT" altLang="it-IT" sz="195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Intermedio:</a:t>
            </a:r>
            <a:r>
              <a:rPr lang="it-IT" altLang="it-IT" sz="195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alterazioni indici di colestasi (non bilirubina), recente storia di pancreatite, età &gt;55 anni</a:t>
            </a:r>
          </a:p>
        </p:txBody>
      </p:sp>
      <p:cxnSp>
        <p:nvCxnSpPr>
          <p:cNvPr id="8199" name="Connettore 2 4">
            <a:extLst>
              <a:ext uri="{FF2B5EF4-FFF2-40B4-BE49-F238E27FC236}">
                <a16:creationId xmlns:a16="http://schemas.microsoft.com/office/drawing/2014/main" id="{1ADB72BA-E2FB-4535-4269-17CAA35645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5579" y="4677966"/>
            <a:ext cx="702469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6" grpId="0" autoUpdateAnimBg="0"/>
      <p:bldP spid="362510" grpId="0" autoUpdateAnimBg="0"/>
      <p:bldP spid="3625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2F0644-EF5F-B7B8-C408-A6ECD225FC3D}"/>
              </a:ext>
            </a:extLst>
          </p:cNvPr>
          <p:cNvSpPr txBox="1"/>
          <p:nvPr/>
        </p:nvSpPr>
        <p:spPr>
          <a:xfrm>
            <a:off x="626368" y="14916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Rischio alto: ERCP preoperatoria, poi VLC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C2EBD1-6080-4B79-C674-9F6F7CBADBAF}"/>
              </a:ext>
            </a:extLst>
          </p:cNvPr>
          <p:cNvSpPr txBox="1"/>
          <p:nvPr/>
        </p:nvSpPr>
        <p:spPr>
          <a:xfrm>
            <a:off x="639373" y="2082210"/>
            <a:ext cx="7532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Rischio intermedio: </a:t>
            </a:r>
          </a:p>
          <a:p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-single stage :      </a:t>
            </a:r>
            <a:r>
              <a:rPr lang="it-IT" alt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VLC con bonifica </a:t>
            </a:r>
            <a:r>
              <a:rPr lang="it-IT" altLang="it-IT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coledoco+coledocotomia</a:t>
            </a:r>
            <a:r>
              <a:rPr lang="it-IT" alt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 drenaggio  </a:t>
            </a:r>
            <a:endParaRPr lang="it-IT" alt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it-IT" alt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  <a:r>
              <a:rPr lang="it-IT" altLang="it-IT" sz="1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LERV</a:t>
            </a:r>
          </a:p>
          <a:p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it-IT" altLang="it-IT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two</a:t>
            </a:r>
            <a:r>
              <a:rPr lang="it-IT" alt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stage:      ERCP </a:t>
            </a:r>
            <a:r>
              <a:rPr lang="it-IT" altLang="it-IT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</a:t>
            </a:r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it-IT" alt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operatoria seguito da VCL o</a:t>
            </a:r>
          </a:p>
          <a:p>
            <a:r>
              <a:rPr lang="it-IT" alt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VCL seguita da </a:t>
            </a:r>
            <a:r>
              <a:rPr lang="it-IT" alt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ERCP post operatoria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EECDCC-3210-F9BD-9D10-6B07CF4BDDBF}"/>
              </a:ext>
            </a:extLst>
          </p:cNvPr>
          <p:cNvSpPr txBox="1"/>
          <p:nvPr/>
        </p:nvSpPr>
        <p:spPr>
          <a:xfrm>
            <a:off x="755576" y="35798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Rischio basso : VLC</a:t>
            </a:r>
            <a:endParaRPr lang="it-IT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A044F8F4-ED43-4153-50F2-8E9A46110934}"/>
              </a:ext>
            </a:extLst>
          </p:cNvPr>
          <p:cNvCxnSpPr/>
          <p:nvPr/>
        </p:nvCxnSpPr>
        <p:spPr>
          <a:xfrm>
            <a:off x="1835696" y="3147814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D6787F4-10FF-9B73-068C-A89ACE80E922}"/>
              </a:ext>
            </a:extLst>
          </p:cNvPr>
          <p:cNvCxnSpPr/>
          <p:nvPr/>
        </p:nvCxnSpPr>
        <p:spPr>
          <a:xfrm>
            <a:off x="1835696" y="3219822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B45A13A-B824-358B-4059-5D85C2F2E516}"/>
              </a:ext>
            </a:extLst>
          </p:cNvPr>
          <p:cNvCxnSpPr/>
          <p:nvPr/>
        </p:nvCxnSpPr>
        <p:spPr>
          <a:xfrm>
            <a:off x="2051720" y="257175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72A052B-F645-7677-7F36-9962310F3356}"/>
              </a:ext>
            </a:extLst>
          </p:cNvPr>
          <p:cNvCxnSpPr/>
          <p:nvPr/>
        </p:nvCxnSpPr>
        <p:spPr>
          <a:xfrm>
            <a:off x="2051720" y="2643758"/>
            <a:ext cx="288032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9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6" name="Rectangle 10">
            <a:extLst>
              <a:ext uri="{FF2B5EF4-FFF2-40B4-BE49-F238E27FC236}">
                <a16:creationId xmlns:a16="http://schemas.microsoft.com/office/drawing/2014/main" id="{6DC6C55E-4AFE-FFFF-5006-4D97A273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851670"/>
            <a:ext cx="7704856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60400" indent="-660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0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1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ct val="20000"/>
              </a:spcBef>
              <a:defRPr/>
            </a:pP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it-IT" altLang="it-IT" sz="21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colangio</a:t>
            </a: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RMN ha facilitato lo studio delle VB; </a:t>
            </a:r>
            <a:r>
              <a:rPr lang="it-IT" altLang="it-IT" sz="21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sens</a:t>
            </a: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92%, </a:t>
            </a:r>
            <a:r>
              <a:rPr lang="it-IT" altLang="it-IT" sz="21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spec</a:t>
            </a: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93%, </a:t>
            </a:r>
            <a:r>
              <a:rPr lang="it-IT" altLang="it-IT" sz="21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sens</a:t>
            </a: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decresce con calcoli &lt;6mm</a:t>
            </a:r>
          </a:p>
          <a:p>
            <a:pPr marL="0" indent="0" algn="just">
              <a:spcBef>
                <a:spcPct val="20000"/>
              </a:spcBef>
              <a:defRPr/>
            </a:pPr>
            <a:endParaRPr lang="it-IT" altLang="it-IT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just">
              <a:spcBef>
                <a:spcPct val="20000"/>
              </a:spcBef>
              <a:defRPr/>
            </a:pPr>
            <a:endParaRPr lang="it-IT" altLang="it-IT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just">
              <a:spcBef>
                <a:spcPct val="20000"/>
              </a:spcBef>
              <a:defRPr/>
            </a:pP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Anche L’ecoendoscopia (EUS) è utile con </a:t>
            </a:r>
            <a:r>
              <a:rPr lang="it-IT" altLang="it-IT" sz="21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sens</a:t>
            </a: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94%, </a:t>
            </a:r>
            <a:r>
              <a:rPr lang="it-IT" altLang="it-IT" sz="21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spec</a:t>
            </a: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95%- La sensibilità è maggiore rispetto alla </a:t>
            </a:r>
            <a:r>
              <a:rPr lang="it-IT" altLang="it-IT" sz="21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colangio</a:t>
            </a:r>
            <a:r>
              <a:rPr lang="it-IT" altLang="it-IT" sz="21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RMN per calcoli &lt;6 mm ma </a:t>
            </a:r>
            <a:r>
              <a:rPr lang="it-IT" altLang="it-IT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operatore dipendente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Immagine 4">
            <a:extLst>
              <a:ext uri="{FF2B5EF4-FFF2-40B4-BE49-F238E27FC236}">
                <a16:creationId xmlns:a16="http://schemas.microsoft.com/office/drawing/2014/main" id="{96B2F419-C270-671C-5C1A-CB5F85E3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15566"/>
            <a:ext cx="4784351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2DD04780-E8FB-0F3E-899C-E9FEB6E00B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771550"/>
            <a:ext cx="8784976" cy="173236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altLang="it-IT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Trattamento totalmente laparoscopico sigle stage</a:t>
            </a:r>
            <a:br>
              <a:rPr lang="it-IT" altLang="it-IT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</a:br>
            <a:r>
              <a:rPr lang="it-IT" altLang="it-IT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(se non disponibile ERCP preoperatoria)</a:t>
            </a:r>
            <a:br>
              <a:rPr lang="it-IT" altLang="it-IT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</a:br>
            <a:br>
              <a:rPr lang="it-IT" altLang="it-IT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</a:br>
            <a:endParaRPr lang="it-IT" altLang="it-IT" sz="36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B9BFDB89-8388-AD8F-8AD2-AD2FB623CB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536" y="1923678"/>
            <a:ext cx="8496944" cy="2142629"/>
          </a:xfrm>
        </p:spPr>
        <p:txBody>
          <a:bodyPr>
            <a:normAutofit fontScale="40000" lnSpcReduction="20000"/>
          </a:bodyPr>
          <a:lstStyle/>
          <a:p>
            <a:pPr marL="203597" indent="-203597" algn="just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it-IT" altLang="it-IT" sz="5000" dirty="0">
                <a:solidFill>
                  <a:schemeClr val="tx1"/>
                </a:solidFill>
                <a:latin typeface="Times New Roman" panose="02020603050405020304" pitchFamily="18" charset="0"/>
              </a:rPr>
              <a:t>Prima fase : esplorazione </a:t>
            </a:r>
            <a:r>
              <a:rPr lang="it-IT" altLang="it-IT" sz="5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transcistica</a:t>
            </a:r>
            <a:r>
              <a:rPr lang="it-IT" altLang="it-IT" sz="5000" dirty="0">
                <a:solidFill>
                  <a:schemeClr val="tx1"/>
                </a:solidFill>
                <a:latin typeface="Times New Roman" panose="02020603050405020304" pitchFamily="18" charset="0"/>
              </a:rPr>
              <a:t> e estrazione calcoli coledoco (66-93%)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5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03597" indent="-203597" algn="just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it-IT" altLang="it-IT" sz="5000" dirty="0">
                <a:solidFill>
                  <a:schemeClr val="tx1"/>
                </a:solidFill>
                <a:latin typeface="Times New Roman" panose="02020603050405020304" pitchFamily="18" charset="0"/>
              </a:rPr>
              <a:t>Se estrazione non possibile, </a:t>
            </a:r>
            <a:r>
              <a:rPr lang="it-IT" altLang="it-IT" sz="5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coledocotomia</a:t>
            </a:r>
            <a:r>
              <a:rPr lang="it-IT" altLang="it-IT" sz="5000" dirty="0">
                <a:solidFill>
                  <a:schemeClr val="tx1"/>
                </a:solidFill>
                <a:latin typeface="Times New Roman" panose="02020603050405020304" pitchFamily="18" charset="0"/>
              </a:rPr>
              <a:t> con sutura primaria non sempre possibile  o posizionamento tubo di </a:t>
            </a:r>
            <a:r>
              <a:rPr lang="it-IT" altLang="it-IT" sz="5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Kher</a:t>
            </a:r>
            <a:r>
              <a:rPr lang="it-IT" altLang="it-IT" sz="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marL="203597" indent="-203597" algn="just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endParaRPr lang="it-IT" altLang="it-IT" sz="5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03597" indent="-203597" algn="just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it-IT" altLang="it-IT" sz="5000" dirty="0">
                <a:solidFill>
                  <a:schemeClr val="tx1"/>
                </a:solidFill>
                <a:latin typeface="Times New Roman" panose="02020603050405020304" pitchFamily="18" charset="0"/>
              </a:rPr>
              <a:t>Successo nel 83-89 % meglio se eseguita per via </a:t>
            </a:r>
            <a:r>
              <a:rPr lang="it-IT" altLang="it-IT" sz="5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transcistica</a:t>
            </a:r>
            <a:r>
              <a:rPr lang="it-IT" altLang="it-IT" sz="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marL="203597" indent="-203597" algn="just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endParaRPr lang="it-IT" altLang="it-IT" sz="5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03597" indent="-203597" algn="just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endParaRPr lang="en-GB" altLang="it-IT" sz="7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890</Words>
  <Application>Microsoft Office PowerPoint</Application>
  <PresentationFormat>Presentazione su schermo (16:9)</PresentationFormat>
  <Paragraphs>109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Wingdings</vt:lpstr>
      <vt:lpstr>Tema di Office</vt:lpstr>
      <vt:lpstr>LERV: Rendez Vous endo-laparoscopico  ----</vt:lpstr>
      <vt:lpstr>8-9 Giugno 2024 – Cefpas, Caltanissetta “3° Congresso nazionale sulla Gestione del trauma di interesse chirurgico. L'approccio all'evento trauma del giovane chirurgo”  Presidente del Congresso: Dott. Giovanni Di Lorenzo  Presidente Onorario: Dott. Giovanni Ciaccio </vt:lpstr>
      <vt:lpstr>Presentazione standard di PowerPoint</vt:lpstr>
      <vt:lpstr>Studio della VBP  Indicazioni alla colangiografia i.o.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Trattamento totalmente laparoscopico sigle stage (se non disponibile ERCP preoperatoria)  </vt:lpstr>
      <vt:lpstr>Rendez-Vous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Rendez-Vous</vt:lpstr>
      <vt:lpstr>Se fallisce Rendez-vous: che fare?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Inserisci il titolo  ----</dc:title>
  <dc:creator>Computer</dc:creator>
  <cp:lastModifiedBy>Computer</cp:lastModifiedBy>
  <cp:revision>13</cp:revision>
  <dcterms:created xsi:type="dcterms:W3CDTF">2024-05-17T06:22:38Z</dcterms:created>
  <dcterms:modified xsi:type="dcterms:W3CDTF">2024-06-09T07:36:51Z</dcterms:modified>
</cp:coreProperties>
</file>