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90" r:id="rId4"/>
    <p:sldId id="291" r:id="rId5"/>
    <p:sldId id="292" r:id="rId6"/>
    <p:sldId id="262" r:id="rId7"/>
    <p:sldId id="293" r:id="rId8"/>
    <p:sldId id="307" r:id="rId9"/>
    <p:sldId id="308" r:id="rId10"/>
    <p:sldId id="269" r:id="rId11"/>
    <p:sldId id="299" r:id="rId12"/>
    <p:sldId id="314" r:id="rId13"/>
    <p:sldId id="295" r:id="rId14"/>
    <p:sldId id="296" r:id="rId15"/>
    <p:sldId id="297" r:id="rId16"/>
    <p:sldId id="310" r:id="rId17"/>
    <p:sldId id="318" r:id="rId18"/>
    <p:sldId id="298" r:id="rId19"/>
    <p:sldId id="304" r:id="rId20"/>
    <p:sldId id="306" r:id="rId21"/>
    <p:sldId id="279" r:id="rId22"/>
    <p:sldId id="301" r:id="rId23"/>
    <p:sldId id="271" r:id="rId24"/>
    <p:sldId id="303" r:id="rId25"/>
    <p:sldId id="272" r:id="rId26"/>
    <p:sldId id="273" r:id="rId27"/>
    <p:sldId id="289" r:id="rId28"/>
    <p:sldId id="302" r:id="rId29"/>
    <p:sldId id="316" r:id="rId30"/>
    <p:sldId id="317" r:id="rId31"/>
    <p:sldId id="263" r:id="rId32"/>
    <p:sldId id="311" r:id="rId33"/>
    <p:sldId id="312" r:id="rId34"/>
    <p:sldId id="313" r:id="rId35"/>
    <p:sldId id="285" r:id="rId36"/>
    <p:sldId id="286" r:id="rId37"/>
    <p:sldId id="288" r:id="rId38"/>
    <p:sldId id="309" r:id="rId39"/>
    <p:sldId id="315" r:id="rId40"/>
    <p:sldId id="260" r:id="rId41"/>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321A"/>
    <a:srgbClr val="D760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p:cViewPr varScale="1">
        <p:scale>
          <a:sx n="86" d="100"/>
          <a:sy n="86" d="100"/>
        </p:scale>
        <p:origin x="100" y="4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lo stile del titolo</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AAFADC8-E694-4372-9F3E-80D2404CF59D}" type="datetimeFigureOut">
              <a:rPr lang="it-IT" smtClean="0"/>
              <a:t>09/06/2024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AFADC8-E694-4372-9F3E-80D2404CF59D}" type="datetimeFigureOut">
              <a:rPr lang="it-IT" smtClean="0"/>
              <a:t>09/06/2024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AFADC8-E694-4372-9F3E-80D2404CF59D}" type="datetimeFigureOut">
              <a:rPr lang="it-IT" smtClean="0"/>
              <a:t>09/06/2024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AFADC8-E694-4372-9F3E-80D2404CF59D}" type="datetimeFigureOut">
              <a:rPr lang="it-IT" smtClean="0"/>
              <a:t>09/06/2024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3AAFADC8-E694-4372-9F3E-80D2404CF59D}" type="datetimeFigureOut">
              <a:rPr lang="it-IT" smtClean="0"/>
              <a:t>09/06/2024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AAFADC8-E694-4372-9F3E-80D2404CF59D}" type="datetimeFigureOut">
              <a:rPr lang="it-IT" smtClean="0"/>
              <a:t>09/06/2024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AAFADC8-E694-4372-9F3E-80D2404CF59D}" type="datetimeFigureOut">
              <a:rPr lang="it-IT" smtClean="0"/>
              <a:t>09/06/2024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AAFADC8-E694-4372-9F3E-80D2404CF59D}" type="datetimeFigureOut">
              <a:rPr lang="it-IT" smtClean="0"/>
              <a:t>09/06/2024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AFADC8-E694-4372-9F3E-80D2404CF59D}" type="datetimeFigureOut">
              <a:rPr lang="it-IT" smtClean="0"/>
              <a:t>09/06/2024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AAFADC8-E694-4372-9F3E-80D2404CF59D}" type="datetimeFigureOut">
              <a:rPr lang="it-IT" smtClean="0"/>
              <a:t>09/06/2024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AAFADC8-E694-4372-9F3E-80D2404CF59D}" type="datetimeFigureOut">
              <a:rPr lang="it-IT" smtClean="0"/>
              <a:t>09/06/2024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236F33F-6C23-4495-A2B0-38076BE4B791}"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AAFADC8-E694-4372-9F3E-80D2404CF59D}" type="datetimeFigureOut">
              <a:rPr lang="it-IT" smtClean="0"/>
              <a:t>09/06/2024</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236F33F-6C23-4495-A2B0-38076BE4B791}"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2.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195736" y="3147814"/>
            <a:ext cx="4680520"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smtClean="0">
                <a:ln w="0"/>
                <a:solidFill>
                  <a:srgbClr val="C432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a:t>
            </a:r>
            <a:r>
              <a:rPr lang="it-IT" sz="2800" dirty="0">
                <a:ln w="0"/>
                <a:solidFill>
                  <a:srgbClr val="C432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Paolo </a:t>
            </a:r>
            <a:r>
              <a:rPr lang="it-IT" sz="2800" dirty="0" smtClean="0">
                <a:ln w="0"/>
                <a:solidFill>
                  <a:srgbClr val="C432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Locurto </a:t>
            </a:r>
            <a:endParaRPr lang="it-IT" sz="2800" dirty="0">
              <a:ln w="0"/>
              <a:solidFill>
                <a:srgbClr val="C432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it-IT" sz="1600" dirty="0">
                <a:ln w="0"/>
                <a:solidFill>
                  <a:srgbClr val="C432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AOPU «G. Martino» Messina </a:t>
            </a:r>
          </a:p>
          <a:p>
            <a:pPr algn="ctr"/>
            <a:r>
              <a:rPr lang="it-IT" sz="1600" dirty="0">
                <a:ln w="0"/>
                <a:solidFill>
                  <a:srgbClr val="C432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UOC Chirurgia Generale ad indirizzo oncologico</a:t>
            </a:r>
          </a:p>
          <a:p>
            <a:pPr algn="ctr"/>
            <a:r>
              <a:rPr lang="it-IT" sz="1600" dirty="0">
                <a:ln w="0"/>
                <a:solidFill>
                  <a:srgbClr val="C432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Direttore: Prof. G. Navarra </a:t>
            </a:r>
            <a:r>
              <a:rPr lang="it-IT" sz="1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endParaRPr lang="it-IT" dirty="0"/>
          </a:p>
        </p:txBody>
      </p:sp>
      <p:sp>
        <p:nvSpPr>
          <p:cNvPr id="7" name="Rettangolo 6"/>
          <p:cNvSpPr/>
          <p:nvPr/>
        </p:nvSpPr>
        <p:spPr>
          <a:xfrm>
            <a:off x="1403648" y="1677184"/>
            <a:ext cx="6408712" cy="1440160"/>
          </a:xfrm>
          <a:prstGeom prst="rect">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C4321A"/>
                </a:solidFill>
                <a:latin typeface="Times New Roman" panose="02020603050405020304" pitchFamily="18" charset="0"/>
                <a:cs typeface="Times New Roman" panose="02020603050405020304" pitchFamily="18" charset="0"/>
              </a:rPr>
              <a:t>Traumi del </a:t>
            </a:r>
            <a:r>
              <a:rPr lang="it-IT" sz="3200" dirty="0" err="1">
                <a:solidFill>
                  <a:srgbClr val="C4321A"/>
                </a:solidFill>
                <a:latin typeface="Times New Roman" panose="02020603050405020304" pitchFamily="18" charset="0"/>
                <a:cs typeface="Times New Roman" panose="02020603050405020304" pitchFamily="18" charset="0"/>
              </a:rPr>
              <a:t>retroperitoneo</a:t>
            </a:r>
            <a:r>
              <a:rPr lang="it-IT" sz="3200" dirty="0">
                <a:solidFill>
                  <a:srgbClr val="C4321A"/>
                </a:solidFill>
                <a:latin typeface="Times New Roman" panose="02020603050405020304" pitchFamily="18" charset="0"/>
                <a:cs typeface="Times New Roman" panose="02020603050405020304" pitchFamily="18" charset="0"/>
              </a:rPr>
              <a:t>: limiti diagnostici e terapeutici.</a:t>
            </a:r>
          </a:p>
          <a:p>
            <a:pPr algn="ctr"/>
            <a:endParaRPr lang="it-I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09921" y="1275606"/>
            <a:ext cx="4176464" cy="2985433"/>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rPr>
              <a:t>Mechanism of Injury </a:t>
            </a:r>
            <a:endParaRPr lang="en-US" sz="1400" dirty="0" smtClean="0">
              <a:latin typeface="Times New Roman" panose="02020603050405020304" pitchFamily="18" charset="0"/>
              <a:cs typeface="Times New Roman" panose="02020603050405020304" pitchFamily="18" charset="0"/>
            </a:endParaRPr>
          </a:p>
          <a:p>
            <a:pPr algn="ctr"/>
            <a:endParaRPr lang="en-US" sz="1400" dirty="0" smtClean="0">
              <a:latin typeface="Times New Roman" panose="02020603050405020304" pitchFamily="18" charset="0"/>
              <a:cs typeface="Times New Roman" panose="02020603050405020304" pitchFamily="18" charset="0"/>
            </a:endParaRPr>
          </a:p>
          <a:p>
            <a:pPr algn="just"/>
            <a:r>
              <a:rPr lang="en-US" sz="1000" dirty="0" smtClean="0">
                <a:latin typeface="Times New Roman" panose="02020603050405020304" pitchFamily="18" charset="0"/>
                <a:cs typeface="Times New Roman" panose="02020603050405020304" pitchFamily="18" charset="0"/>
              </a:rPr>
              <a:t>The </a:t>
            </a:r>
            <a:r>
              <a:rPr lang="en-US" sz="1000" dirty="0">
                <a:latin typeface="Times New Roman" panose="02020603050405020304" pitchFamily="18" charset="0"/>
                <a:cs typeface="Times New Roman" panose="02020603050405020304" pitchFamily="18" charset="0"/>
              </a:rPr>
              <a:t>mechanism of injury in patients suffering </a:t>
            </a:r>
            <a:r>
              <a:rPr lang="en-US" sz="1000" b="1" dirty="0">
                <a:latin typeface="Times New Roman" panose="02020603050405020304" pitchFamily="18" charset="0"/>
                <a:cs typeface="Times New Roman" panose="02020603050405020304" pitchFamily="18" charset="0"/>
              </a:rPr>
              <a:t>blunt trauma </a:t>
            </a:r>
            <a:r>
              <a:rPr lang="en-US" sz="1000" dirty="0">
                <a:latin typeface="Times New Roman" panose="02020603050405020304" pitchFamily="18" charset="0"/>
                <a:cs typeface="Times New Roman" panose="02020603050405020304" pitchFamily="18" charset="0"/>
              </a:rPr>
              <a:t>is best described as a moving or stationary victim striking or being struck by a moving or stationary object or surface. Any of these mechanisms will cause sudden contact with </a:t>
            </a:r>
            <a:r>
              <a:rPr lang="en-US" sz="1000" b="1" dirty="0">
                <a:latin typeface="Times New Roman" panose="02020603050405020304" pitchFamily="18" charset="0"/>
                <a:cs typeface="Times New Roman" panose="02020603050405020304" pitchFamily="18" charset="0"/>
              </a:rPr>
              <a:t>compression, deceleration with deformation</a:t>
            </a:r>
            <a:r>
              <a:rPr lang="en-US" sz="1000" dirty="0">
                <a:latin typeface="Times New Roman" panose="02020603050405020304" pitchFamily="18" charset="0"/>
                <a:cs typeface="Times New Roman" panose="02020603050405020304" pitchFamily="18" charset="0"/>
              </a:rPr>
              <a:t>, or both." The magnitude of injuries that occur is related to the kinetic energy of the victim at the time of </a:t>
            </a:r>
            <a:r>
              <a:rPr lang="en-US" sz="1000" dirty="0" smtClean="0">
                <a:latin typeface="Times New Roman" panose="02020603050405020304" pitchFamily="18" charset="0"/>
                <a:cs typeface="Times New Roman" panose="02020603050405020304" pitchFamily="18" charset="0"/>
              </a:rPr>
              <a:t>impact.</a:t>
            </a:r>
          </a:p>
          <a:p>
            <a:pPr algn="just"/>
            <a:r>
              <a:rPr lang="en-US" sz="1000" dirty="0" smtClean="0">
                <a:latin typeface="Times New Roman" panose="02020603050405020304" pitchFamily="18" charset="0"/>
                <a:cs typeface="Times New Roman" panose="02020603050405020304" pitchFamily="18" charset="0"/>
              </a:rPr>
              <a:t>Direct </a:t>
            </a:r>
            <a:r>
              <a:rPr lang="en-US" sz="1000" dirty="0">
                <a:latin typeface="Times New Roman" panose="02020603050405020304" pitchFamily="18" charset="0"/>
                <a:cs typeface="Times New Roman" panose="02020603050405020304" pitchFamily="18" charset="0"/>
              </a:rPr>
              <a:t>contact may lead to </a:t>
            </a:r>
            <a:r>
              <a:rPr lang="en-US" sz="1000" b="1" dirty="0">
                <a:latin typeface="Times New Roman" panose="02020603050405020304" pitchFamily="18" charset="0"/>
                <a:cs typeface="Times New Roman" panose="02020603050405020304" pitchFamily="18" charset="0"/>
              </a:rPr>
              <a:t>contusions, lacerations</a:t>
            </a:r>
            <a:r>
              <a:rPr lang="en-US" sz="1000" b="1" dirty="0" smtClean="0">
                <a:latin typeface="Times New Roman" panose="02020603050405020304" pitchFamily="18" charset="0"/>
                <a:cs typeface="Times New Roman" panose="02020603050405020304" pitchFamily="18" charset="0"/>
              </a:rPr>
              <a:t>, </a:t>
            </a:r>
            <a:r>
              <a:rPr lang="en-US" sz="1000" b="1" dirty="0">
                <a:latin typeface="Times New Roman" panose="02020603050405020304" pitchFamily="18" charset="0"/>
                <a:cs typeface="Times New Roman" panose="02020603050405020304" pitchFamily="18" charset="0"/>
              </a:rPr>
              <a:t>avulsions, or ruptures</a:t>
            </a:r>
            <a:r>
              <a:rPr lang="en-US" sz="1000" dirty="0">
                <a:latin typeface="Times New Roman" panose="02020603050405020304" pitchFamily="18" charset="0"/>
                <a:cs typeface="Times New Roman" panose="02020603050405020304" pitchFamily="18" charset="0"/>
              </a:rPr>
              <a:t>, while deceleration may avulse </a:t>
            </a:r>
            <a:r>
              <a:rPr lang="en-US" sz="1000" dirty="0" smtClean="0">
                <a:latin typeface="Times New Roman" panose="02020603050405020304" pitchFamily="18" charset="0"/>
                <a:cs typeface="Times New Roman" panose="02020603050405020304" pitchFamily="18" charset="0"/>
              </a:rPr>
              <a:t>the </a:t>
            </a:r>
            <a:r>
              <a:rPr lang="en-US" sz="1000" dirty="0">
                <a:latin typeface="Times New Roman" panose="02020603050405020304" pitchFamily="18" charset="0"/>
                <a:cs typeface="Times New Roman" panose="02020603050405020304" pitchFamily="18" charset="0"/>
              </a:rPr>
              <a:t>vein or its branches or disrupt the intima of the </a:t>
            </a:r>
            <a:r>
              <a:rPr lang="en-US" sz="1000" dirty="0" smtClean="0">
                <a:latin typeface="Times New Roman" panose="02020603050405020304" pitchFamily="18" charset="0"/>
                <a:cs typeface="Times New Roman" panose="02020603050405020304" pitchFamily="18" charset="0"/>
              </a:rPr>
              <a:t>artery </a:t>
            </a:r>
            <a:r>
              <a:rPr lang="en-US" sz="1000" dirty="0">
                <a:latin typeface="Times New Roman" panose="02020603050405020304" pitchFamily="18" charset="0"/>
                <a:cs typeface="Times New Roman" panose="02020603050405020304" pitchFamily="18" charset="0"/>
              </a:rPr>
              <a:t>with secondary thrombosis. </a:t>
            </a:r>
            <a:endParaRPr lang="en-US" sz="1000" dirty="0" smtClean="0">
              <a:latin typeface="Times New Roman" panose="02020603050405020304" pitchFamily="18" charset="0"/>
              <a:cs typeface="Times New Roman" panose="02020603050405020304" pitchFamily="18" charset="0"/>
            </a:endParaRPr>
          </a:p>
          <a:p>
            <a:pPr algn="just"/>
            <a:r>
              <a:rPr lang="en-US" sz="1000" dirty="0" smtClean="0">
                <a:latin typeface="Times New Roman" panose="02020603050405020304" pitchFamily="18" charset="0"/>
                <a:cs typeface="Times New Roman" panose="02020603050405020304" pitchFamily="18" charset="0"/>
              </a:rPr>
              <a:t>Blunt </a:t>
            </a:r>
            <a:r>
              <a:rPr lang="en-US" sz="1000" dirty="0">
                <a:latin typeface="Times New Roman" panose="02020603050405020304" pitchFamily="18" charset="0"/>
                <a:cs typeface="Times New Roman" panose="02020603050405020304" pitchFamily="18" charset="0"/>
              </a:rPr>
              <a:t>rupture of the second or third portion of the duodenum presenting as a </a:t>
            </a:r>
            <a:r>
              <a:rPr lang="en-US" sz="1000" dirty="0" err="1">
                <a:latin typeface="Times New Roman" panose="02020603050405020304" pitchFamily="18" charset="0"/>
                <a:cs typeface="Times New Roman" panose="02020603050405020304" pitchFamily="18" charset="0"/>
              </a:rPr>
              <a:t>periduodenal</a:t>
            </a:r>
            <a:r>
              <a:rPr lang="en-US" sz="1000" dirty="0">
                <a:latin typeface="Times New Roman" panose="02020603050405020304" pitchFamily="18" charset="0"/>
                <a:cs typeface="Times New Roman" panose="02020603050405020304" pitchFamily="18" charset="0"/>
              </a:rPr>
              <a:t> retroperitoneal hematoma is thought to be secondary to a direct blow with compression or shearing against the spine or a closed loop blowout from deceleration. In patients with midline retroperitoneal hematomas from blunt trauma, deceleration with avulsion of small branches from the aorta, inferior vena cava, superior mesenteric artery, or portal vein beneath the pancreas is the most common cause</a:t>
            </a:r>
            <a:endParaRPr lang="it-IT" sz="1000"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rotWithShape="1">
          <a:blip r:embed="rId2"/>
          <a:srcRect l="12248" r="32990"/>
          <a:stretch/>
        </p:blipFill>
        <p:spPr>
          <a:xfrm>
            <a:off x="214596" y="1563638"/>
            <a:ext cx="2086393" cy="2095500"/>
          </a:xfrm>
          <a:prstGeom prst="rect">
            <a:avLst/>
          </a:prstGeom>
        </p:spPr>
      </p:pic>
      <p:pic>
        <p:nvPicPr>
          <p:cNvPr id="4" name="Immagine 3"/>
          <p:cNvPicPr>
            <a:picLocks noChangeAspect="1"/>
          </p:cNvPicPr>
          <p:nvPr/>
        </p:nvPicPr>
        <p:blipFill rotWithShape="1">
          <a:blip r:embed="rId3"/>
          <a:srcRect l="27272" t="14876" r="32538" b="22981"/>
          <a:stretch/>
        </p:blipFill>
        <p:spPr>
          <a:xfrm>
            <a:off x="6732240" y="915566"/>
            <a:ext cx="2088232" cy="2088232"/>
          </a:xfrm>
          <a:prstGeom prst="rect">
            <a:avLst/>
          </a:prstGeom>
        </p:spPr>
      </p:pic>
      <p:pic>
        <p:nvPicPr>
          <p:cNvPr id="5" name="Immagine 4"/>
          <p:cNvPicPr>
            <a:picLocks noChangeAspect="1"/>
          </p:cNvPicPr>
          <p:nvPr/>
        </p:nvPicPr>
        <p:blipFill rotWithShape="1">
          <a:blip r:embed="rId4"/>
          <a:srcRect l="31094" t="62394" r="52271" b="15241"/>
          <a:stretch/>
        </p:blipFill>
        <p:spPr>
          <a:xfrm>
            <a:off x="6695316" y="3147813"/>
            <a:ext cx="2448683" cy="1749059"/>
          </a:xfrm>
          <a:prstGeom prst="rect">
            <a:avLst/>
          </a:prstGeom>
        </p:spPr>
      </p:pic>
    </p:spTree>
    <p:extLst>
      <p:ext uri="{BB962C8B-B14F-4D97-AF65-F5344CB8AC3E}">
        <p14:creationId xmlns:p14="http://schemas.microsoft.com/office/powerpoint/2010/main" val="2664830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004048" y="4299942"/>
            <a:ext cx="4032448" cy="430887"/>
          </a:xfrm>
          <a:prstGeom prst="rect">
            <a:avLst/>
          </a:prstGeom>
        </p:spPr>
        <p:txBody>
          <a:bodyPr wrap="square">
            <a:spAutoFit/>
          </a:bodyPr>
          <a:lstStyle/>
          <a:p>
            <a:r>
              <a:rPr lang="en-US" sz="1100" dirty="0" smtClean="0">
                <a:latin typeface="Times New Roman" panose="02020603050405020304" pitchFamily="18" charset="0"/>
                <a:cs typeface="Times New Roman" panose="02020603050405020304" pitchFamily="18" charset="0"/>
              </a:rPr>
              <a:t>Javier </a:t>
            </a:r>
            <a:r>
              <a:rPr lang="en-US" sz="1100" dirty="0">
                <a:latin typeface="Times New Roman" panose="02020603050405020304" pitchFamily="18" charset="0"/>
                <a:cs typeface="Times New Roman" panose="02020603050405020304" pitchFamily="18" charset="0"/>
              </a:rPr>
              <a:t>Casillas. Multidisciplinary Teaching Atlas of the Pancreas. Radiological, Surgical, and Pathological Correlations. Springer 2016</a:t>
            </a:r>
            <a:endParaRPr lang="it-IT" sz="1100" dirty="0">
              <a:latin typeface="Times New Roman" panose="02020603050405020304" pitchFamily="18" charset="0"/>
              <a:cs typeface="Times New Roman" panose="02020603050405020304" pitchFamily="18" charset="0"/>
            </a:endParaRPr>
          </a:p>
        </p:txBody>
      </p:sp>
      <p:cxnSp>
        <p:nvCxnSpPr>
          <p:cNvPr id="8" name="Connettore 2 7"/>
          <p:cNvCxnSpPr/>
          <p:nvPr/>
        </p:nvCxnSpPr>
        <p:spPr>
          <a:xfrm>
            <a:off x="1979712" y="1451989"/>
            <a:ext cx="0" cy="33809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Connettore 2 8"/>
          <p:cNvCxnSpPr/>
          <p:nvPr/>
        </p:nvCxnSpPr>
        <p:spPr>
          <a:xfrm>
            <a:off x="6631311" y="1451988"/>
            <a:ext cx="0" cy="338091"/>
          </a:xfrm>
          <a:prstGeom prst="straightConnector1">
            <a:avLst/>
          </a:prstGeom>
          <a:ln w="38100">
            <a:solidFill>
              <a:schemeClr val="accent3">
                <a:lumMod val="5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0" name="Rettangolo 9"/>
          <p:cNvSpPr/>
          <p:nvPr/>
        </p:nvSpPr>
        <p:spPr>
          <a:xfrm>
            <a:off x="1223628" y="872813"/>
            <a:ext cx="1512168" cy="561452"/>
          </a:xfrm>
          <a:prstGeom prst="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latin typeface="Times New Roman" panose="02020603050405020304" pitchFamily="18" charset="0"/>
              <a:cs typeface="Times New Roman" panose="02020603050405020304" pitchFamily="18" charset="0"/>
            </a:endParaRPr>
          </a:p>
          <a:p>
            <a:pPr algn="ctr"/>
            <a:r>
              <a:rPr lang="it-IT" dirty="0" err="1" smtClean="0">
                <a:solidFill>
                  <a:schemeClr val="accent2">
                    <a:lumMod val="50000"/>
                  </a:schemeClr>
                </a:solidFill>
                <a:latin typeface="Times New Roman" panose="02020603050405020304" pitchFamily="18" charset="0"/>
                <a:cs typeface="Times New Roman" panose="02020603050405020304" pitchFamily="18" charset="0"/>
              </a:rPr>
              <a:t>Blunt</a:t>
            </a:r>
            <a:r>
              <a:rPr lang="it-IT" dirty="0" smtClean="0">
                <a:solidFill>
                  <a:schemeClr val="accent2">
                    <a:lumMod val="50000"/>
                  </a:schemeClr>
                </a:solidFill>
                <a:latin typeface="Times New Roman" panose="02020603050405020304" pitchFamily="18" charset="0"/>
                <a:cs typeface="Times New Roman" panose="02020603050405020304" pitchFamily="18" charset="0"/>
              </a:rPr>
              <a:t> </a:t>
            </a:r>
            <a:r>
              <a:rPr lang="it-IT" dirty="0">
                <a:solidFill>
                  <a:schemeClr val="accent2">
                    <a:lumMod val="50000"/>
                  </a:schemeClr>
                </a:solidFill>
                <a:latin typeface="Times New Roman" panose="02020603050405020304" pitchFamily="18" charset="0"/>
                <a:cs typeface="Times New Roman" panose="02020603050405020304" pitchFamily="18" charset="0"/>
              </a:rPr>
              <a:t>trauma </a:t>
            </a:r>
          </a:p>
          <a:p>
            <a:pPr algn="ctr"/>
            <a:endParaRPr lang="it-IT" dirty="0"/>
          </a:p>
        </p:txBody>
      </p:sp>
      <p:sp>
        <p:nvSpPr>
          <p:cNvPr id="11" name="Rettangolo 10"/>
          <p:cNvSpPr/>
          <p:nvPr/>
        </p:nvSpPr>
        <p:spPr>
          <a:xfrm>
            <a:off x="5452244" y="867400"/>
            <a:ext cx="2124641" cy="572278"/>
          </a:xfrm>
          <a:prstGeom prst="rect">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solidFill>
                <a:srgbClr val="002060"/>
              </a:solidFill>
              <a:latin typeface="Times New Roman" panose="02020603050405020304" pitchFamily="18" charset="0"/>
              <a:cs typeface="Times New Roman" panose="02020603050405020304" pitchFamily="18" charset="0"/>
            </a:endParaRPr>
          </a:p>
          <a:p>
            <a:pPr algn="ctr"/>
            <a:r>
              <a:rPr lang="it-IT" dirty="0" err="1" smtClean="0">
                <a:solidFill>
                  <a:srgbClr val="002060"/>
                </a:solidFill>
                <a:latin typeface="Times New Roman" panose="02020603050405020304" pitchFamily="18" charset="0"/>
                <a:cs typeface="Times New Roman" panose="02020603050405020304" pitchFamily="18" charset="0"/>
              </a:rPr>
              <a:t>Penetrating</a:t>
            </a:r>
            <a:r>
              <a:rPr lang="it-IT" dirty="0" smtClean="0">
                <a:solidFill>
                  <a:srgbClr val="002060"/>
                </a:solidFill>
                <a:latin typeface="Times New Roman" panose="02020603050405020304" pitchFamily="18" charset="0"/>
                <a:cs typeface="Times New Roman" panose="02020603050405020304" pitchFamily="18" charset="0"/>
              </a:rPr>
              <a:t> </a:t>
            </a:r>
            <a:r>
              <a:rPr lang="it-IT" dirty="0">
                <a:solidFill>
                  <a:srgbClr val="002060"/>
                </a:solidFill>
                <a:latin typeface="Times New Roman" panose="02020603050405020304" pitchFamily="18" charset="0"/>
                <a:cs typeface="Times New Roman" panose="02020603050405020304" pitchFamily="18" charset="0"/>
              </a:rPr>
              <a:t>trauma </a:t>
            </a:r>
          </a:p>
          <a:p>
            <a:pPr algn="ctr"/>
            <a:endParaRPr lang="it-IT" dirty="0"/>
          </a:p>
        </p:txBody>
      </p:sp>
      <p:sp>
        <p:nvSpPr>
          <p:cNvPr id="5" name="Rettangolo 4"/>
          <p:cNvSpPr/>
          <p:nvPr/>
        </p:nvSpPr>
        <p:spPr>
          <a:xfrm>
            <a:off x="4860032" y="1802389"/>
            <a:ext cx="3816424" cy="2520750"/>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rgbClr val="002060"/>
                </a:solidFill>
                <a:latin typeface="Times New Roman" panose="02020603050405020304" pitchFamily="18" charset="0"/>
                <a:cs typeface="Times New Roman" panose="02020603050405020304" pitchFamily="18" charset="0"/>
              </a:rPr>
              <a:t>In a stab wound, the weapon damages the tissue along the tract of injury. </a:t>
            </a:r>
          </a:p>
          <a:p>
            <a:pPr algn="just"/>
            <a:endParaRPr lang="en-US" sz="1400" dirty="0">
              <a:solidFill>
                <a:srgbClr val="002060"/>
              </a:solidFill>
              <a:latin typeface="Times New Roman" panose="02020603050405020304" pitchFamily="18" charset="0"/>
              <a:cs typeface="Times New Roman" panose="02020603050405020304" pitchFamily="18" charset="0"/>
            </a:endParaRPr>
          </a:p>
          <a:p>
            <a:pPr algn="just"/>
            <a:r>
              <a:rPr lang="en-US" sz="1400" dirty="0">
                <a:solidFill>
                  <a:srgbClr val="002060"/>
                </a:solidFill>
                <a:latin typeface="Times New Roman" panose="02020603050405020304" pitchFamily="18" charset="0"/>
                <a:cs typeface="Times New Roman" panose="02020603050405020304" pitchFamily="18" charset="0"/>
              </a:rPr>
              <a:t>In a gunshot wound, the passage of the projectile and the associated pressure waves cause a wider area of injury. </a:t>
            </a:r>
          </a:p>
          <a:p>
            <a:pPr algn="just"/>
            <a:endParaRPr lang="en-US" sz="1400" dirty="0">
              <a:solidFill>
                <a:srgbClr val="002060"/>
              </a:solidFill>
              <a:latin typeface="Times New Roman" panose="02020603050405020304" pitchFamily="18" charset="0"/>
              <a:cs typeface="Times New Roman" panose="02020603050405020304" pitchFamily="18" charset="0"/>
            </a:endParaRPr>
          </a:p>
          <a:p>
            <a:pPr algn="just"/>
            <a:r>
              <a:rPr lang="en-US" sz="1400" dirty="0">
                <a:solidFill>
                  <a:srgbClr val="002060"/>
                </a:solidFill>
                <a:latin typeface="Times New Roman" panose="02020603050405020304" pitchFamily="18" charset="0"/>
                <a:cs typeface="Times New Roman" panose="02020603050405020304" pitchFamily="18" charset="0"/>
              </a:rPr>
              <a:t>After penetrating trauma, concomitant injuries of the: Stomach, major vascular structures, liver, colon, spleen, kidney, and duodenum</a:t>
            </a:r>
            <a:endParaRPr lang="it-IT" sz="1400" dirty="0">
              <a:solidFill>
                <a:srgbClr val="002060"/>
              </a:solidFill>
              <a:latin typeface="Times New Roman" panose="02020603050405020304" pitchFamily="18" charset="0"/>
              <a:cs typeface="Times New Roman" panose="02020603050405020304" pitchFamily="18" charset="0"/>
            </a:endParaRPr>
          </a:p>
          <a:p>
            <a:pPr algn="ctr"/>
            <a:endParaRPr lang="it-IT" dirty="0"/>
          </a:p>
        </p:txBody>
      </p:sp>
      <p:sp>
        <p:nvSpPr>
          <p:cNvPr id="12" name="Rettangolo 11"/>
          <p:cNvSpPr/>
          <p:nvPr/>
        </p:nvSpPr>
        <p:spPr>
          <a:xfrm>
            <a:off x="218149" y="1790079"/>
            <a:ext cx="4046509" cy="2798365"/>
          </a:xfrm>
          <a:prstGeom prst="rect">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accent2">
                    <a:lumMod val="50000"/>
                  </a:schemeClr>
                </a:solidFill>
                <a:latin typeface="Times New Roman" panose="02020603050405020304" pitchFamily="18" charset="0"/>
                <a:cs typeface="Times New Roman" panose="02020603050405020304" pitchFamily="18" charset="0"/>
              </a:rPr>
              <a:t>Injuries occur nearly exclusively in severe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polytrauma</a:t>
            </a:r>
            <a:r>
              <a:rPr lang="en-US" sz="1400" dirty="0">
                <a:solidFill>
                  <a:schemeClr val="accent2">
                    <a:lumMod val="50000"/>
                  </a:schemeClr>
                </a:solidFill>
                <a:latin typeface="Times New Roman" panose="02020603050405020304" pitchFamily="18" charset="0"/>
                <a:cs typeface="Times New Roman" panose="02020603050405020304" pitchFamily="18" charset="0"/>
              </a:rPr>
              <a:t>, when high energy force is applied to the upper abdomen, crushing the retroperitoneal structures against the vertebral bodies. </a:t>
            </a:r>
          </a:p>
          <a:p>
            <a:pPr algn="just"/>
            <a:endParaRPr lang="en-US" sz="1400" dirty="0">
              <a:solidFill>
                <a:schemeClr val="accent2">
                  <a:lumMod val="50000"/>
                </a:schemeClr>
              </a:solidFill>
              <a:latin typeface="Times New Roman" panose="02020603050405020304" pitchFamily="18" charset="0"/>
              <a:cs typeface="Times New Roman" panose="02020603050405020304" pitchFamily="18" charset="0"/>
            </a:endParaRPr>
          </a:p>
          <a:p>
            <a:pPr algn="just"/>
            <a:r>
              <a:rPr lang="en-US" sz="1400" dirty="0">
                <a:solidFill>
                  <a:schemeClr val="accent2">
                    <a:lumMod val="50000"/>
                  </a:schemeClr>
                </a:solidFill>
                <a:latin typeface="Times New Roman" panose="02020603050405020304" pitchFamily="18" charset="0"/>
                <a:cs typeface="Times New Roman" panose="02020603050405020304" pitchFamily="18" charset="0"/>
              </a:rPr>
              <a:t>In adults about 60% of injuries are caused by motor vehicle accidents and consequent impact with the steering wheel (seat belt).</a:t>
            </a:r>
          </a:p>
          <a:p>
            <a:pPr algn="just"/>
            <a:endParaRPr lang="en-US" sz="1400" dirty="0">
              <a:solidFill>
                <a:schemeClr val="accent2">
                  <a:lumMod val="50000"/>
                </a:schemeClr>
              </a:solidFill>
              <a:latin typeface="Times New Roman" panose="02020603050405020304" pitchFamily="18" charset="0"/>
              <a:cs typeface="Times New Roman" panose="02020603050405020304" pitchFamily="18" charset="0"/>
            </a:endParaRPr>
          </a:p>
          <a:p>
            <a:pPr algn="just"/>
            <a:r>
              <a:rPr lang="en-US" sz="1400" dirty="0">
                <a:solidFill>
                  <a:schemeClr val="accent2">
                    <a:lumMod val="50000"/>
                  </a:schemeClr>
                </a:solidFill>
                <a:latin typeface="Times New Roman" panose="02020603050405020304" pitchFamily="18" charset="0"/>
                <a:cs typeface="Times New Roman" panose="02020603050405020304" pitchFamily="18" charset="0"/>
              </a:rPr>
              <a:t>In children the most common mechanism is a direct blow to the epigastrium from bicycle handlebars. </a:t>
            </a:r>
            <a:endParaRPr lang="it-IT" sz="1400" dirty="0">
              <a:solidFill>
                <a:schemeClr val="accent2">
                  <a:lumMod val="50000"/>
                </a:schemeClr>
              </a:solidFill>
              <a:latin typeface="Times New Roman" panose="02020603050405020304" pitchFamily="18" charset="0"/>
              <a:cs typeface="Times New Roman" panose="02020603050405020304" pitchFamily="18" charset="0"/>
            </a:endParaRPr>
          </a:p>
          <a:p>
            <a:pPr algn="ctr"/>
            <a:endParaRPr lang="it-IT" dirty="0"/>
          </a:p>
        </p:txBody>
      </p:sp>
      <p:sp>
        <p:nvSpPr>
          <p:cNvPr id="13" name="Rettangolo 12"/>
          <p:cNvSpPr/>
          <p:nvPr/>
        </p:nvSpPr>
        <p:spPr>
          <a:xfrm>
            <a:off x="135601" y="4866501"/>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3158091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8027" t="52032" r="23083" b="14035"/>
          <a:stretch/>
        </p:blipFill>
        <p:spPr>
          <a:xfrm>
            <a:off x="1691680" y="1923678"/>
            <a:ext cx="7200800" cy="2870033"/>
          </a:xfrm>
          <a:prstGeom prst="rect">
            <a:avLst/>
          </a:prstGeom>
        </p:spPr>
      </p:pic>
      <p:pic>
        <p:nvPicPr>
          <p:cNvPr id="3" name="Immagine 2"/>
          <p:cNvPicPr>
            <a:picLocks noChangeAspect="1"/>
          </p:cNvPicPr>
          <p:nvPr/>
        </p:nvPicPr>
        <p:blipFill rotWithShape="1">
          <a:blip r:embed="rId3"/>
          <a:srcRect l="19999" t="40338" r="24285" b="35460"/>
          <a:stretch/>
        </p:blipFill>
        <p:spPr>
          <a:xfrm>
            <a:off x="4499992" y="966027"/>
            <a:ext cx="4211960" cy="1152128"/>
          </a:xfrm>
          <a:prstGeom prst="rect">
            <a:avLst/>
          </a:prstGeom>
        </p:spPr>
      </p:pic>
      <p:pic>
        <p:nvPicPr>
          <p:cNvPr id="4" name="Immagine 3"/>
          <p:cNvPicPr>
            <a:picLocks noChangeAspect="1"/>
          </p:cNvPicPr>
          <p:nvPr/>
        </p:nvPicPr>
        <p:blipFill>
          <a:blip r:embed="rId4"/>
          <a:stretch>
            <a:fillRect/>
          </a:stretch>
        </p:blipFill>
        <p:spPr>
          <a:xfrm>
            <a:off x="135601" y="966027"/>
            <a:ext cx="1041044" cy="1404824"/>
          </a:xfrm>
          <a:prstGeom prst="rect">
            <a:avLst/>
          </a:prstGeom>
        </p:spPr>
      </p:pic>
      <p:pic>
        <p:nvPicPr>
          <p:cNvPr id="5" name="Immagine 4"/>
          <p:cNvPicPr>
            <a:picLocks noChangeAspect="1"/>
          </p:cNvPicPr>
          <p:nvPr/>
        </p:nvPicPr>
        <p:blipFill>
          <a:blip r:embed="rId5"/>
          <a:stretch>
            <a:fillRect/>
          </a:stretch>
        </p:blipFill>
        <p:spPr>
          <a:xfrm>
            <a:off x="1290549" y="843558"/>
            <a:ext cx="30483" cy="4096867"/>
          </a:xfrm>
          <a:prstGeom prst="rect">
            <a:avLst/>
          </a:prstGeom>
        </p:spPr>
      </p:pic>
    </p:spTree>
    <p:extLst>
      <p:ext uri="{BB962C8B-B14F-4D97-AF65-F5344CB8AC3E}">
        <p14:creationId xmlns:p14="http://schemas.microsoft.com/office/powerpoint/2010/main" val="1020430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59732" y="1796473"/>
            <a:ext cx="5184576" cy="2062103"/>
          </a:xfrm>
          <a:prstGeom prst="rect">
            <a:avLst/>
          </a:prstGeom>
        </p:spPr>
        <p:txBody>
          <a:bodyPr wrap="square">
            <a:spAutoFit/>
          </a:bodyPr>
          <a:lstStyle/>
          <a:p>
            <a:pPr algn="just"/>
            <a:endParaRPr lang="en-US" sz="1600" dirty="0" smtClean="0">
              <a:latin typeface="Times New Roman" panose="02020603050405020304" pitchFamily="18" charset="0"/>
              <a:cs typeface="Times New Roman" panose="02020603050405020304" pitchFamily="18" charset="0"/>
            </a:endParaRPr>
          </a:p>
          <a:p>
            <a:pPr algn="just"/>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Patients with blunt injuries who are hemodynamically stable and without peritonitis or associated abdominal injuries can be managed </a:t>
            </a:r>
            <a:r>
              <a:rPr lang="en-US" sz="1600" b="1" dirty="0" smtClean="0">
                <a:solidFill>
                  <a:srgbClr val="C4321A"/>
                </a:solidFill>
                <a:latin typeface="Times New Roman" panose="02020603050405020304" pitchFamily="18" charset="0"/>
                <a:cs typeface="Times New Roman" panose="02020603050405020304" pitchFamily="18" charset="0"/>
              </a:rPr>
              <a:t>non-operatively (NOM)</a:t>
            </a:r>
            <a:r>
              <a:rPr lang="en-US" sz="1600" dirty="0" smtClean="0">
                <a:latin typeface="Times New Roman" panose="02020603050405020304" pitchFamily="18" charset="0"/>
                <a:cs typeface="Times New Roman" panose="02020603050405020304" pitchFamily="18" charset="0"/>
              </a:rPr>
              <a:t>. </a:t>
            </a:r>
          </a:p>
          <a:p>
            <a:pPr algn="just"/>
            <a:endParaRPr lang="en-US" sz="1600" dirty="0" smtClean="0">
              <a:latin typeface="Times New Roman" panose="02020603050405020304" pitchFamily="18" charset="0"/>
              <a:cs typeface="Times New Roman" panose="02020603050405020304" pitchFamily="18" charset="0"/>
            </a:endParaRPr>
          </a:p>
          <a:p>
            <a:pPr algn="just"/>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CT scan with IV should be performed to identify and assess the severity of blunt trauma and evaluate associated injuries, to determine if NOM is wise. </a:t>
            </a:r>
            <a:endParaRPr lang="it-IT" sz="1600" dirty="0">
              <a:latin typeface="Times New Roman" panose="02020603050405020304" pitchFamily="18" charset="0"/>
              <a:cs typeface="Times New Roman" panose="02020603050405020304" pitchFamily="18" charset="0"/>
            </a:endParaRPr>
          </a:p>
        </p:txBody>
      </p:sp>
      <p:sp>
        <p:nvSpPr>
          <p:cNvPr id="3" name="Rettangolo 2"/>
          <p:cNvSpPr/>
          <p:nvPr/>
        </p:nvSpPr>
        <p:spPr>
          <a:xfrm>
            <a:off x="5076056" y="4443958"/>
            <a:ext cx="3960440" cy="307777"/>
          </a:xfrm>
          <a:prstGeom prst="rect">
            <a:avLst/>
          </a:prstGeom>
        </p:spPr>
        <p:txBody>
          <a:bodyPr wrap="square">
            <a:spAutoFit/>
          </a:bodyPr>
          <a:lstStyle/>
          <a:p>
            <a:r>
              <a:rPr lang="pt-BR" sz="1400" dirty="0">
                <a:latin typeface="Times New Roman" panose="02020603050405020304" pitchFamily="18" charset="0"/>
                <a:cs typeface="Times New Roman" panose="02020603050405020304" pitchFamily="18" charset="0"/>
              </a:rPr>
              <a:t>J Trauma Acute Care Surg. 2018 Mar;84(3):517-531</a:t>
            </a:r>
            <a:endParaRPr lang="it-IT" sz="1400"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rotWithShape="1">
          <a:blip r:embed="rId2"/>
          <a:srcRect l="32652" t="10946" r="37608" b="12080"/>
          <a:stretch/>
        </p:blipFill>
        <p:spPr>
          <a:xfrm>
            <a:off x="263891" y="987574"/>
            <a:ext cx="1023364" cy="1407126"/>
          </a:xfrm>
          <a:prstGeom prst="rect">
            <a:avLst/>
          </a:prstGeom>
        </p:spPr>
      </p:pic>
      <p:pic>
        <p:nvPicPr>
          <p:cNvPr id="6" name="Immagine 5"/>
          <p:cNvPicPr>
            <a:picLocks noChangeAspect="1"/>
          </p:cNvPicPr>
          <p:nvPr/>
        </p:nvPicPr>
        <p:blipFill rotWithShape="1">
          <a:blip r:embed="rId2"/>
          <a:srcRect l="32652" t="17920" r="37608" b="73528"/>
          <a:stretch/>
        </p:blipFill>
        <p:spPr>
          <a:xfrm>
            <a:off x="2159732" y="915565"/>
            <a:ext cx="5004556" cy="880907"/>
          </a:xfrm>
          <a:prstGeom prst="rect">
            <a:avLst/>
          </a:prstGeom>
        </p:spPr>
      </p:pic>
      <p:pic>
        <p:nvPicPr>
          <p:cNvPr id="8" name="Immagine 7"/>
          <p:cNvPicPr>
            <a:picLocks noChangeAspect="1"/>
          </p:cNvPicPr>
          <p:nvPr/>
        </p:nvPicPr>
        <p:blipFill>
          <a:blip r:embed="rId3"/>
          <a:stretch>
            <a:fillRect/>
          </a:stretch>
        </p:blipFill>
        <p:spPr>
          <a:xfrm>
            <a:off x="7884368" y="1375519"/>
            <a:ext cx="779228" cy="1019181"/>
          </a:xfrm>
          <a:prstGeom prst="rect">
            <a:avLst/>
          </a:prstGeom>
        </p:spPr>
      </p:pic>
      <p:pic>
        <p:nvPicPr>
          <p:cNvPr id="9" name="Immagine 8"/>
          <p:cNvPicPr>
            <a:picLocks noChangeAspect="1"/>
          </p:cNvPicPr>
          <p:nvPr/>
        </p:nvPicPr>
        <p:blipFill rotWithShape="1">
          <a:blip r:embed="rId4"/>
          <a:srcRect b="5482"/>
          <a:stretch/>
        </p:blipFill>
        <p:spPr>
          <a:xfrm>
            <a:off x="262498" y="2704414"/>
            <a:ext cx="952788" cy="1265859"/>
          </a:xfrm>
          <a:prstGeom prst="rect">
            <a:avLst/>
          </a:prstGeom>
        </p:spPr>
      </p:pic>
      <p:cxnSp>
        <p:nvCxnSpPr>
          <p:cNvPr id="11" name="Connettore diritto 10"/>
          <p:cNvCxnSpPr/>
          <p:nvPr/>
        </p:nvCxnSpPr>
        <p:spPr>
          <a:xfrm>
            <a:off x="1835696" y="815589"/>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a:xfrm>
            <a:off x="7668344" y="114426"/>
            <a:ext cx="0" cy="427320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2327523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56184" y="1767662"/>
            <a:ext cx="4860032" cy="2677656"/>
          </a:xfrm>
          <a:prstGeom prst="rect">
            <a:avLst/>
          </a:prstGeom>
        </p:spPr>
        <p:txBody>
          <a:bodyPr wrap="square">
            <a:spAutoFit/>
          </a:bodyPr>
          <a:lstStyle/>
          <a:p>
            <a:pPr marL="285750" indent="-285750" algn="just">
              <a:buFont typeface="Wingdings" panose="05000000000000000000" pitchFamily="2" charset="2"/>
              <a:buChar char="Ø"/>
            </a:pPr>
            <a:r>
              <a:rPr lang="en-US" sz="1400" dirty="0" smtClean="0">
                <a:latin typeface="Times New Roman" panose="02020603050405020304" pitchFamily="18" charset="0"/>
                <a:cs typeface="Times New Roman" panose="02020603050405020304" pitchFamily="18" charset="0"/>
              </a:rPr>
              <a:t>Grading </a:t>
            </a:r>
            <a:r>
              <a:rPr lang="en-US" sz="1400" dirty="0">
                <a:latin typeface="Times New Roman" panose="02020603050405020304" pitchFamily="18" charset="0"/>
                <a:cs typeface="Times New Roman" panose="02020603050405020304" pitchFamily="18" charset="0"/>
              </a:rPr>
              <a:t>and diagnosis of </a:t>
            </a:r>
            <a:r>
              <a:rPr lang="en-US" sz="1400" b="1" dirty="0">
                <a:solidFill>
                  <a:srgbClr val="C4321A"/>
                </a:solidFill>
                <a:latin typeface="Times New Roman" panose="02020603050405020304" pitchFamily="18" charset="0"/>
                <a:cs typeface="Times New Roman" panose="02020603050405020304" pitchFamily="18" charset="0"/>
              </a:rPr>
              <a:t>main ductal injury </a:t>
            </a:r>
            <a:r>
              <a:rPr lang="en-US" sz="1400" dirty="0">
                <a:latin typeface="Times New Roman" panose="02020603050405020304" pitchFamily="18" charset="0"/>
                <a:cs typeface="Times New Roman" panose="02020603050405020304" pitchFamily="18" charset="0"/>
              </a:rPr>
              <a:t>are key factors in the decision making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II]; </a:t>
            </a:r>
            <a:endParaRPr lang="en-US"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400" b="1" dirty="0" smtClean="0">
                <a:solidFill>
                  <a:srgbClr val="C4321A"/>
                </a:solidFill>
                <a:latin typeface="Times New Roman" panose="02020603050405020304" pitchFamily="18" charset="0"/>
                <a:cs typeface="Times New Roman" panose="02020603050405020304" pitchFamily="18" charset="0"/>
              </a:rPr>
              <a:t>Contrast-enhanced </a:t>
            </a:r>
            <a:r>
              <a:rPr lang="en-US" sz="1400" b="1" dirty="0">
                <a:solidFill>
                  <a:srgbClr val="C4321A"/>
                </a:solidFill>
                <a:latin typeface="Times New Roman" panose="02020603050405020304" pitchFamily="18" charset="0"/>
                <a:cs typeface="Times New Roman" panose="02020603050405020304" pitchFamily="18" charset="0"/>
              </a:rPr>
              <a:t>CT</a:t>
            </a:r>
            <a:r>
              <a:rPr lang="en-US" sz="1400" dirty="0">
                <a:latin typeface="Times New Roman" panose="02020603050405020304" pitchFamily="18" charset="0"/>
                <a:cs typeface="Times New Roman" panose="02020603050405020304" pitchFamily="18" charset="0"/>
              </a:rPr>
              <a:t> scan performed during the portal venous phase is the diagnostic modality of choice in blunt abdominal trauma patients to diagnose pancreatic injury. CT scan is not sensitive for detecting main ductal injury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II]; </a:t>
            </a:r>
            <a:endParaRPr lang="en-US"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400" b="1" dirty="0" smtClean="0">
                <a:solidFill>
                  <a:srgbClr val="C4321A"/>
                </a:solidFill>
                <a:latin typeface="Times New Roman" panose="02020603050405020304" pitchFamily="18" charset="0"/>
                <a:cs typeface="Times New Roman" panose="02020603050405020304" pitchFamily="18" charset="0"/>
              </a:rPr>
              <a:t>Magnetic </a:t>
            </a:r>
            <a:r>
              <a:rPr lang="en-US" sz="1400" b="1" dirty="0">
                <a:solidFill>
                  <a:srgbClr val="C4321A"/>
                </a:solidFill>
                <a:latin typeface="Times New Roman" panose="02020603050405020304" pitchFamily="18" charset="0"/>
                <a:cs typeface="Times New Roman" panose="02020603050405020304" pitchFamily="18" charset="0"/>
              </a:rPr>
              <a:t>resonance </a:t>
            </a:r>
            <a:r>
              <a:rPr lang="en-US" sz="1400" b="1" dirty="0" err="1">
                <a:solidFill>
                  <a:srgbClr val="C4321A"/>
                </a:solidFill>
                <a:latin typeface="Times New Roman" panose="02020603050405020304" pitchFamily="18" charset="0"/>
                <a:cs typeface="Times New Roman" panose="02020603050405020304" pitchFamily="18" charset="0"/>
              </a:rPr>
              <a:t>cholangiopancreatography</a:t>
            </a:r>
            <a:r>
              <a:rPr lang="en-US" sz="1400" b="1" dirty="0">
                <a:solidFill>
                  <a:srgbClr val="C4321A"/>
                </a:solidFill>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(MRCP) represents the first choice for evaluation of duct injury if appropriate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II]; </a:t>
            </a:r>
            <a:endParaRPr lang="en-US"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400" dirty="0" smtClean="0">
                <a:latin typeface="Times New Roman" panose="02020603050405020304" pitchFamily="18" charset="0"/>
                <a:cs typeface="Times New Roman" panose="02020603050405020304" pitchFamily="18" charset="0"/>
              </a:rPr>
              <a:t>ERCP </a:t>
            </a:r>
            <a:r>
              <a:rPr lang="en-US" sz="1400" dirty="0">
                <a:latin typeface="Times New Roman" panose="02020603050405020304" pitchFamily="18" charset="0"/>
                <a:cs typeface="Times New Roman" panose="02020603050405020304" pitchFamily="18" charset="0"/>
              </a:rPr>
              <a:t>is the most sensitive technique to detect a main ductal injury and allows simultaneous treatment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II]</a:t>
            </a:r>
            <a:endParaRPr lang="it-IT" sz="1400" dirty="0">
              <a:latin typeface="Times New Roman" panose="02020603050405020304" pitchFamily="18" charset="0"/>
              <a:cs typeface="Times New Roman" panose="02020603050405020304" pitchFamily="18" charset="0"/>
            </a:endParaRPr>
          </a:p>
        </p:txBody>
      </p:sp>
      <p:sp>
        <p:nvSpPr>
          <p:cNvPr id="4" name="Rettangolo 3"/>
          <p:cNvSpPr/>
          <p:nvPr/>
        </p:nvSpPr>
        <p:spPr>
          <a:xfrm>
            <a:off x="5404289" y="526299"/>
            <a:ext cx="2521844" cy="338554"/>
          </a:xfrm>
          <a:prstGeom prst="rect">
            <a:avLst/>
          </a:prstGeom>
        </p:spPr>
        <p:txBody>
          <a:bodyPr wrap="none">
            <a:spAutoFit/>
          </a:bodyPr>
          <a:lstStyle/>
          <a:p>
            <a:r>
              <a:rPr lang="it-IT" sz="1600" dirty="0">
                <a:latin typeface="Times New Roman" panose="02020603050405020304" pitchFamily="18" charset="0"/>
                <a:cs typeface="Times New Roman" panose="02020603050405020304" pitchFamily="18" charset="0"/>
              </a:rPr>
              <a:t>NOM for </a:t>
            </a:r>
            <a:r>
              <a:rPr lang="it-IT" sz="1600" dirty="0" err="1">
                <a:latin typeface="Times New Roman" panose="02020603050405020304" pitchFamily="18" charset="0"/>
                <a:cs typeface="Times New Roman" panose="02020603050405020304" pitchFamily="18" charset="0"/>
              </a:rPr>
              <a:t>pancreatic</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injuries</a:t>
            </a:r>
            <a:endParaRPr lang="it-IT" sz="1600" dirty="0">
              <a:latin typeface="Times New Roman" panose="02020603050405020304" pitchFamily="18" charset="0"/>
              <a:cs typeface="Times New Roman" panose="02020603050405020304" pitchFamily="18" charset="0"/>
            </a:endParaRPr>
          </a:p>
        </p:txBody>
      </p:sp>
      <p:sp>
        <p:nvSpPr>
          <p:cNvPr id="7" name="Rettangolo 6"/>
          <p:cNvSpPr/>
          <p:nvPr/>
        </p:nvSpPr>
        <p:spPr>
          <a:xfrm>
            <a:off x="5076056" y="4387631"/>
            <a:ext cx="3960440" cy="307777"/>
          </a:xfrm>
          <a:prstGeom prst="rect">
            <a:avLst/>
          </a:prstGeom>
        </p:spPr>
        <p:txBody>
          <a:bodyPr wrap="square">
            <a:spAutoFit/>
          </a:bodyPr>
          <a:lstStyle/>
          <a:p>
            <a:r>
              <a:rPr lang="pt-BR" sz="1400" dirty="0">
                <a:latin typeface="Times New Roman" panose="02020603050405020304" pitchFamily="18" charset="0"/>
                <a:cs typeface="Times New Roman" panose="02020603050405020304" pitchFamily="18" charset="0"/>
              </a:rPr>
              <a:t>J Trauma Acute Care Surg. 2018 Mar;84(3):517-531</a:t>
            </a:r>
            <a:endParaRPr lang="it-IT" sz="1400"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a:stretch>
            <a:fillRect/>
          </a:stretch>
        </p:blipFill>
        <p:spPr>
          <a:xfrm>
            <a:off x="1478588" y="853057"/>
            <a:ext cx="4895512" cy="792549"/>
          </a:xfrm>
          <a:prstGeom prst="rect">
            <a:avLst/>
          </a:prstGeom>
        </p:spPr>
      </p:pic>
      <p:pic>
        <p:nvPicPr>
          <p:cNvPr id="9" name="Immagine 8"/>
          <p:cNvPicPr>
            <a:picLocks noChangeAspect="1"/>
          </p:cNvPicPr>
          <p:nvPr/>
        </p:nvPicPr>
        <p:blipFill rotWithShape="1">
          <a:blip r:embed="rId3"/>
          <a:srcRect l="32652" t="10946" r="37608" b="12080"/>
          <a:stretch/>
        </p:blipFill>
        <p:spPr>
          <a:xfrm>
            <a:off x="263891" y="987574"/>
            <a:ext cx="1023364" cy="1407126"/>
          </a:xfrm>
          <a:prstGeom prst="rect">
            <a:avLst/>
          </a:prstGeom>
        </p:spPr>
      </p:pic>
      <p:cxnSp>
        <p:nvCxnSpPr>
          <p:cNvPr id="10" name="Connettore diritto 9"/>
          <p:cNvCxnSpPr/>
          <p:nvPr/>
        </p:nvCxnSpPr>
        <p:spPr>
          <a:xfrm>
            <a:off x="1475656" y="85299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Immagine 5"/>
          <p:cNvPicPr>
            <a:picLocks noChangeAspect="1"/>
          </p:cNvPicPr>
          <p:nvPr/>
        </p:nvPicPr>
        <p:blipFill>
          <a:blip r:embed="rId4"/>
          <a:stretch>
            <a:fillRect/>
          </a:stretch>
        </p:blipFill>
        <p:spPr>
          <a:xfrm>
            <a:off x="263891" y="2571750"/>
            <a:ext cx="659229" cy="936105"/>
          </a:xfrm>
          <a:prstGeom prst="rect">
            <a:avLst/>
          </a:prstGeom>
        </p:spPr>
      </p:pic>
      <p:sp>
        <p:nvSpPr>
          <p:cNvPr id="11" name="Rettangolo 10"/>
          <p:cNvSpPr/>
          <p:nvPr/>
        </p:nvSpPr>
        <p:spPr>
          <a:xfrm>
            <a:off x="135601" y="4866501"/>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5" name="Immagine 4"/>
          <p:cNvPicPr>
            <a:picLocks noChangeAspect="1"/>
          </p:cNvPicPr>
          <p:nvPr/>
        </p:nvPicPr>
        <p:blipFill>
          <a:blip r:embed="rId5"/>
          <a:stretch>
            <a:fillRect/>
          </a:stretch>
        </p:blipFill>
        <p:spPr>
          <a:xfrm>
            <a:off x="6665211" y="1116759"/>
            <a:ext cx="2411972" cy="2555882"/>
          </a:xfrm>
          <a:prstGeom prst="rect">
            <a:avLst/>
          </a:prstGeom>
        </p:spPr>
      </p:pic>
    </p:spTree>
    <p:extLst>
      <p:ext uri="{BB962C8B-B14F-4D97-AF65-F5344CB8AC3E}">
        <p14:creationId xmlns:p14="http://schemas.microsoft.com/office/powerpoint/2010/main" val="2428726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64058" y="1584162"/>
            <a:ext cx="4572000" cy="2462213"/>
          </a:xfrm>
          <a:prstGeom prst="rect">
            <a:avLst/>
          </a:prstGeom>
        </p:spPr>
        <p:txBody>
          <a:bodyPr>
            <a:spAutoFit/>
          </a:bodyPr>
          <a:lstStyle/>
          <a:p>
            <a:pPr marL="285750" indent="-285750" algn="just">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In grade I/II pancreatic injuries NOM has low morbidity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II]; </a:t>
            </a:r>
            <a:endParaRPr lang="en-US"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400" dirty="0" smtClean="0">
                <a:latin typeface="Times New Roman" panose="02020603050405020304" pitchFamily="18" charset="0"/>
                <a:cs typeface="Times New Roman" panose="02020603050405020304" pitchFamily="18" charset="0"/>
              </a:rPr>
              <a:t>For </a:t>
            </a:r>
            <a:r>
              <a:rPr lang="en-US" sz="1400" dirty="0">
                <a:latin typeface="Times New Roman" panose="02020603050405020304" pitchFamily="18" charset="0"/>
                <a:cs typeface="Times New Roman" panose="02020603050405020304" pitchFamily="18" charset="0"/>
              </a:rPr>
              <a:t>grade III/IV pancreatic injuries, OPERATIVE MANAGEMENT is RECOMMENDED, as </a:t>
            </a:r>
            <a:r>
              <a:rPr lang="en-US" sz="1400" dirty="0" smtClean="0">
                <a:latin typeface="Times New Roman" panose="02020603050405020304" pitchFamily="18" charset="0"/>
                <a:cs typeface="Times New Roman" panose="02020603050405020304" pitchFamily="18" charset="0"/>
              </a:rPr>
              <a:t>NOM </a:t>
            </a:r>
            <a:r>
              <a:rPr lang="en-US" sz="1400" dirty="0">
                <a:latin typeface="Times New Roman" panose="02020603050405020304" pitchFamily="18" charset="0"/>
                <a:cs typeface="Times New Roman" panose="02020603050405020304" pitchFamily="18" charset="0"/>
              </a:rPr>
              <a:t>contributes to treatment delays and increases complications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II</a:t>
            </a:r>
            <a:r>
              <a:rPr lang="en-US"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r>
              <a:rPr lang="en-US" sz="1400" dirty="0" smtClean="0">
                <a:latin typeface="Times New Roman" panose="02020603050405020304" pitchFamily="18" charset="0"/>
                <a:cs typeface="Times New Roman" panose="02020603050405020304" pitchFamily="18" charset="0"/>
              </a:rPr>
              <a:t> The </a:t>
            </a:r>
            <a:r>
              <a:rPr lang="en-US" sz="1400" dirty="0">
                <a:latin typeface="Times New Roman" panose="02020603050405020304" pitchFamily="18" charset="0"/>
                <a:cs typeface="Times New Roman" panose="02020603050405020304" pitchFamily="18" charset="0"/>
              </a:rPr>
              <a:t>treatment of complications</a:t>
            </a:r>
            <a:r>
              <a:rPr lang="en-US" sz="1400" dirty="0" smtClean="0">
                <a:latin typeface="Times New Roman" panose="02020603050405020304" pitchFamily="18" charset="0"/>
                <a:cs typeface="Times New Roman" panose="02020603050405020304" pitchFamily="18" charset="0"/>
              </a:rPr>
              <a:t>:</a:t>
            </a:r>
          </a:p>
          <a:p>
            <a:pPr algn="just"/>
            <a:r>
              <a:rPr lang="en-US" sz="1400" dirty="0" smtClean="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pseudocyst</a:t>
            </a:r>
            <a:r>
              <a:rPr lang="en-US" sz="1400" dirty="0">
                <a:latin typeface="Times New Roman" panose="02020603050405020304" pitchFamily="18" charset="0"/>
                <a:cs typeface="Times New Roman" panose="02020603050405020304" pitchFamily="18" charset="0"/>
              </a:rPr>
              <a:t>, </a:t>
            </a:r>
            <a:endParaRPr lang="en-US" sz="1400" dirty="0" smtClean="0">
              <a:latin typeface="Times New Roman" panose="02020603050405020304" pitchFamily="18" charset="0"/>
              <a:cs typeface="Times New Roman" panose="02020603050405020304" pitchFamily="18" charset="0"/>
            </a:endParaRPr>
          </a:p>
          <a:p>
            <a:pPr algn="just"/>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persistent pancreatic fistula</a:t>
            </a:r>
            <a:r>
              <a:rPr lang="en-US" sz="1400" dirty="0" smtClean="0">
                <a:latin typeface="Times New Roman" panose="02020603050405020304" pitchFamily="18" charset="0"/>
                <a:cs typeface="Times New Roman" panose="02020603050405020304" pitchFamily="18" charset="0"/>
              </a:rPr>
              <a:t>,</a:t>
            </a:r>
          </a:p>
          <a:p>
            <a:pPr algn="just"/>
            <a:r>
              <a:rPr lang="en-US" sz="1400" dirty="0" smtClean="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peripancreatic</a:t>
            </a:r>
            <a:r>
              <a:rPr lang="en-US" sz="1400" dirty="0">
                <a:latin typeface="Times New Roman" panose="02020603050405020304" pitchFamily="18" charset="0"/>
                <a:cs typeface="Times New Roman" panose="02020603050405020304" pitchFamily="18" charset="0"/>
              </a:rPr>
              <a:t> fluid collections, may be possible with endoscopic or percutaneous drainage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II]; </a:t>
            </a:r>
            <a:endParaRPr lang="it-IT" sz="1400" dirty="0">
              <a:latin typeface="Times New Roman" panose="02020603050405020304" pitchFamily="18" charset="0"/>
              <a:cs typeface="Times New Roman" panose="02020603050405020304" pitchFamily="18" charset="0"/>
            </a:endParaRPr>
          </a:p>
        </p:txBody>
      </p:sp>
      <p:sp>
        <p:nvSpPr>
          <p:cNvPr id="3" name="Rettangolo 2"/>
          <p:cNvSpPr/>
          <p:nvPr/>
        </p:nvSpPr>
        <p:spPr>
          <a:xfrm>
            <a:off x="5076056" y="4387631"/>
            <a:ext cx="3960440" cy="307777"/>
          </a:xfrm>
          <a:prstGeom prst="rect">
            <a:avLst/>
          </a:prstGeom>
        </p:spPr>
        <p:txBody>
          <a:bodyPr wrap="square">
            <a:spAutoFit/>
          </a:bodyPr>
          <a:lstStyle/>
          <a:p>
            <a:r>
              <a:rPr lang="pt-BR" sz="1400" dirty="0">
                <a:latin typeface="Times New Roman" panose="02020603050405020304" pitchFamily="18" charset="0"/>
                <a:cs typeface="Times New Roman" panose="02020603050405020304" pitchFamily="18" charset="0"/>
              </a:rPr>
              <a:t>J Trauma Acute Care Surg. 2018 Mar;84(3):517-531</a:t>
            </a:r>
            <a:endParaRPr lang="it-IT" sz="1400"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stretch>
            <a:fillRect/>
          </a:stretch>
        </p:blipFill>
        <p:spPr>
          <a:xfrm>
            <a:off x="1547664" y="762718"/>
            <a:ext cx="4895512" cy="792549"/>
          </a:xfrm>
          <a:prstGeom prst="rect">
            <a:avLst/>
          </a:prstGeom>
        </p:spPr>
      </p:pic>
      <p:pic>
        <p:nvPicPr>
          <p:cNvPr id="6" name="Immagine 5"/>
          <p:cNvPicPr>
            <a:picLocks noChangeAspect="1"/>
          </p:cNvPicPr>
          <p:nvPr/>
        </p:nvPicPr>
        <p:blipFill rotWithShape="1">
          <a:blip r:embed="rId3"/>
          <a:srcRect l="32652" t="10946" r="37608" b="12080"/>
          <a:stretch/>
        </p:blipFill>
        <p:spPr>
          <a:xfrm>
            <a:off x="263891" y="987574"/>
            <a:ext cx="1023364" cy="1407126"/>
          </a:xfrm>
          <a:prstGeom prst="rect">
            <a:avLst/>
          </a:prstGeom>
        </p:spPr>
      </p:pic>
      <p:cxnSp>
        <p:nvCxnSpPr>
          <p:cNvPr id="7" name="Connettore diritto 6"/>
          <p:cNvCxnSpPr/>
          <p:nvPr/>
        </p:nvCxnSpPr>
        <p:spPr>
          <a:xfrm>
            <a:off x="1475656" y="85299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4"/>
          <a:stretch>
            <a:fillRect/>
          </a:stretch>
        </p:blipFill>
        <p:spPr>
          <a:xfrm>
            <a:off x="6732240" y="1048477"/>
            <a:ext cx="2028527" cy="3168526"/>
          </a:xfrm>
          <a:prstGeom prst="rect">
            <a:avLst/>
          </a:prstGeom>
        </p:spPr>
      </p:pic>
      <p:pic>
        <p:nvPicPr>
          <p:cNvPr id="9" name="Immagine 8"/>
          <p:cNvPicPr>
            <a:picLocks noChangeAspect="1"/>
          </p:cNvPicPr>
          <p:nvPr/>
        </p:nvPicPr>
        <p:blipFill>
          <a:blip r:embed="rId5"/>
          <a:stretch>
            <a:fillRect/>
          </a:stretch>
        </p:blipFill>
        <p:spPr>
          <a:xfrm>
            <a:off x="263891" y="2571750"/>
            <a:ext cx="659229" cy="936105"/>
          </a:xfrm>
          <a:prstGeom prst="rect">
            <a:avLst/>
          </a:prstGeom>
        </p:spPr>
      </p:pic>
      <p:sp>
        <p:nvSpPr>
          <p:cNvPr id="10" name="Rettangolo 9"/>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2334790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555776" y="1236669"/>
            <a:ext cx="4632514" cy="2736304"/>
          </a:xfrm>
          <a:prstGeom prst="rect">
            <a:avLst/>
          </a:prstGeom>
        </p:spPr>
      </p:pic>
      <p:pic>
        <p:nvPicPr>
          <p:cNvPr id="6" name="Immagine 5"/>
          <p:cNvPicPr>
            <a:picLocks noChangeAspect="1"/>
          </p:cNvPicPr>
          <p:nvPr/>
        </p:nvPicPr>
        <p:blipFill rotWithShape="1">
          <a:blip r:embed="rId3"/>
          <a:srcRect l="32652" t="10946" r="37608" b="12080"/>
          <a:stretch/>
        </p:blipFill>
        <p:spPr>
          <a:xfrm>
            <a:off x="135601" y="1059582"/>
            <a:ext cx="1023364" cy="1407126"/>
          </a:xfrm>
          <a:prstGeom prst="rect">
            <a:avLst/>
          </a:prstGeom>
        </p:spPr>
      </p:pic>
      <p:cxnSp>
        <p:nvCxnSpPr>
          <p:cNvPr id="7" name="Connettore diritto 6"/>
          <p:cNvCxnSpPr/>
          <p:nvPr/>
        </p:nvCxnSpPr>
        <p:spPr>
          <a:xfrm>
            <a:off x="1475656" y="85299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Immagine 7"/>
          <p:cNvPicPr>
            <a:picLocks noChangeAspect="1"/>
          </p:cNvPicPr>
          <p:nvPr/>
        </p:nvPicPr>
        <p:blipFill>
          <a:blip r:embed="rId4"/>
          <a:stretch>
            <a:fillRect/>
          </a:stretch>
        </p:blipFill>
        <p:spPr>
          <a:xfrm>
            <a:off x="263891" y="2571750"/>
            <a:ext cx="659229" cy="936105"/>
          </a:xfrm>
          <a:prstGeom prst="rect">
            <a:avLst/>
          </a:prstGeom>
        </p:spPr>
      </p:pic>
      <p:sp>
        <p:nvSpPr>
          <p:cNvPr id="9" name="Rettangolo 8"/>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2710682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339752" y="896384"/>
            <a:ext cx="5662180" cy="3869542"/>
          </a:xfrm>
          <a:prstGeom prst="rect">
            <a:avLst/>
          </a:prstGeom>
        </p:spPr>
      </p:pic>
      <p:pic>
        <p:nvPicPr>
          <p:cNvPr id="3" name="Immagine 2"/>
          <p:cNvPicPr>
            <a:picLocks noChangeAspect="1"/>
          </p:cNvPicPr>
          <p:nvPr/>
        </p:nvPicPr>
        <p:blipFill rotWithShape="1">
          <a:blip r:embed="rId3"/>
          <a:srcRect l="32652" t="10946" r="37608" b="12080"/>
          <a:stretch/>
        </p:blipFill>
        <p:spPr>
          <a:xfrm>
            <a:off x="135601" y="1059582"/>
            <a:ext cx="1023364" cy="1407126"/>
          </a:xfrm>
          <a:prstGeom prst="rect">
            <a:avLst/>
          </a:prstGeom>
        </p:spPr>
      </p:pic>
      <p:cxnSp>
        <p:nvCxnSpPr>
          <p:cNvPr id="4" name="Connettore diritto 3"/>
          <p:cNvCxnSpPr/>
          <p:nvPr/>
        </p:nvCxnSpPr>
        <p:spPr>
          <a:xfrm>
            <a:off x="1475656" y="85299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
        <p:nvSpPr>
          <p:cNvPr id="6" name="Ovale 5"/>
          <p:cNvSpPr/>
          <p:nvPr/>
        </p:nvSpPr>
        <p:spPr>
          <a:xfrm>
            <a:off x="7308304" y="2499742"/>
            <a:ext cx="360040"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3059832" y="2535746"/>
            <a:ext cx="93610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8031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07704" y="1597865"/>
            <a:ext cx="6858000" cy="2893100"/>
          </a:xfrm>
          <a:prstGeom prst="rect">
            <a:avLst/>
          </a:prstGeom>
        </p:spPr>
        <p:txBody>
          <a:bodyPr wrap="square">
            <a:spAutoFit/>
          </a:bodyPr>
          <a:lstStyle/>
          <a:p>
            <a:pPr marL="285750" indent="-285750" algn="just">
              <a:buFont typeface="Wingdings" panose="05000000000000000000" pitchFamily="2" charset="2"/>
              <a:buChar char="Ø"/>
            </a:pPr>
            <a:r>
              <a:rPr lang="en-US" sz="1400" b="1" dirty="0">
                <a:solidFill>
                  <a:srgbClr val="C4321A"/>
                </a:solidFill>
                <a:latin typeface="Times New Roman" panose="02020603050405020304" pitchFamily="18" charset="0"/>
                <a:cs typeface="Times New Roman" panose="02020603050405020304" pitchFamily="18" charset="0"/>
              </a:rPr>
              <a:t>Contrast-enhanced CT </a:t>
            </a:r>
            <a:r>
              <a:rPr lang="en-US" sz="1400" dirty="0">
                <a:latin typeface="Times New Roman" panose="02020603050405020304" pitchFamily="18" charset="0"/>
                <a:cs typeface="Times New Roman" panose="02020603050405020304" pitchFamily="18" charset="0"/>
              </a:rPr>
              <a:t>scan, including an EXCRETORY PHASE, is the imaging modality of choice in diagnosing and grading renal injury in patient with suspicion of kidney/urinary tract injury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B;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 </a:t>
            </a:r>
            <a:endParaRPr lang="en-US"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400" dirty="0" smtClean="0">
                <a:latin typeface="Times New Roman" panose="02020603050405020304" pitchFamily="18" charset="0"/>
                <a:cs typeface="Times New Roman" panose="02020603050405020304" pitchFamily="18" charset="0"/>
              </a:rPr>
              <a:t>Angiography </a:t>
            </a:r>
            <a:r>
              <a:rPr lang="en-US" sz="1400" dirty="0">
                <a:latin typeface="Times New Roman" panose="02020603050405020304" pitchFamily="18" charset="0"/>
                <a:cs typeface="Times New Roman" panose="02020603050405020304" pitchFamily="18" charset="0"/>
              </a:rPr>
              <a:t>and selective </a:t>
            </a:r>
            <a:r>
              <a:rPr lang="en-US" sz="1400" b="1" dirty="0">
                <a:solidFill>
                  <a:srgbClr val="C4321A"/>
                </a:solidFill>
                <a:latin typeface="Times New Roman" panose="02020603050405020304" pitchFamily="18" charset="0"/>
                <a:cs typeface="Times New Roman" panose="02020603050405020304" pitchFamily="18" charset="0"/>
              </a:rPr>
              <a:t>embolization </a:t>
            </a:r>
            <a:r>
              <a:rPr lang="en-US" sz="1400" dirty="0">
                <a:latin typeface="Times New Roman" panose="02020603050405020304" pitchFamily="18" charset="0"/>
                <a:cs typeface="Times New Roman" panose="02020603050405020304" pitchFamily="18" charset="0"/>
              </a:rPr>
              <a:t>(SAE) may be used and repeated if necessary to manage renal parenchymal injury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B;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 </a:t>
            </a:r>
            <a:endParaRPr lang="en-US"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Hemodynamically stable grade IV kidney injuries can be managed by NOM in most cases. Most urinary leaks heal spontaneously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 </a:t>
            </a:r>
            <a:endParaRPr lang="en-US"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400" dirty="0" smtClean="0">
                <a:solidFill>
                  <a:srgbClr val="C4321A"/>
                </a:solidFill>
                <a:latin typeface="Times New Roman" panose="02020603050405020304" pitchFamily="18" charset="0"/>
                <a:cs typeface="Times New Roman" panose="02020603050405020304" pitchFamily="18" charset="0"/>
              </a:rPr>
              <a:t>A </a:t>
            </a:r>
            <a:r>
              <a:rPr lang="en-US" sz="1400" dirty="0">
                <a:solidFill>
                  <a:srgbClr val="C4321A"/>
                </a:solidFill>
                <a:latin typeface="Times New Roman" panose="02020603050405020304" pitchFamily="18" charset="0"/>
                <a:cs typeface="Times New Roman" panose="02020603050405020304" pitchFamily="18" charset="0"/>
              </a:rPr>
              <a:t>persistent urinary leak is an indication for intervention </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 </a:t>
            </a:r>
            <a:endParaRPr lang="en-US"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400" dirty="0" smtClean="0">
                <a:latin typeface="Times New Roman" panose="02020603050405020304" pitchFamily="18" charset="0"/>
                <a:cs typeface="Times New Roman" panose="02020603050405020304" pitchFamily="18" charset="0"/>
              </a:rPr>
              <a:t>Treatment </a:t>
            </a:r>
            <a:r>
              <a:rPr lang="en-US" sz="1400" dirty="0">
                <a:latin typeface="Times New Roman" panose="02020603050405020304" pitchFamily="18" charset="0"/>
                <a:cs typeface="Times New Roman" panose="02020603050405020304" pitchFamily="18" charset="0"/>
              </a:rPr>
              <a:t>options for urinary leak include open surgery, nephrostomy or ureteral stenting. Less invasive treatment locally available is the preferred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a:t>
            </a:r>
            <a:r>
              <a:rPr lang="en-US"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r>
              <a:rPr lang="en-US" sz="1400" dirty="0" smtClean="0">
                <a:latin typeface="Times New Roman" panose="02020603050405020304" pitchFamily="18" charset="0"/>
                <a:cs typeface="Times New Roman" panose="02020603050405020304" pitchFamily="18" charset="0"/>
              </a:rPr>
              <a:t> Traumatic </a:t>
            </a:r>
            <a:r>
              <a:rPr lang="en-US" sz="1400" dirty="0">
                <a:latin typeface="Times New Roman" panose="02020603050405020304" pitchFamily="18" charset="0"/>
                <a:cs typeface="Times New Roman" panose="02020603050405020304" pitchFamily="18" charset="0"/>
              </a:rPr>
              <a:t>renal artery thrombosis or dissection might be treated when warm ischemia time is less than 4 hours, but it is associated with high rate of kidney loss [</a:t>
            </a:r>
            <a:r>
              <a:rPr lang="en-US" sz="1400" dirty="0" err="1">
                <a:latin typeface="Times New Roman" panose="02020603050405020304" pitchFamily="18" charset="0"/>
                <a:cs typeface="Times New Roman" panose="02020603050405020304" pitchFamily="18" charset="0"/>
              </a:rPr>
              <a:t>GoR</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LoE</a:t>
            </a:r>
            <a:r>
              <a:rPr lang="en-US" sz="1400" dirty="0">
                <a:latin typeface="Times New Roman" panose="02020603050405020304" pitchFamily="18" charset="0"/>
                <a:cs typeface="Times New Roman" panose="02020603050405020304" pitchFamily="18" charset="0"/>
              </a:rPr>
              <a:t> II]</a:t>
            </a:r>
            <a:endParaRPr lang="it-IT" sz="1400" dirty="0">
              <a:latin typeface="Times New Roman" panose="02020603050405020304" pitchFamily="18" charset="0"/>
              <a:cs typeface="Times New Roman" panose="02020603050405020304" pitchFamily="18" charset="0"/>
            </a:endParaRPr>
          </a:p>
        </p:txBody>
      </p:sp>
      <p:sp>
        <p:nvSpPr>
          <p:cNvPr id="3" name="Rettangolo 2"/>
          <p:cNvSpPr/>
          <p:nvPr/>
        </p:nvSpPr>
        <p:spPr>
          <a:xfrm>
            <a:off x="6700988" y="1011613"/>
            <a:ext cx="2234907" cy="338554"/>
          </a:xfrm>
          <a:prstGeom prst="rect">
            <a:avLst/>
          </a:prstGeom>
        </p:spPr>
        <p:txBody>
          <a:bodyPr wrap="none">
            <a:spAutoFit/>
          </a:bodyPr>
          <a:lstStyle/>
          <a:p>
            <a:r>
              <a:rPr lang="it-IT" sz="1600" dirty="0">
                <a:latin typeface="Times New Roman" panose="02020603050405020304" pitchFamily="18" charset="0"/>
                <a:cs typeface="Times New Roman" panose="02020603050405020304" pitchFamily="18" charset="0"/>
              </a:rPr>
              <a:t>NOM for </a:t>
            </a:r>
            <a:r>
              <a:rPr lang="it-IT" sz="1600" dirty="0" err="1">
                <a:latin typeface="Times New Roman" panose="02020603050405020304" pitchFamily="18" charset="0"/>
                <a:cs typeface="Times New Roman" panose="02020603050405020304" pitchFamily="18" charset="0"/>
              </a:rPr>
              <a:t>kidney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injuries</a:t>
            </a:r>
            <a:endParaRPr lang="it-IT" sz="1600" dirty="0">
              <a:latin typeface="Times New Roman" panose="02020603050405020304" pitchFamily="18" charset="0"/>
              <a:cs typeface="Times New Roman" panose="02020603050405020304" pitchFamily="18" charset="0"/>
            </a:endParaRPr>
          </a:p>
        </p:txBody>
      </p:sp>
      <p:sp>
        <p:nvSpPr>
          <p:cNvPr id="6" name="Rettangolo 5"/>
          <p:cNvSpPr/>
          <p:nvPr/>
        </p:nvSpPr>
        <p:spPr>
          <a:xfrm>
            <a:off x="5076056" y="4387631"/>
            <a:ext cx="3960440" cy="307777"/>
          </a:xfrm>
          <a:prstGeom prst="rect">
            <a:avLst/>
          </a:prstGeom>
        </p:spPr>
        <p:txBody>
          <a:bodyPr wrap="square">
            <a:spAutoFit/>
          </a:bodyPr>
          <a:lstStyle/>
          <a:p>
            <a:r>
              <a:rPr lang="pt-BR" sz="1400" dirty="0">
                <a:latin typeface="Times New Roman" panose="02020603050405020304" pitchFamily="18" charset="0"/>
                <a:cs typeface="Times New Roman" panose="02020603050405020304" pitchFamily="18" charset="0"/>
              </a:rPr>
              <a:t>J Trauma Acute Care Surg. 2018 Mar;84(3):517-531</a:t>
            </a:r>
            <a:endParaRPr lang="it-IT" sz="1400"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1768140" y="843097"/>
            <a:ext cx="4895512" cy="792549"/>
          </a:xfrm>
          <a:prstGeom prst="rect">
            <a:avLst/>
          </a:prstGeom>
        </p:spPr>
      </p:pic>
      <p:pic>
        <p:nvPicPr>
          <p:cNvPr id="8" name="Immagine 7"/>
          <p:cNvPicPr>
            <a:picLocks noChangeAspect="1"/>
          </p:cNvPicPr>
          <p:nvPr/>
        </p:nvPicPr>
        <p:blipFill rotWithShape="1">
          <a:blip r:embed="rId3"/>
          <a:srcRect l="32652" t="10946" r="37608" b="12080"/>
          <a:stretch/>
        </p:blipFill>
        <p:spPr>
          <a:xfrm>
            <a:off x="263891" y="987574"/>
            <a:ext cx="1023364" cy="1407126"/>
          </a:xfrm>
          <a:prstGeom prst="rect">
            <a:avLst/>
          </a:prstGeom>
        </p:spPr>
      </p:pic>
      <p:cxnSp>
        <p:nvCxnSpPr>
          <p:cNvPr id="9" name="Connettore diritto 8"/>
          <p:cNvCxnSpPr/>
          <p:nvPr/>
        </p:nvCxnSpPr>
        <p:spPr>
          <a:xfrm>
            <a:off x="1475656" y="756450"/>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Immagine 4"/>
          <p:cNvPicPr>
            <a:picLocks noChangeAspect="1"/>
          </p:cNvPicPr>
          <p:nvPr/>
        </p:nvPicPr>
        <p:blipFill>
          <a:blip r:embed="rId4"/>
          <a:stretch>
            <a:fillRect/>
          </a:stretch>
        </p:blipFill>
        <p:spPr>
          <a:xfrm>
            <a:off x="0" y="2771732"/>
            <a:ext cx="1363279" cy="1855184"/>
          </a:xfrm>
          <a:prstGeom prst="rect">
            <a:avLst/>
          </a:prstGeom>
        </p:spPr>
      </p:pic>
      <p:sp>
        <p:nvSpPr>
          <p:cNvPr id="10" name="Rettangolo 9"/>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1912824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35696" y="815589"/>
            <a:ext cx="4704462" cy="3826490"/>
          </a:xfrm>
          <a:prstGeom prst="rect">
            <a:avLst/>
          </a:prstGeom>
        </p:spPr>
      </p:pic>
      <p:pic>
        <p:nvPicPr>
          <p:cNvPr id="4" name="Immagine 3"/>
          <p:cNvPicPr>
            <a:picLocks noChangeAspect="1"/>
          </p:cNvPicPr>
          <p:nvPr/>
        </p:nvPicPr>
        <p:blipFill>
          <a:blip r:embed="rId3"/>
          <a:stretch>
            <a:fillRect/>
          </a:stretch>
        </p:blipFill>
        <p:spPr>
          <a:xfrm>
            <a:off x="262498" y="1131590"/>
            <a:ext cx="952788" cy="1307213"/>
          </a:xfrm>
          <a:prstGeom prst="rect">
            <a:avLst/>
          </a:prstGeom>
        </p:spPr>
      </p:pic>
      <p:pic>
        <p:nvPicPr>
          <p:cNvPr id="5" name="Immagine 4"/>
          <p:cNvPicPr>
            <a:picLocks noChangeAspect="1"/>
          </p:cNvPicPr>
          <p:nvPr/>
        </p:nvPicPr>
        <p:blipFill rotWithShape="1">
          <a:blip r:embed="rId4"/>
          <a:srcRect b="5482"/>
          <a:stretch/>
        </p:blipFill>
        <p:spPr>
          <a:xfrm>
            <a:off x="262498" y="2704414"/>
            <a:ext cx="952788" cy="1265859"/>
          </a:xfrm>
          <a:prstGeom prst="rect">
            <a:avLst/>
          </a:prstGeom>
        </p:spPr>
      </p:pic>
      <p:cxnSp>
        <p:nvCxnSpPr>
          <p:cNvPr id="6" name="Connettore diritto 5"/>
          <p:cNvCxnSpPr/>
          <p:nvPr/>
        </p:nvCxnSpPr>
        <p:spPr>
          <a:xfrm>
            <a:off x="1835696" y="815589"/>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Immagine 6"/>
          <p:cNvPicPr>
            <a:picLocks noChangeAspect="1"/>
          </p:cNvPicPr>
          <p:nvPr/>
        </p:nvPicPr>
        <p:blipFill>
          <a:blip r:embed="rId5"/>
          <a:stretch>
            <a:fillRect/>
          </a:stretch>
        </p:blipFill>
        <p:spPr>
          <a:xfrm>
            <a:off x="6372200" y="1311132"/>
            <a:ext cx="2771800" cy="2835404"/>
          </a:xfrm>
          <a:prstGeom prst="rect">
            <a:avLst/>
          </a:prstGeom>
        </p:spPr>
      </p:pic>
      <p:sp>
        <p:nvSpPr>
          <p:cNvPr id="8" name="Rettangolo 7"/>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4085376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46896" t="23231" r="24720" b="2433"/>
          <a:stretch/>
        </p:blipFill>
        <p:spPr>
          <a:xfrm>
            <a:off x="899592" y="787449"/>
            <a:ext cx="2736304" cy="3807032"/>
          </a:xfrm>
          <a:prstGeom prst="rect">
            <a:avLst/>
          </a:prstGeom>
        </p:spPr>
      </p:pic>
      <p:pic>
        <p:nvPicPr>
          <p:cNvPr id="4" name="Immagine 3"/>
          <p:cNvPicPr>
            <a:picLocks noChangeAspect="1"/>
          </p:cNvPicPr>
          <p:nvPr/>
        </p:nvPicPr>
        <p:blipFill rotWithShape="1">
          <a:blip r:embed="rId3"/>
          <a:srcRect l="28099" t="34495" r="32807" b="8015"/>
          <a:stretch/>
        </p:blipFill>
        <p:spPr>
          <a:xfrm>
            <a:off x="3995936" y="1131589"/>
            <a:ext cx="3888432" cy="3482399"/>
          </a:xfrm>
          <a:prstGeom prst="rect">
            <a:avLst/>
          </a:prstGeom>
        </p:spPr>
      </p:pic>
      <p:sp>
        <p:nvSpPr>
          <p:cNvPr id="5" name="Rettangolo 4"/>
          <p:cNvSpPr/>
          <p:nvPr/>
        </p:nvSpPr>
        <p:spPr>
          <a:xfrm>
            <a:off x="135601" y="4866501"/>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
        <p:nvSpPr>
          <p:cNvPr id="3" name="Freccia a sinistra 2"/>
          <p:cNvSpPr/>
          <p:nvPr/>
        </p:nvSpPr>
        <p:spPr>
          <a:xfrm>
            <a:off x="7920372" y="1203598"/>
            <a:ext cx="648072" cy="216025"/>
          </a:xfrm>
          <a:prstGeom prst="leftArrow">
            <a:avLst/>
          </a:prstGeom>
          <a:solidFill>
            <a:srgbClr val="C4321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199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657690" y="995797"/>
            <a:ext cx="4506598" cy="3710049"/>
          </a:xfrm>
          <a:prstGeom prst="rect">
            <a:avLst/>
          </a:prstGeom>
        </p:spPr>
      </p:pic>
      <p:pic>
        <p:nvPicPr>
          <p:cNvPr id="3" name="Immagine 2"/>
          <p:cNvPicPr>
            <a:picLocks noChangeAspect="1"/>
          </p:cNvPicPr>
          <p:nvPr/>
        </p:nvPicPr>
        <p:blipFill>
          <a:blip r:embed="rId3"/>
          <a:stretch>
            <a:fillRect/>
          </a:stretch>
        </p:blipFill>
        <p:spPr>
          <a:xfrm>
            <a:off x="262498" y="1131590"/>
            <a:ext cx="952788" cy="1307213"/>
          </a:xfrm>
          <a:prstGeom prst="rect">
            <a:avLst/>
          </a:prstGeom>
        </p:spPr>
      </p:pic>
      <p:pic>
        <p:nvPicPr>
          <p:cNvPr id="4" name="Immagine 3"/>
          <p:cNvPicPr>
            <a:picLocks noChangeAspect="1"/>
          </p:cNvPicPr>
          <p:nvPr/>
        </p:nvPicPr>
        <p:blipFill rotWithShape="1">
          <a:blip r:embed="rId4"/>
          <a:srcRect b="5482"/>
          <a:stretch/>
        </p:blipFill>
        <p:spPr>
          <a:xfrm>
            <a:off x="262498" y="2704414"/>
            <a:ext cx="952788" cy="1265859"/>
          </a:xfrm>
          <a:prstGeom prst="rect">
            <a:avLst/>
          </a:prstGeom>
        </p:spPr>
      </p:pic>
      <p:cxnSp>
        <p:nvCxnSpPr>
          <p:cNvPr id="5" name="Connettore diritto 4"/>
          <p:cNvCxnSpPr/>
          <p:nvPr/>
        </p:nvCxnSpPr>
        <p:spPr>
          <a:xfrm>
            <a:off x="1835696" y="815589"/>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2068356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9475" t="15854" r="15777" b="12804"/>
          <a:stretch/>
        </p:blipFill>
        <p:spPr>
          <a:xfrm>
            <a:off x="1475656" y="1087624"/>
            <a:ext cx="5112568" cy="2592288"/>
          </a:xfrm>
          <a:prstGeom prst="rect">
            <a:avLst/>
          </a:prstGeom>
        </p:spPr>
      </p:pic>
      <p:pic>
        <p:nvPicPr>
          <p:cNvPr id="3" name="Immagine 2"/>
          <p:cNvPicPr>
            <a:picLocks noChangeAspect="1"/>
          </p:cNvPicPr>
          <p:nvPr/>
        </p:nvPicPr>
        <p:blipFill>
          <a:blip r:embed="rId3"/>
          <a:stretch>
            <a:fillRect/>
          </a:stretch>
        </p:blipFill>
        <p:spPr>
          <a:xfrm>
            <a:off x="6228185" y="843558"/>
            <a:ext cx="2916862" cy="3312368"/>
          </a:xfrm>
          <a:prstGeom prst="rect">
            <a:avLst/>
          </a:prstGeom>
        </p:spPr>
      </p:pic>
      <p:sp>
        <p:nvSpPr>
          <p:cNvPr id="4" name="Rettangolo 3"/>
          <p:cNvSpPr/>
          <p:nvPr/>
        </p:nvSpPr>
        <p:spPr>
          <a:xfrm>
            <a:off x="1926071" y="4299942"/>
            <a:ext cx="3635675"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J Trauma Acute Care </a:t>
            </a:r>
            <a:r>
              <a:rPr lang="en-US" sz="1200" dirty="0" err="1">
                <a:latin typeface="Times New Roman" panose="02020603050405020304" pitchFamily="18" charset="0"/>
                <a:cs typeface="Times New Roman" panose="02020603050405020304" pitchFamily="18" charset="0"/>
              </a:rPr>
              <a:t>Surg</a:t>
            </a:r>
            <a:r>
              <a:rPr lang="en-US" sz="1200" dirty="0">
                <a:latin typeface="Times New Roman" panose="02020603050405020304" pitchFamily="18" charset="0"/>
                <a:cs typeface="Times New Roman" panose="02020603050405020304" pitchFamily="18" charset="0"/>
              </a:rPr>
              <a:t> Volume 89, </a:t>
            </a:r>
            <a:r>
              <a:rPr lang="en-US" sz="1200" dirty="0" smtClean="0">
                <a:latin typeface="Times New Roman" panose="02020603050405020304" pitchFamily="18" charset="0"/>
                <a:cs typeface="Times New Roman" panose="02020603050405020304" pitchFamily="18" charset="0"/>
              </a:rPr>
              <a:t>Number 6. 2020 </a:t>
            </a:r>
            <a:endParaRPr lang="it-IT" sz="1200"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rotWithShape="1">
          <a:blip r:embed="rId4"/>
          <a:srcRect l="32652" t="10946" r="37608" b="12080"/>
          <a:stretch/>
        </p:blipFill>
        <p:spPr>
          <a:xfrm>
            <a:off x="126827" y="976642"/>
            <a:ext cx="1023364" cy="1407126"/>
          </a:xfrm>
          <a:prstGeom prst="rect">
            <a:avLst/>
          </a:prstGeom>
        </p:spPr>
      </p:pic>
      <p:cxnSp>
        <p:nvCxnSpPr>
          <p:cNvPr id="6" name="Connettore diritto 5"/>
          <p:cNvCxnSpPr/>
          <p:nvPr/>
        </p:nvCxnSpPr>
        <p:spPr>
          <a:xfrm>
            <a:off x="1331640" y="79990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Immagine 6"/>
          <p:cNvPicPr>
            <a:picLocks noChangeAspect="1"/>
          </p:cNvPicPr>
          <p:nvPr/>
        </p:nvPicPr>
        <p:blipFill>
          <a:blip r:embed="rId5"/>
          <a:stretch>
            <a:fillRect/>
          </a:stretch>
        </p:blipFill>
        <p:spPr>
          <a:xfrm>
            <a:off x="266378" y="2598633"/>
            <a:ext cx="675734" cy="927098"/>
          </a:xfrm>
          <a:prstGeom prst="rect">
            <a:avLst/>
          </a:prstGeom>
        </p:spPr>
      </p:pic>
      <p:pic>
        <p:nvPicPr>
          <p:cNvPr id="8" name="Immagine 7"/>
          <p:cNvPicPr>
            <a:picLocks noChangeAspect="1"/>
          </p:cNvPicPr>
          <p:nvPr/>
        </p:nvPicPr>
        <p:blipFill rotWithShape="1">
          <a:blip r:embed="rId6"/>
          <a:srcRect b="5482"/>
          <a:stretch/>
        </p:blipFill>
        <p:spPr>
          <a:xfrm>
            <a:off x="272866" y="3704520"/>
            <a:ext cx="675734" cy="897769"/>
          </a:xfrm>
          <a:prstGeom prst="rect">
            <a:avLst/>
          </a:prstGeom>
        </p:spPr>
      </p:pic>
      <p:sp>
        <p:nvSpPr>
          <p:cNvPr id="9" name="Rettangolo 8"/>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29647037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338128" y="877066"/>
            <a:ext cx="6185807" cy="3743530"/>
          </a:xfrm>
          <a:prstGeom prst="rect">
            <a:avLst/>
          </a:prstGeom>
        </p:spPr>
      </p:pic>
      <p:pic>
        <p:nvPicPr>
          <p:cNvPr id="3" name="Immagine 2"/>
          <p:cNvPicPr>
            <a:picLocks noChangeAspect="1"/>
          </p:cNvPicPr>
          <p:nvPr/>
        </p:nvPicPr>
        <p:blipFill rotWithShape="1">
          <a:blip r:embed="rId3"/>
          <a:srcRect l="12922" t="8246" r="9543" b="6542"/>
          <a:stretch/>
        </p:blipFill>
        <p:spPr>
          <a:xfrm>
            <a:off x="7164289" y="1635646"/>
            <a:ext cx="1979711" cy="2736304"/>
          </a:xfrm>
          <a:prstGeom prst="rect">
            <a:avLst/>
          </a:prstGeom>
        </p:spPr>
      </p:pic>
      <p:pic>
        <p:nvPicPr>
          <p:cNvPr id="4" name="Immagine 3"/>
          <p:cNvPicPr>
            <a:picLocks noChangeAspect="1"/>
          </p:cNvPicPr>
          <p:nvPr/>
        </p:nvPicPr>
        <p:blipFill rotWithShape="1">
          <a:blip r:embed="rId4"/>
          <a:srcRect l="32652" t="10946" r="37608" b="12080"/>
          <a:stretch/>
        </p:blipFill>
        <p:spPr>
          <a:xfrm>
            <a:off x="126827" y="976642"/>
            <a:ext cx="1023364" cy="1407126"/>
          </a:xfrm>
          <a:prstGeom prst="rect">
            <a:avLst/>
          </a:prstGeom>
        </p:spPr>
      </p:pic>
      <p:cxnSp>
        <p:nvCxnSpPr>
          <p:cNvPr id="5" name="Connettore diritto 4"/>
          <p:cNvCxnSpPr/>
          <p:nvPr/>
        </p:nvCxnSpPr>
        <p:spPr>
          <a:xfrm>
            <a:off x="1331640" y="79990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Immagine 5"/>
          <p:cNvPicPr>
            <a:picLocks noChangeAspect="1"/>
          </p:cNvPicPr>
          <p:nvPr/>
        </p:nvPicPr>
        <p:blipFill>
          <a:blip r:embed="rId5"/>
          <a:stretch>
            <a:fillRect/>
          </a:stretch>
        </p:blipFill>
        <p:spPr>
          <a:xfrm>
            <a:off x="266378" y="2598633"/>
            <a:ext cx="675734" cy="927098"/>
          </a:xfrm>
          <a:prstGeom prst="rect">
            <a:avLst/>
          </a:prstGeom>
        </p:spPr>
      </p:pic>
      <p:pic>
        <p:nvPicPr>
          <p:cNvPr id="7" name="Immagine 6"/>
          <p:cNvPicPr>
            <a:picLocks noChangeAspect="1"/>
          </p:cNvPicPr>
          <p:nvPr/>
        </p:nvPicPr>
        <p:blipFill rotWithShape="1">
          <a:blip r:embed="rId6"/>
          <a:srcRect b="5482"/>
          <a:stretch/>
        </p:blipFill>
        <p:spPr>
          <a:xfrm>
            <a:off x="272866" y="3704520"/>
            <a:ext cx="675734" cy="897769"/>
          </a:xfrm>
          <a:prstGeom prst="rect">
            <a:avLst/>
          </a:prstGeom>
        </p:spPr>
      </p:pic>
    </p:spTree>
    <p:extLst>
      <p:ext uri="{BB962C8B-B14F-4D97-AF65-F5344CB8AC3E}">
        <p14:creationId xmlns:p14="http://schemas.microsoft.com/office/powerpoint/2010/main" val="11920675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8182" t="28536" r="30909" b="-1172"/>
          <a:stretch/>
        </p:blipFill>
        <p:spPr>
          <a:xfrm>
            <a:off x="107505" y="843558"/>
            <a:ext cx="5482966" cy="4032448"/>
          </a:xfrm>
          <a:prstGeom prst="rect">
            <a:avLst/>
          </a:prstGeom>
        </p:spPr>
      </p:pic>
      <p:pic>
        <p:nvPicPr>
          <p:cNvPr id="3" name="Immagine 2"/>
          <p:cNvPicPr>
            <a:picLocks noChangeAspect="1"/>
          </p:cNvPicPr>
          <p:nvPr/>
        </p:nvPicPr>
        <p:blipFill rotWithShape="1">
          <a:blip r:embed="rId3"/>
          <a:srcRect l="32036" t="12505" r="38491" b="15133"/>
          <a:stretch/>
        </p:blipFill>
        <p:spPr>
          <a:xfrm>
            <a:off x="5796136" y="805666"/>
            <a:ext cx="2659495" cy="3468906"/>
          </a:xfrm>
          <a:prstGeom prst="rect">
            <a:avLst/>
          </a:prstGeom>
        </p:spPr>
      </p:pic>
      <p:sp>
        <p:nvSpPr>
          <p:cNvPr id="4" name="Rettangolo 3"/>
          <p:cNvSpPr/>
          <p:nvPr/>
        </p:nvSpPr>
        <p:spPr>
          <a:xfrm>
            <a:off x="5590470" y="4515966"/>
            <a:ext cx="3635675"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J Trauma Acute Care </a:t>
            </a:r>
            <a:r>
              <a:rPr lang="en-US" sz="1200" dirty="0" err="1">
                <a:latin typeface="Times New Roman" panose="02020603050405020304" pitchFamily="18" charset="0"/>
                <a:cs typeface="Times New Roman" panose="02020603050405020304" pitchFamily="18" charset="0"/>
              </a:rPr>
              <a:t>Surg</a:t>
            </a:r>
            <a:r>
              <a:rPr lang="en-US" sz="1200" dirty="0">
                <a:latin typeface="Times New Roman" panose="02020603050405020304" pitchFamily="18" charset="0"/>
                <a:cs typeface="Times New Roman" panose="02020603050405020304" pitchFamily="18" charset="0"/>
              </a:rPr>
              <a:t> Volume 89, </a:t>
            </a:r>
            <a:r>
              <a:rPr lang="en-US" sz="1200" dirty="0" smtClean="0">
                <a:latin typeface="Times New Roman" panose="02020603050405020304" pitchFamily="18" charset="0"/>
                <a:cs typeface="Times New Roman" panose="02020603050405020304" pitchFamily="18" charset="0"/>
              </a:rPr>
              <a:t>Number 6. 2020 </a:t>
            </a:r>
            <a:endParaRPr lang="it-IT" sz="1200" dirty="0">
              <a:latin typeface="Times New Roman" panose="02020603050405020304" pitchFamily="18" charset="0"/>
              <a:cs typeface="Times New Roman" panose="02020603050405020304" pitchFamily="18" charset="0"/>
            </a:endParaRPr>
          </a:p>
        </p:txBody>
      </p:sp>
      <p:sp>
        <p:nvSpPr>
          <p:cNvPr id="5" name="Rettangolo 4"/>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1435639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3223"/>
          <a:stretch/>
        </p:blipFill>
        <p:spPr>
          <a:xfrm>
            <a:off x="1691679" y="1230514"/>
            <a:ext cx="5959067" cy="2682472"/>
          </a:xfrm>
          <a:prstGeom prst="rect">
            <a:avLst/>
          </a:prstGeom>
        </p:spPr>
      </p:pic>
      <p:cxnSp>
        <p:nvCxnSpPr>
          <p:cNvPr id="3" name="Connettore diritto 2"/>
          <p:cNvCxnSpPr/>
          <p:nvPr/>
        </p:nvCxnSpPr>
        <p:spPr>
          <a:xfrm>
            <a:off x="1331640" y="79990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3"/>
          <a:stretch>
            <a:fillRect/>
          </a:stretch>
        </p:blipFill>
        <p:spPr>
          <a:xfrm>
            <a:off x="147362" y="1319921"/>
            <a:ext cx="1103472" cy="1518036"/>
          </a:xfrm>
          <a:prstGeom prst="rect">
            <a:avLst/>
          </a:prstGeom>
        </p:spPr>
      </p:pic>
      <p:sp>
        <p:nvSpPr>
          <p:cNvPr id="5" name="Rettangolo 4"/>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38007720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79712" y="936471"/>
            <a:ext cx="6192688" cy="3600986"/>
          </a:xfrm>
          <a:prstGeom prst="rect">
            <a:avLst/>
          </a:prstGeom>
        </p:spPr>
        <p:txBody>
          <a:bodyPr wrap="square">
            <a:spAutoFit/>
          </a:bodyPr>
          <a:lstStyle/>
          <a:p>
            <a:r>
              <a:rPr lang="en-US" sz="1200" b="1" dirty="0">
                <a:latin typeface="Times New Roman" panose="02020603050405020304" pitchFamily="18" charset="0"/>
                <a:cs typeface="Times New Roman" panose="02020603050405020304" pitchFamily="18" charset="0"/>
              </a:rPr>
              <a:t>Clinical Presentation and Diagnosis of AVI </a:t>
            </a:r>
            <a:endParaRPr lang="en-US" sz="1200" b="1" dirty="0" smtClean="0">
              <a:latin typeface="Times New Roman" panose="02020603050405020304" pitchFamily="18" charset="0"/>
              <a:cs typeface="Times New Roman" panose="02020603050405020304" pitchFamily="18" charset="0"/>
            </a:endParaRPr>
          </a:p>
          <a:p>
            <a:endParaRPr lang="en-US" sz="1200" b="1" dirty="0" smtClean="0">
              <a:latin typeface="Times New Roman" panose="02020603050405020304" pitchFamily="18" charset="0"/>
              <a:cs typeface="Times New Roman" panose="02020603050405020304" pitchFamily="18" charset="0"/>
            </a:endParaRPr>
          </a:p>
          <a:p>
            <a:pPr algn="just"/>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Hemodynamically (HD) </a:t>
            </a:r>
            <a:r>
              <a:rPr lang="en-US" sz="1200" b="1" dirty="0">
                <a:solidFill>
                  <a:srgbClr val="C4321A"/>
                </a:solidFill>
                <a:latin typeface="Times New Roman" panose="02020603050405020304" pitchFamily="18" charset="0"/>
                <a:cs typeface="Times New Roman" panose="02020603050405020304" pitchFamily="18" charset="0"/>
              </a:rPr>
              <a:t>unstable</a:t>
            </a:r>
            <a:r>
              <a:rPr lang="en-US" sz="1200" dirty="0">
                <a:latin typeface="Times New Roman" panose="02020603050405020304" pitchFamily="18" charset="0"/>
                <a:cs typeface="Times New Roman" panose="02020603050405020304" pitchFamily="18" charset="0"/>
              </a:rPr>
              <a:t> trauma patients with signs of abdominal or pelvic trauma and peritonitis should be suspected to have major AVIs until proven </a:t>
            </a:r>
            <a:r>
              <a:rPr lang="en-US" sz="1200" dirty="0" smtClean="0">
                <a:latin typeface="Times New Roman" panose="02020603050405020304" pitchFamily="18" charset="0"/>
                <a:cs typeface="Times New Roman" panose="02020603050405020304" pitchFamily="18" charset="0"/>
              </a:rPr>
              <a:t>otherwise. </a:t>
            </a:r>
            <a:r>
              <a:rPr lang="en-US" sz="1200" dirty="0" smtClean="0">
                <a:solidFill>
                  <a:srgbClr val="00B050"/>
                </a:solidFill>
                <a:latin typeface="Times New Roman" panose="02020603050405020304" pitchFamily="18" charset="0"/>
                <a:cs typeface="Times New Roman" panose="02020603050405020304" pitchFamily="18" charset="0"/>
              </a:rPr>
              <a:t>(</a:t>
            </a:r>
            <a:r>
              <a:rPr lang="en-US" sz="1200" dirty="0" err="1" smtClean="0">
                <a:solidFill>
                  <a:srgbClr val="00B050"/>
                </a:solidFill>
                <a:latin typeface="Times New Roman" panose="02020603050405020304" pitchFamily="18" charset="0"/>
                <a:cs typeface="Times New Roman" panose="02020603050405020304" pitchFamily="18" charset="0"/>
              </a:rPr>
              <a:t>GoR</a:t>
            </a:r>
            <a:r>
              <a:rPr lang="en-US" sz="1200" dirty="0" smtClean="0">
                <a:solidFill>
                  <a:srgbClr val="00B050"/>
                </a:solidFill>
                <a:latin typeface="Times New Roman" panose="02020603050405020304" pitchFamily="18" charset="0"/>
                <a:cs typeface="Times New Roman" panose="02020603050405020304" pitchFamily="18" charset="0"/>
              </a:rPr>
              <a:t> </a:t>
            </a:r>
            <a:r>
              <a:rPr lang="en-US" sz="1200" dirty="0">
                <a:solidFill>
                  <a:srgbClr val="00B050"/>
                </a:solidFill>
                <a:latin typeface="Times New Roman" panose="02020603050405020304" pitchFamily="18" charset="0"/>
                <a:cs typeface="Times New Roman" panose="02020603050405020304" pitchFamily="18" charset="0"/>
              </a:rPr>
              <a:t>1B</a:t>
            </a:r>
            <a:r>
              <a:rPr lang="en-US" sz="1200" dirty="0">
                <a:latin typeface="Times New Roman" panose="02020603050405020304" pitchFamily="18" charset="0"/>
                <a:cs typeface="Times New Roman" panose="02020603050405020304" pitchFamily="18" charset="0"/>
              </a:rPr>
              <a:t>) </a:t>
            </a:r>
            <a:endParaRPr lang="en-US" sz="1200" dirty="0" smtClean="0">
              <a:latin typeface="Times New Roman" panose="02020603050405020304" pitchFamily="18" charset="0"/>
              <a:cs typeface="Times New Roman" panose="02020603050405020304" pitchFamily="18" charset="0"/>
            </a:endParaRPr>
          </a:p>
          <a:p>
            <a:pPr algn="just"/>
            <a:endParaRPr lang="en-US" sz="1200" dirty="0" smtClean="0">
              <a:latin typeface="Times New Roman" panose="02020603050405020304" pitchFamily="18" charset="0"/>
              <a:cs typeface="Times New Roman" panose="02020603050405020304" pitchFamily="18" charset="0"/>
            </a:endParaRPr>
          </a:p>
          <a:p>
            <a:pPr algn="just"/>
            <a:r>
              <a:rPr lang="en-US" sz="1200" dirty="0" smtClean="0">
                <a:latin typeface="Times New Roman" panose="02020603050405020304" pitchFamily="18" charset="0"/>
                <a:cs typeface="Times New Roman" panose="02020603050405020304" pitchFamily="18" charset="0"/>
              </a:rPr>
              <a:t>• </a:t>
            </a:r>
            <a:r>
              <a:rPr lang="en-US" sz="1200" b="1" dirty="0">
                <a:solidFill>
                  <a:srgbClr val="C4321A"/>
                </a:solidFill>
                <a:latin typeface="Times New Roman" panose="02020603050405020304" pitchFamily="18" charset="0"/>
                <a:cs typeface="Times New Roman" panose="02020603050405020304" pitchFamily="18" charset="0"/>
              </a:rPr>
              <a:t>Ultrasound imaging </a:t>
            </a:r>
            <a:r>
              <a:rPr lang="en-US" sz="1200" dirty="0">
                <a:latin typeface="Times New Roman" panose="02020603050405020304" pitchFamily="18" charset="0"/>
                <a:cs typeface="Times New Roman" panose="02020603050405020304" pitchFamily="18" charset="0"/>
              </a:rPr>
              <a:t>is a simple and noninvasive method for detection of intra-abdominal fluid but has poor accuracy related to major AVIs. (</a:t>
            </a:r>
            <a:r>
              <a:rPr lang="en-US" sz="1200" dirty="0" err="1">
                <a:solidFill>
                  <a:srgbClr val="00B050"/>
                </a:solidFill>
                <a:latin typeface="Times New Roman" panose="02020603050405020304" pitchFamily="18" charset="0"/>
                <a:cs typeface="Times New Roman" panose="02020603050405020304" pitchFamily="18" charset="0"/>
              </a:rPr>
              <a:t>GoR</a:t>
            </a:r>
            <a:r>
              <a:rPr lang="en-US" sz="1200" dirty="0">
                <a:solidFill>
                  <a:srgbClr val="00B050"/>
                </a:solidFill>
                <a:latin typeface="Times New Roman" panose="02020603050405020304" pitchFamily="18" charset="0"/>
                <a:cs typeface="Times New Roman" panose="02020603050405020304" pitchFamily="18" charset="0"/>
              </a:rPr>
              <a:t> 1B</a:t>
            </a:r>
            <a:r>
              <a:rPr lang="en-US" sz="1200" dirty="0">
                <a:latin typeface="Times New Roman" panose="02020603050405020304" pitchFamily="18" charset="0"/>
                <a:cs typeface="Times New Roman" panose="02020603050405020304" pitchFamily="18" charset="0"/>
              </a:rPr>
              <a:t>) </a:t>
            </a:r>
            <a:endParaRPr lang="en-US" sz="1200" dirty="0" smtClean="0">
              <a:latin typeface="Times New Roman" panose="02020603050405020304" pitchFamily="18" charset="0"/>
              <a:cs typeface="Times New Roman" panose="02020603050405020304" pitchFamily="18" charset="0"/>
            </a:endParaRPr>
          </a:p>
          <a:p>
            <a:pPr algn="just"/>
            <a:endParaRPr lang="en-US" sz="1200" dirty="0" smtClean="0">
              <a:latin typeface="Times New Roman" panose="02020603050405020304" pitchFamily="18" charset="0"/>
              <a:cs typeface="Times New Roman" panose="02020603050405020304" pitchFamily="18" charset="0"/>
            </a:endParaRPr>
          </a:p>
          <a:p>
            <a:pPr algn="just"/>
            <a:r>
              <a:rPr lang="en-US" sz="1200" dirty="0" smtClean="0">
                <a:latin typeface="Times New Roman" panose="02020603050405020304" pitchFamily="18" charset="0"/>
                <a:cs typeface="Times New Roman" panose="02020603050405020304" pitchFamily="18" charset="0"/>
              </a:rPr>
              <a:t>• </a:t>
            </a:r>
            <a:r>
              <a:rPr lang="en-US" sz="1200" b="1" dirty="0">
                <a:solidFill>
                  <a:srgbClr val="C4321A"/>
                </a:solidFill>
                <a:latin typeface="Times New Roman" panose="02020603050405020304" pitchFamily="18" charset="0"/>
                <a:cs typeface="Times New Roman" panose="02020603050405020304" pitchFamily="18" charset="0"/>
              </a:rPr>
              <a:t>Computed tomography angiography (CTA) </a:t>
            </a:r>
            <a:r>
              <a:rPr lang="en-US" sz="1200" dirty="0">
                <a:latin typeface="Times New Roman" panose="02020603050405020304" pitchFamily="18" charset="0"/>
                <a:cs typeface="Times New Roman" panose="02020603050405020304" pitchFamily="18" charset="0"/>
              </a:rPr>
              <a:t>assessment is recommended for screening stable trauma patients who </a:t>
            </a:r>
            <a:r>
              <a:rPr lang="en-US" sz="1200" dirty="0" smtClean="0">
                <a:latin typeface="Times New Roman" panose="02020603050405020304" pitchFamily="18" charset="0"/>
                <a:cs typeface="Times New Roman" panose="02020603050405020304" pitchFamily="18" charset="0"/>
              </a:rPr>
              <a:t>do not </a:t>
            </a:r>
            <a:r>
              <a:rPr lang="en-US" sz="1200" dirty="0">
                <a:latin typeface="Times New Roman" panose="02020603050405020304" pitchFamily="18" charset="0"/>
                <a:cs typeface="Times New Roman" panose="02020603050405020304" pitchFamily="18" charset="0"/>
              </a:rPr>
              <a:t>require immediate laparotomy but who have signs of intra-abdominal injury. (</a:t>
            </a:r>
            <a:r>
              <a:rPr lang="en-US" sz="1200" dirty="0" err="1">
                <a:solidFill>
                  <a:srgbClr val="FF0000"/>
                </a:solidFill>
                <a:latin typeface="Times New Roman" panose="02020603050405020304" pitchFamily="18" charset="0"/>
                <a:cs typeface="Times New Roman" panose="02020603050405020304" pitchFamily="18" charset="0"/>
              </a:rPr>
              <a:t>GoR</a:t>
            </a:r>
            <a:r>
              <a:rPr lang="en-US" sz="1200" dirty="0">
                <a:solidFill>
                  <a:srgbClr val="FF0000"/>
                </a:solidFill>
                <a:latin typeface="Times New Roman" panose="02020603050405020304" pitchFamily="18" charset="0"/>
                <a:cs typeface="Times New Roman" panose="02020603050405020304" pitchFamily="18" charset="0"/>
              </a:rPr>
              <a:t> 1A</a:t>
            </a:r>
            <a:r>
              <a:rPr lang="en-US" sz="1200" dirty="0">
                <a:latin typeface="Times New Roman" panose="02020603050405020304" pitchFamily="18" charset="0"/>
                <a:cs typeface="Times New Roman" panose="02020603050405020304" pitchFamily="18" charset="0"/>
              </a:rPr>
              <a:t>) </a:t>
            </a:r>
          </a:p>
          <a:p>
            <a:pPr algn="just"/>
            <a:endParaRPr lang="en-US" sz="1200" dirty="0" smtClean="0">
              <a:latin typeface="Times New Roman" panose="02020603050405020304" pitchFamily="18" charset="0"/>
              <a:cs typeface="Times New Roman" panose="02020603050405020304" pitchFamily="18" charset="0"/>
            </a:endParaRPr>
          </a:p>
          <a:p>
            <a:pPr algn="just"/>
            <a:r>
              <a:rPr lang="en-US" sz="1200" dirty="0" smtClean="0">
                <a:latin typeface="Times New Roman" panose="02020603050405020304" pitchFamily="18" charset="0"/>
                <a:cs typeface="Times New Roman" panose="02020603050405020304" pitchFamily="18" charset="0"/>
              </a:rPr>
              <a:t>• </a:t>
            </a:r>
            <a:r>
              <a:rPr lang="en-US" sz="1200" b="1" dirty="0" err="1">
                <a:solidFill>
                  <a:srgbClr val="C4321A"/>
                </a:solidFill>
                <a:latin typeface="Times New Roman" panose="02020603050405020304" pitchFamily="18" charset="0"/>
                <a:cs typeface="Times New Roman" panose="02020603050405020304" pitchFamily="18" charset="0"/>
              </a:rPr>
              <a:t>Preperitoneal</a:t>
            </a:r>
            <a:r>
              <a:rPr lang="en-US" sz="1200" b="1" dirty="0">
                <a:solidFill>
                  <a:srgbClr val="C4321A"/>
                </a:solidFill>
                <a:latin typeface="Times New Roman" panose="02020603050405020304" pitchFamily="18" charset="0"/>
                <a:cs typeface="Times New Roman" panose="02020603050405020304" pitchFamily="18" charset="0"/>
              </a:rPr>
              <a:t> pelvic packing </a:t>
            </a:r>
            <a:r>
              <a:rPr lang="en-US" sz="1200" dirty="0">
                <a:latin typeface="Times New Roman" panose="02020603050405020304" pitchFamily="18" charset="0"/>
                <a:cs typeface="Times New Roman" panose="02020603050405020304" pitchFamily="18" charset="0"/>
              </a:rPr>
              <a:t>supplemented with angiography is recommended for hemodynamic instability associated with severe pelvic fractures without another significant source of bleeding. (</a:t>
            </a:r>
            <a:r>
              <a:rPr lang="en-US" sz="1200" dirty="0" err="1">
                <a:solidFill>
                  <a:srgbClr val="FF0000"/>
                </a:solidFill>
                <a:latin typeface="Times New Roman" panose="02020603050405020304" pitchFamily="18" charset="0"/>
                <a:cs typeface="Times New Roman" panose="02020603050405020304" pitchFamily="18" charset="0"/>
              </a:rPr>
              <a:t>GoR</a:t>
            </a:r>
            <a:r>
              <a:rPr lang="en-US" sz="1200" dirty="0">
                <a:solidFill>
                  <a:srgbClr val="FF0000"/>
                </a:solidFill>
                <a:latin typeface="Times New Roman" panose="02020603050405020304" pitchFamily="18" charset="0"/>
                <a:cs typeface="Times New Roman" panose="02020603050405020304" pitchFamily="18" charset="0"/>
              </a:rPr>
              <a:t> 1A</a:t>
            </a:r>
            <a:r>
              <a:rPr lang="en-US" sz="1200" dirty="0">
                <a:latin typeface="Times New Roman" panose="02020603050405020304" pitchFamily="18" charset="0"/>
                <a:cs typeface="Times New Roman" panose="02020603050405020304" pitchFamily="18" charset="0"/>
              </a:rPr>
              <a:t>) </a:t>
            </a:r>
            <a:endParaRPr lang="en-US" sz="1200" dirty="0" smtClean="0">
              <a:latin typeface="Times New Roman" panose="02020603050405020304" pitchFamily="18" charset="0"/>
              <a:cs typeface="Times New Roman" panose="02020603050405020304" pitchFamily="18" charset="0"/>
            </a:endParaRPr>
          </a:p>
          <a:p>
            <a:pPr algn="just"/>
            <a:endParaRPr lang="en-US" sz="1200" dirty="0" smtClean="0">
              <a:latin typeface="Times New Roman" panose="02020603050405020304" pitchFamily="18" charset="0"/>
              <a:cs typeface="Times New Roman" panose="02020603050405020304" pitchFamily="18" charset="0"/>
            </a:endParaRPr>
          </a:p>
          <a:p>
            <a:pPr algn="just"/>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 presence of pelvic contrast extravasation seen on CTA may also indicate the need for angiography and pelvic </a:t>
            </a:r>
            <a:r>
              <a:rPr lang="en-US" sz="1200" b="1" dirty="0">
                <a:solidFill>
                  <a:srgbClr val="C4321A"/>
                </a:solidFill>
                <a:latin typeface="Times New Roman" panose="02020603050405020304" pitchFamily="18" charset="0"/>
                <a:cs typeface="Times New Roman" panose="02020603050405020304" pitchFamily="18" charset="0"/>
              </a:rPr>
              <a:t>embolization.</a:t>
            </a:r>
            <a:r>
              <a:rPr lang="en-US" sz="1200" dirty="0">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GoR</a:t>
            </a:r>
            <a:r>
              <a:rPr lang="en-US" sz="1200" dirty="0">
                <a:solidFill>
                  <a:srgbClr val="FF0000"/>
                </a:solidFill>
                <a:latin typeface="Times New Roman" panose="02020603050405020304" pitchFamily="18" charset="0"/>
                <a:cs typeface="Times New Roman" panose="02020603050405020304" pitchFamily="18" charset="0"/>
              </a:rPr>
              <a:t> 1A</a:t>
            </a:r>
            <a:r>
              <a:rPr lang="en-US" sz="1200" dirty="0" smtClean="0">
                <a:latin typeface="Times New Roman" panose="02020603050405020304" pitchFamily="18" charset="0"/>
                <a:cs typeface="Times New Roman" panose="02020603050405020304" pitchFamily="18" charset="0"/>
              </a:rPr>
              <a:t>)</a:t>
            </a:r>
          </a:p>
          <a:p>
            <a:pPr algn="just"/>
            <a:r>
              <a:rPr lang="en-US" sz="1200" dirty="0" smtClean="0">
                <a:latin typeface="Times New Roman" panose="02020603050405020304" pitchFamily="18" charset="0"/>
                <a:cs typeface="Times New Roman" panose="02020603050405020304" pitchFamily="18" charset="0"/>
              </a:rPr>
              <a:t> •</a:t>
            </a:r>
            <a:endParaRPr lang="it-IT" sz="1100" dirty="0">
              <a:latin typeface="Times New Roman" panose="02020603050405020304" pitchFamily="18" charset="0"/>
              <a:cs typeface="Times New Roman" panose="02020603050405020304" pitchFamily="18" charset="0"/>
            </a:endParaRPr>
          </a:p>
        </p:txBody>
      </p:sp>
      <p:sp>
        <p:nvSpPr>
          <p:cNvPr id="4" name="Rettangolo 3"/>
          <p:cNvSpPr/>
          <p:nvPr/>
        </p:nvSpPr>
        <p:spPr>
          <a:xfrm>
            <a:off x="5508104" y="4429735"/>
            <a:ext cx="3635675"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J Trauma Acute Care </a:t>
            </a:r>
            <a:r>
              <a:rPr lang="en-US" sz="1200" dirty="0" err="1">
                <a:latin typeface="Times New Roman" panose="02020603050405020304" pitchFamily="18" charset="0"/>
                <a:cs typeface="Times New Roman" panose="02020603050405020304" pitchFamily="18" charset="0"/>
              </a:rPr>
              <a:t>Surg</a:t>
            </a:r>
            <a:r>
              <a:rPr lang="en-US" sz="1200" dirty="0">
                <a:latin typeface="Times New Roman" panose="02020603050405020304" pitchFamily="18" charset="0"/>
                <a:cs typeface="Times New Roman" panose="02020603050405020304" pitchFamily="18" charset="0"/>
              </a:rPr>
              <a:t> Volume 89, </a:t>
            </a:r>
            <a:r>
              <a:rPr lang="en-US" sz="1200" dirty="0" smtClean="0">
                <a:latin typeface="Times New Roman" panose="02020603050405020304" pitchFamily="18" charset="0"/>
                <a:cs typeface="Times New Roman" panose="02020603050405020304" pitchFamily="18" charset="0"/>
              </a:rPr>
              <a:t>Number 6. 2020 </a:t>
            </a:r>
            <a:endParaRPr lang="it-IT" sz="1200"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a:stretch>
            <a:fillRect/>
          </a:stretch>
        </p:blipFill>
        <p:spPr>
          <a:xfrm>
            <a:off x="1661197" y="843558"/>
            <a:ext cx="30483" cy="4096867"/>
          </a:xfrm>
          <a:prstGeom prst="rect">
            <a:avLst/>
          </a:prstGeom>
        </p:spPr>
      </p:pic>
      <p:pic>
        <p:nvPicPr>
          <p:cNvPr id="5" name="Immagine 4"/>
          <p:cNvPicPr>
            <a:picLocks noChangeAspect="1"/>
          </p:cNvPicPr>
          <p:nvPr/>
        </p:nvPicPr>
        <p:blipFill>
          <a:blip r:embed="rId3"/>
          <a:stretch>
            <a:fillRect/>
          </a:stretch>
        </p:blipFill>
        <p:spPr>
          <a:xfrm>
            <a:off x="107504" y="1131590"/>
            <a:ext cx="1324238" cy="1728192"/>
          </a:xfrm>
          <a:prstGeom prst="rect">
            <a:avLst/>
          </a:prstGeom>
        </p:spPr>
      </p:pic>
      <p:sp>
        <p:nvSpPr>
          <p:cNvPr id="6" name="Rettangolo 5"/>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2555724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63688" y="975955"/>
            <a:ext cx="6912768" cy="2893100"/>
          </a:xfrm>
          <a:prstGeom prst="rect">
            <a:avLst/>
          </a:prstGeom>
        </p:spPr>
        <p:txBody>
          <a:bodyPr wrap="square">
            <a:spAutoFit/>
          </a:bodyPr>
          <a:lstStyle/>
          <a:p>
            <a:pPr algn="just"/>
            <a:r>
              <a:rPr lang="en-US" sz="1400" b="1" dirty="0">
                <a:latin typeface="Times New Roman" panose="02020603050405020304" pitchFamily="18" charset="0"/>
                <a:cs typeface="Times New Roman" panose="02020603050405020304" pitchFamily="18" charset="0"/>
              </a:rPr>
              <a:t>Operative Management of AVI</a:t>
            </a:r>
          </a:p>
          <a:p>
            <a:pPr algn="just"/>
            <a:r>
              <a:rPr lang="en-US" sz="1200" dirty="0">
                <a:latin typeface="Times New Roman" panose="02020603050405020304" pitchFamily="18" charset="0"/>
                <a:cs typeface="Times New Roman" panose="02020603050405020304" pitchFamily="18" charset="0"/>
              </a:rPr>
              <a:t>• </a:t>
            </a:r>
            <a:r>
              <a:rPr lang="en-US" sz="1200" dirty="0">
                <a:solidFill>
                  <a:srgbClr val="C00000"/>
                </a:solidFill>
                <a:latin typeface="Times New Roman" panose="02020603050405020304" pitchFamily="18" charset="0"/>
                <a:cs typeface="Times New Roman" panose="02020603050405020304" pitchFamily="18" charset="0"/>
              </a:rPr>
              <a:t>Hemodynamically unstable </a:t>
            </a:r>
            <a:r>
              <a:rPr lang="en-US" sz="1200" dirty="0">
                <a:latin typeface="Times New Roman" panose="02020603050405020304" pitchFamily="18" charset="0"/>
                <a:cs typeface="Times New Roman" panose="02020603050405020304" pitchFamily="18" charset="0"/>
              </a:rPr>
              <a:t>trauma patients with suspicion </a:t>
            </a:r>
            <a:r>
              <a:rPr lang="en-US" sz="1200" dirty="0" smtClean="0">
                <a:latin typeface="Times New Roman" panose="02020603050405020304" pitchFamily="18" charset="0"/>
                <a:cs typeface="Times New Roman" panose="02020603050405020304" pitchFamily="18" charset="0"/>
              </a:rPr>
              <a:t>of AVI </a:t>
            </a:r>
            <a:r>
              <a:rPr lang="en-US" sz="1200" dirty="0">
                <a:latin typeface="Times New Roman" panose="02020603050405020304" pitchFamily="18" charset="0"/>
                <a:cs typeface="Times New Roman" panose="02020603050405020304" pitchFamily="18" charset="0"/>
              </a:rPr>
              <a:t>should be taken immediately to the operating room </a:t>
            </a:r>
            <a:r>
              <a:rPr lang="en-US" sz="1200" dirty="0" smtClean="0">
                <a:latin typeface="Times New Roman" panose="02020603050405020304" pitchFamily="18" charset="0"/>
                <a:cs typeface="Times New Roman" panose="02020603050405020304" pitchFamily="18" charset="0"/>
              </a:rPr>
              <a:t>for exploration</a:t>
            </a:r>
            <a:r>
              <a:rPr lang="en-US" sz="1200" dirty="0">
                <a:latin typeface="Times New Roman" panose="02020603050405020304" pitchFamily="18" charset="0"/>
                <a:cs typeface="Times New Roman" panose="02020603050405020304" pitchFamily="18" charset="0"/>
              </a:rPr>
              <a:t>, hemorrhage control, and resuscitation. (</a:t>
            </a:r>
            <a:r>
              <a:rPr lang="en-US" sz="1200" dirty="0" err="1">
                <a:solidFill>
                  <a:srgbClr val="92D050"/>
                </a:solidFill>
                <a:latin typeface="Times New Roman" panose="02020603050405020304" pitchFamily="18" charset="0"/>
                <a:cs typeface="Times New Roman" panose="02020603050405020304" pitchFamily="18" charset="0"/>
              </a:rPr>
              <a:t>GoR</a:t>
            </a:r>
            <a:r>
              <a:rPr lang="en-US" sz="1200" dirty="0">
                <a:solidFill>
                  <a:srgbClr val="92D050"/>
                </a:solidFill>
                <a:latin typeface="Times New Roman" panose="02020603050405020304" pitchFamily="18" charset="0"/>
                <a:cs typeface="Times New Roman" panose="02020603050405020304" pitchFamily="18" charset="0"/>
              </a:rPr>
              <a:t> 1B</a:t>
            </a:r>
            <a:r>
              <a:rPr lang="en-US" sz="1200" dirty="0">
                <a:latin typeface="Times New Roman" panose="02020603050405020304" pitchFamily="18" charset="0"/>
                <a:cs typeface="Times New Roman" panose="02020603050405020304" pitchFamily="18" charset="0"/>
              </a:rPr>
              <a:t>)</a:t>
            </a:r>
          </a:p>
          <a:p>
            <a:pPr algn="just"/>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During laparotomy all retroperitoneal hematomas </a:t>
            </a:r>
            <a:r>
              <a:rPr lang="en-US" sz="1200" dirty="0" smtClean="0">
                <a:latin typeface="Times New Roman" panose="02020603050405020304" pitchFamily="18" charset="0"/>
                <a:cs typeface="Times New Roman" panose="02020603050405020304" pitchFamily="18" charset="0"/>
              </a:rPr>
              <a:t>resulting from </a:t>
            </a:r>
            <a:r>
              <a:rPr lang="en-US" sz="1200" dirty="0">
                <a:latin typeface="Times New Roman" panose="02020603050405020304" pitchFamily="18" charset="0"/>
                <a:cs typeface="Times New Roman" panose="02020603050405020304" pitchFamily="18" charset="0"/>
              </a:rPr>
              <a:t>penetrating trauma should be explored. (</a:t>
            </a:r>
            <a:r>
              <a:rPr lang="en-US" sz="1200" dirty="0" err="1">
                <a:solidFill>
                  <a:srgbClr val="92D050"/>
                </a:solidFill>
                <a:latin typeface="Times New Roman" panose="02020603050405020304" pitchFamily="18" charset="0"/>
                <a:cs typeface="Times New Roman" panose="02020603050405020304" pitchFamily="18" charset="0"/>
              </a:rPr>
              <a:t>GoR</a:t>
            </a:r>
            <a:r>
              <a:rPr lang="en-US" sz="1200" dirty="0">
                <a:solidFill>
                  <a:srgbClr val="92D050"/>
                </a:solidFill>
                <a:latin typeface="Times New Roman" panose="02020603050405020304" pitchFamily="18" charset="0"/>
                <a:cs typeface="Times New Roman" panose="02020603050405020304" pitchFamily="18" charset="0"/>
              </a:rPr>
              <a:t> 1B</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a:solidFill>
                  <a:srgbClr val="C00000"/>
                </a:solidFill>
                <a:latin typeface="Times New Roman" panose="02020603050405020304" pitchFamily="18" charset="0"/>
                <a:cs typeface="Times New Roman" panose="02020603050405020304" pitchFamily="18" charset="0"/>
              </a:rPr>
              <a:t>All zone 1 hematomas regardless of mechanism of </a:t>
            </a:r>
            <a:r>
              <a:rPr lang="en-US" sz="1200" dirty="0" smtClean="0">
                <a:solidFill>
                  <a:srgbClr val="C00000"/>
                </a:solidFill>
                <a:latin typeface="Times New Roman" panose="02020603050405020304" pitchFamily="18" charset="0"/>
                <a:cs typeface="Times New Roman" panose="02020603050405020304" pitchFamily="18" charset="0"/>
              </a:rPr>
              <a:t>injury should </a:t>
            </a:r>
            <a:r>
              <a:rPr lang="en-US" sz="1200" dirty="0">
                <a:solidFill>
                  <a:srgbClr val="C00000"/>
                </a:solidFill>
                <a:latin typeface="Times New Roman" panose="02020603050405020304" pitchFamily="18" charset="0"/>
                <a:cs typeface="Times New Roman" panose="02020603050405020304" pitchFamily="18" charset="0"/>
              </a:rPr>
              <a:t>be explored</a:t>
            </a:r>
            <a:r>
              <a:rPr lang="en-US" sz="1200" dirty="0">
                <a:latin typeface="Times New Roman" panose="02020603050405020304" pitchFamily="18" charset="0"/>
                <a:cs typeface="Times New Roman" panose="02020603050405020304" pitchFamily="18" charset="0"/>
              </a:rPr>
              <a:t>. (</a:t>
            </a:r>
            <a:r>
              <a:rPr lang="en-US" sz="1200" dirty="0" err="1">
                <a:solidFill>
                  <a:srgbClr val="92D050"/>
                </a:solidFill>
                <a:latin typeface="Times New Roman" panose="02020603050405020304" pitchFamily="18" charset="0"/>
                <a:cs typeface="Times New Roman" panose="02020603050405020304" pitchFamily="18" charset="0"/>
              </a:rPr>
              <a:t>GoR</a:t>
            </a:r>
            <a:r>
              <a:rPr lang="en-US" sz="1200" dirty="0">
                <a:solidFill>
                  <a:srgbClr val="92D050"/>
                </a:solidFill>
                <a:latin typeface="Times New Roman" panose="02020603050405020304" pitchFamily="18" charset="0"/>
                <a:cs typeface="Times New Roman" panose="02020603050405020304" pitchFamily="18" charset="0"/>
              </a:rPr>
              <a:t> 1B</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a:solidFill>
                  <a:srgbClr val="C00000"/>
                </a:solidFill>
                <a:latin typeface="Times New Roman" panose="02020603050405020304" pitchFamily="18" charset="0"/>
                <a:cs typeface="Times New Roman" panose="02020603050405020304" pitchFamily="18" charset="0"/>
              </a:rPr>
              <a:t>Zone 2</a:t>
            </a:r>
            <a:r>
              <a:rPr lang="en-US" sz="1200" dirty="0">
                <a:latin typeface="Times New Roman" panose="02020603050405020304" pitchFamily="18" charset="0"/>
                <a:cs typeface="Times New Roman" panose="02020603050405020304" pitchFamily="18" charset="0"/>
              </a:rPr>
              <a:t> hematomas due to blunt mechanisms of injury </a:t>
            </a:r>
            <a:r>
              <a:rPr lang="en-US" sz="1200" dirty="0" smtClean="0">
                <a:latin typeface="Times New Roman" panose="02020603050405020304" pitchFamily="18" charset="0"/>
                <a:cs typeface="Times New Roman" panose="02020603050405020304" pitchFamily="18" charset="0"/>
              </a:rPr>
              <a:t>should undergo </a:t>
            </a:r>
            <a:r>
              <a:rPr lang="en-US" sz="1200" dirty="0">
                <a:latin typeface="Times New Roman" panose="02020603050405020304" pitchFamily="18" charset="0"/>
                <a:cs typeface="Times New Roman" panose="02020603050405020304" pitchFamily="18" charset="0"/>
              </a:rPr>
              <a:t>operative exploration only if </a:t>
            </a:r>
            <a:r>
              <a:rPr lang="en-US" sz="1200" b="1" dirty="0">
                <a:solidFill>
                  <a:srgbClr val="C00000"/>
                </a:solidFill>
                <a:latin typeface="Times New Roman" panose="02020603050405020304" pitchFamily="18" charset="0"/>
                <a:cs typeface="Times New Roman" panose="02020603050405020304" pitchFamily="18" charset="0"/>
              </a:rPr>
              <a:t>expanding.</a:t>
            </a:r>
            <a:r>
              <a:rPr lang="en-US" sz="1200" dirty="0">
                <a:latin typeface="Times New Roman" panose="02020603050405020304" pitchFamily="18" charset="0"/>
                <a:cs typeface="Times New Roman" panose="02020603050405020304" pitchFamily="18" charset="0"/>
              </a:rPr>
              <a:t> (</a:t>
            </a:r>
            <a:r>
              <a:rPr lang="en-US" sz="1200" dirty="0" err="1">
                <a:solidFill>
                  <a:srgbClr val="92D050"/>
                </a:solidFill>
                <a:latin typeface="Times New Roman" panose="02020603050405020304" pitchFamily="18" charset="0"/>
                <a:cs typeface="Times New Roman" panose="02020603050405020304" pitchFamily="18" charset="0"/>
              </a:rPr>
              <a:t>GoR</a:t>
            </a:r>
            <a:r>
              <a:rPr lang="en-US" sz="1200" dirty="0">
                <a:solidFill>
                  <a:srgbClr val="92D050"/>
                </a:solidFill>
                <a:latin typeface="Times New Roman" panose="02020603050405020304" pitchFamily="18" charset="0"/>
                <a:cs typeface="Times New Roman" panose="02020603050405020304" pitchFamily="18" charset="0"/>
              </a:rPr>
              <a:t> 1B</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Stable </a:t>
            </a:r>
            <a:r>
              <a:rPr lang="en-US" sz="1200" dirty="0">
                <a:solidFill>
                  <a:srgbClr val="C00000"/>
                </a:solidFill>
                <a:latin typeface="Times New Roman" panose="02020603050405020304" pitchFamily="18" charset="0"/>
                <a:cs typeface="Times New Roman" panose="02020603050405020304" pitchFamily="18" charset="0"/>
              </a:rPr>
              <a:t>zone 3</a:t>
            </a:r>
            <a:r>
              <a:rPr lang="en-US" sz="1200" dirty="0">
                <a:latin typeface="Times New Roman" panose="02020603050405020304" pitchFamily="18" charset="0"/>
                <a:cs typeface="Times New Roman" panose="02020603050405020304" pitchFamily="18" charset="0"/>
              </a:rPr>
              <a:t> hematomas after blunt trauma should be </a:t>
            </a:r>
            <a:r>
              <a:rPr lang="en-US" sz="1200" b="1" dirty="0" err="1">
                <a:solidFill>
                  <a:srgbClr val="C00000"/>
                </a:solidFill>
                <a:latin typeface="Times New Roman" panose="02020603050405020304" pitchFamily="18" charset="0"/>
                <a:cs typeface="Times New Roman" panose="02020603050405020304" pitchFamily="18" charset="0"/>
              </a:rPr>
              <a:t>observed</a:t>
            </a:r>
            <a:r>
              <a:rPr lang="en-US" sz="1200" dirty="0">
                <a:latin typeface="Times New Roman" panose="02020603050405020304" pitchFamily="18" charset="0"/>
                <a:cs typeface="Times New Roman" panose="02020603050405020304" pitchFamily="18" charset="0"/>
              </a:rPr>
              <a:t>. Expanding hematomas due to blunt trauma associated with pelvic fracture should undergo </a:t>
            </a:r>
            <a:r>
              <a:rPr lang="en-US" sz="1200" dirty="0" err="1" smtClean="0">
                <a:latin typeface="Times New Roman" panose="02020603050405020304" pitchFamily="18" charset="0"/>
                <a:cs typeface="Times New Roman" panose="02020603050405020304" pitchFamily="18" charset="0"/>
              </a:rPr>
              <a:t>preperitoneal</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packing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angioembolization</a:t>
            </a:r>
            <a:r>
              <a:rPr lang="en-US" sz="1200" dirty="0">
                <a:latin typeface="Times New Roman" panose="02020603050405020304" pitchFamily="18" charset="0"/>
                <a:cs typeface="Times New Roman" panose="02020603050405020304" pitchFamily="18" charset="0"/>
              </a:rPr>
              <a:t>, or both in sequence. (</a:t>
            </a:r>
            <a:r>
              <a:rPr lang="en-US" sz="1200" dirty="0" err="1">
                <a:latin typeface="Times New Roman" panose="02020603050405020304" pitchFamily="18" charset="0"/>
                <a:cs typeface="Times New Roman" panose="02020603050405020304" pitchFamily="18" charset="0"/>
              </a:rPr>
              <a:t>GoR</a:t>
            </a:r>
            <a:r>
              <a:rPr lang="en-US" sz="1200" dirty="0">
                <a:latin typeface="Times New Roman" panose="02020603050405020304" pitchFamily="18" charset="0"/>
                <a:cs typeface="Times New Roman" panose="02020603050405020304" pitchFamily="18" charset="0"/>
              </a:rPr>
              <a:t> 1C)</a:t>
            </a:r>
          </a:p>
          <a:p>
            <a:pPr algn="just"/>
            <a:r>
              <a:rPr lang="en-US" sz="1200" dirty="0">
                <a:latin typeface="Times New Roman" panose="02020603050405020304" pitchFamily="18" charset="0"/>
                <a:cs typeface="Times New Roman" panose="02020603050405020304" pitchFamily="18" charset="0"/>
              </a:rPr>
              <a:t>• Where available, REBOA with zone 3 deployment should </a:t>
            </a:r>
            <a:r>
              <a:rPr lang="en-US" sz="1200" dirty="0" smtClean="0">
                <a:latin typeface="Times New Roman" panose="02020603050405020304" pitchFamily="18" charset="0"/>
                <a:cs typeface="Times New Roman" panose="02020603050405020304" pitchFamily="18" charset="0"/>
              </a:rPr>
              <a:t>be considered </a:t>
            </a:r>
            <a:r>
              <a:rPr lang="en-US" sz="1200" dirty="0">
                <a:latin typeface="Times New Roman" panose="02020603050405020304" pitchFamily="18" charset="0"/>
                <a:cs typeface="Times New Roman" panose="02020603050405020304" pitchFamily="18" charset="0"/>
              </a:rPr>
              <a:t>in transient responders and HD unstable </a:t>
            </a:r>
            <a:r>
              <a:rPr lang="en-US" sz="1200" dirty="0" smtClean="0">
                <a:latin typeface="Times New Roman" panose="02020603050405020304" pitchFamily="18" charset="0"/>
                <a:cs typeface="Times New Roman" panose="02020603050405020304" pitchFamily="18" charset="0"/>
              </a:rPr>
              <a:t>patients with </a:t>
            </a:r>
            <a:r>
              <a:rPr lang="en-US" sz="1200" dirty="0">
                <a:latin typeface="Times New Roman" panose="02020603050405020304" pitchFamily="18" charset="0"/>
                <a:cs typeface="Times New Roman" panose="02020603050405020304" pitchFamily="18" charset="0"/>
              </a:rPr>
              <a:t>pelvic injury to augment the effect of </a:t>
            </a:r>
            <a:r>
              <a:rPr lang="en-US" sz="1200" dirty="0" err="1" smtClean="0">
                <a:latin typeface="Times New Roman" panose="02020603050405020304" pitchFamily="18" charset="0"/>
                <a:cs typeface="Times New Roman" panose="02020603050405020304" pitchFamily="18" charset="0"/>
              </a:rPr>
              <a:t>preperitoneal</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packing </a:t>
            </a:r>
            <a:r>
              <a:rPr lang="en-US" sz="1200" dirty="0">
                <a:latin typeface="Times New Roman" panose="02020603050405020304" pitchFamily="18" charset="0"/>
                <a:cs typeface="Times New Roman" panose="02020603050405020304" pitchFamily="18" charset="0"/>
              </a:rPr>
              <a:t>and allow resuscitation before definitive </a:t>
            </a:r>
            <a:r>
              <a:rPr lang="en-US" sz="1200" dirty="0" smtClean="0">
                <a:latin typeface="Times New Roman" panose="02020603050405020304" pitchFamily="18" charset="0"/>
                <a:cs typeface="Times New Roman" panose="02020603050405020304" pitchFamily="18" charset="0"/>
              </a:rPr>
              <a:t>operative or </a:t>
            </a:r>
            <a:r>
              <a:rPr lang="en-US" sz="1200" dirty="0">
                <a:latin typeface="Times New Roman" panose="02020603050405020304" pitchFamily="18" charset="0"/>
                <a:cs typeface="Times New Roman" panose="02020603050405020304" pitchFamily="18" charset="0"/>
              </a:rPr>
              <a:t>endovascular control. (</a:t>
            </a:r>
            <a:r>
              <a:rPr lang="en-US" sz="1200" dirty="0" err="1">
                <a:latin typeface="Times New Roman" panose="02020603050405020304" pitchFamily="18" charset="0"/>
                <a:cs typeface="Times New Roman" panose="02020603050405020304" pitchFamily="18" charset="0"/>
              </a:rPr>
              <a:t>GoR</a:t>
            </a:r>
            <a:r>
              <a:rPr lang="en-US" sz="1200" dirty="0">
                <a:latin typeface="Times New Roman" panose="02020603050405020304" pitchFamily="18" charset="0"/>
                <a:cs typeface="Times New Roman" panose="02020603050405020304" pitchFamily="18" charset="0"/>
              </a:rPr>
              <a:t> 2C</a:t>
            </a:r>
            <a:r>
              <a:rPr lang="en-US" sz="1200" dirty="0" smtClean="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p:txBody>
      </p:sp>
      <p:sp>
        <p:nvSpPr>
          <p:cNvPr id="4" name="Rettangolo 3"/>
          <p:cNvSpPr/>
          <p:nvPr/>
        </p:nvSpPr>
        <p:spPr>
          <a:xfrm>
            <a:off x="4211960" y="4299942"/>
            <a:ext cx="3635675"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J Trauma Acute Care </a:t>
            </a:r>
            <a:r>
              <a:rPr lang="en-US" sz="1200" dirty="0" err="1">
                <a:latin typeface="Times New Roman" panose="02020603050405020304" pitchFamily="18" charset="0"/>
                <a:cs typeface="Times New Roman" panose="02020603050405020304" pitchFamily="18" charset="0"/>
              </a:rPr>
              <a:t>Surg</a:t>
            </a:r>
            <a:r>
              <a:rPr lang="en-US" sz="1200" dirty="0">
                <a:latin typeface="Times New Roman" panose="02020603050405020304" pitchFamily="18" charset="0"/>
                <a:cs typeface="Times New Roman" panose="02020603050405020304" pitchFamily="18" charset="0"/>
              </a:rPr>
              <a:t> Volume 89, </a:t>
            </a:r>
            <a:r>
              <a:rPr lang="en-US" sz="1200" dirty="0" smtClean="0">
                <a:latin typeface="Times New Roman" panose="02020603050405020304" pitchFamily="18" charset="0"/>
                <a:cs typeface="Times New Roman" panose="02020603050405020304" pitchFamily="18" charset="0"/>
              </a:rPr>
              <a:t>Number 6. 2020 </a:t>
            </a:r>
            <a:endParaRPr lang="it-IT" sz="1200" dirty="0">
              <a:latin typeface="Times New Roman" panose="02020603050405020304" pitchFamily="18" charset="0"/>
              <a:cs typeface="Times New Roman" panose="02020603050405020304" pitchFamily="18" charset="0"/>
            </a:endParaRPr>
          </a:p>
        </p:txBody>
      </p:sp>
      <p:sp>
        <p:nvSpPr>
          <p:cNvPr id="5" name="Rettangolo 4"/>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6" name="Immagine 5"/>
          <p:cNvPicPr>
            <a:picLocks noChangeAspect="1"/>
          </p:cNvPicPr>
          <p:nvPr/>
        </p:nvPicPr>
        <p:blipFill>
          <a:blip r:embed="rId2"/>
          <a:stretch>
            <a:fillRect/>
          </a:stretch>
        </p:blipFill>
        <p:spPr>
          <a:xfrm>
            <a:off x="1661197" y="843558"/>
            <a:ext cx="30483" cy="4096867"/>
          </a:xfrm>
          <a:prstGeom prst="rect">
            <a:avLst/>
          </a:prstGeom>
        </p:spPr>
      </p:pic>
      <p:pic>
        <p:nvPicPr>
          <p:cNvPr id="7" name="Immagine 6"/>
          <p:cNvPicPr>
            <a:picLocks noChangeAspect="1"/>
          </p:cNvPicPr>
          <p:nvPr/>
        </p:nvPicPr>
        <p:blipFill>
          <a:blip r:embed="rId3"/>
          <a:stretch>
            <a:fillRect/>
          </a:stretch>
        </p:blipFill>
        <p:spPr>
          <a:xfrm>
            <a:off x="107504" y="1131590"/>
            <a:ext cx="1324238" cy="1728192"/>
          </a:xfrm>
          <a:prstGeom prst="rect">
            <a:avLst/>
          </a:prstGeom>
        </p:spPr>
      </p:pic>
    </p:spTree>
    <p:extLst>
      <p:ext uri="{BB962C8B-B14F-4D97-AF65-F5344CB8AC3E}">
        <p14:creationId xmlns:p14="http://schemas.microsoft.com/office/powerpoint/2010/main" val="1923579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1116" t="13077" r="18023" b="11076"/>
          <a:stretch/>
        </p:blipFill>
        <p:spPr>
          <a:xfrm>
            <a:off x="2699792" y="987574"/>
            <a:ext cx="6336704" cy="3603224"/>
          </a:xfrm>
          <a:prstGeom prst="rect">
            <a:avLst/>
          </a:prstGeom>
        </p:spPr>
      </p:pic>
      <p:pic>
        <p:nvPicPr>
          <p:cNvPr id="3" name="Immagine 2"/>
          <p:cNvPicPr>
            <a:picLocks noChangeAspect="1"/>
          </p:cNvPicPr>
          <p:nvPr/>
        </p:nvPicPr>
        <p:blipFill>
          <a:blip r:embed="rId3">
            <a:extLst>
              <a:ext uri="{BEBA8EAE-BF5A-486C-A8C5-ECC9F3942E4B}">
                <a14:imgProps xmlns:a14="http://schemas.microsoft.com/office/drawing/2010/main">
                  <a14:imgLayer r:embed="rId4">
                    <a14:imgEffect>
                      <a14:backgroundRemoval t="10000" b="98864" l="10000" r="90000">
                        <a14:foregroundMark x1="29091" y1="78182" x2="30303" y2="76818"/>
                        <a14:foregroundMark x1="34848" y1="74545" x2="41515" y2="69545"/>
                        <a14:foregroundMark x1="28788" y1="73409" x2="28485" y2="65455"/>
                        <a14:foregroundMark x1="30606" y1="63409" x2="32727" y2="54091"/>
                        <a14:foregroundMark x1="37576" y1="64091" x2="46061" y2="52045"/>
                        <a14:foregroundMark x1="61515" y1="71591" x2="65152" y2="58182"/>
                        <a14:foregroundMark x1="61515" y1="56591" x2="58788" y2="49773"/>
                        <a14:backgroundMark x1="69697" y1="40682" x2="81818" y2="50682"/>
                      </a14:backgroundRemoval>
                    </a14:imgEffect>
                  </a14:imgLayer>
                </a14:imgProps>
              </a:ext>
            </a:extLst>
          </a:blip>
          <a:stretch>
            <a:fillRect/>
          </a:stretch>
        </p:blipFill>
        <p:spPr>
          <a:xfrm>
            <a:off x="107504" y="839114"/>
            <a:ext cx="2813763" cy="3751684"/>
          </a:xfrm>
          <a:prstGeom prst="rect">
            <a:avLst/>
          </a:prstGeom>
        </p:spPr>
      </p:pic>
      <p:sp>
        <p:nvSpPr>
          <p:cNvPr id="4" name="Rettangolo 3"/>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3091245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diritto 5"/>
          <p:cNvCxnSpPr/>
          <p:nvPr/>
        </p:nvCxnSpPr>
        <p:spPr>
          <a:xfrm>
            <a:off x="1187624" y="79990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3" name="Immagine 2"/>
          <p:cNvPicPr>
            <a:picLocks noChangeAspect="1"/>
          </p:cNvPicPr>
          <p:nvPr/>
        </p:nvPicPr>
        <p:blipFill rotWithShape="1">
          <a:blip r:embed="rId2"/>
          <a:srcRect t="31631" r="4789"/>
          <a:stretch/>
        </p:blipFill>
        <p:spPr>
          <a:xfrm>
            <a:off x="1303113" y="1707654"/>
            <a:ext cx="4896544" cy="3004971"/>
          </a:xfrm>
          <a:prstGeom prst="rect">
            <a:avLst/>
          </a:prstGeom>
        </p:spPr>
      </p:pic>
      <p:pic>
        <p:nvPicPr>
          <p:cNvPr id="7" name="Immagine 6"/>
          <p:cNvPicPr>
            <a:picLocks noChangeAspect="1"/>
          </p:cNvPicPr>
          <p:nvPr/>
        </p:nvPicPr>
        <p:blipFill rotWithShape="1">
          <a:blip r:embed="rId2"/>
          <a:srcRect r="61467" b="88789"/>
          <a:stretch/>
        </p:blipFill>
        <p:spPr>
          <a:xfrm>
            <a:off x="1791170" y="799908"/>
            <a:ext cx="3044021" cy="583498"/>
          </a:xfrm>
          <a:prstGeom prst="rect">
            <a:avLst/>
          </a:prstGeom>
        </p:spPr>
      </p:pic>
      <p:pic>
        <p:nvPicPr>
          <p:cNvPr id="8" name="Immagine 7"/>
          <p:cNvPicPr>
            <a:picLocks noChangeAspect="1"/>
          </p:cNvPicPr>
          <p:nvPr/>
        </p:nvPicPr>
        <p:blipFill>
          <a:blip r:embed="rId3"/>
          <a:stretch>
            <a:fillRect/>
          </a:stretch>
        </p:blipFill>
        <p:spPr>
          <a:xfrm>
            <a:off x="168166" y="1088725"/>
            <a:ext cx="885198" cy="1122986"/>
          </a:xfrm>
          <a:prstGeom prst="rect">
            <a:avLst/>
          </a:prstGeom>
        </p:spPr>
      </p:pic>
      <p:pic>
        <p:nvPicPr>
          <p:cNvPr id="9" name="Immagine 8"/>
          <p:cNvPicPr>
            <a:picLocks noChangeAspect="1"/>
          </p:cNvPicPr>
          <p:nvPr/>
        </p:nvPicPr>
        <p:blipFill rotWithShape="1">
          <a:blip r:embed="rId4"/>
          <a:srcRect l="26795"/>
          <a:stretch/>
        </p:blipFill>
        <p:spPr>
          <a:xfrm>
            <a:off x="5727310" y="1088725"/>
            <a:ext cx="3388359" cy="2759879"/>
          </a:xfrm>
          <a:prstGeom prst="rect">
            <a:avLst/>
          </a:prstGeom>
        </p:spPr>
      </p:pic>
      <p:pic>
        <p:nvPicPr>
          <p:cNvPr id="10" name="Immagine 9"/>
          <p:cNvPicPr>
            <a:picLocks noChangeAspect="1"/>
          </p:cNvPicPr>
          <p:nvPr/>
        </p:nvPicPr>
        <p:blipFill rotWithShape="1">
          <a:blip r:embed="rId5"/>
          <a:srcRect l="7817" t="3610" r="7817" b="1717"/>
          <a:stretch/>
        </p:blipFill>
        <p:spPr>
          <a:xfrm>
            <a:off x="191137" y="2468664"/>
            <a:ext cx="839256" cy="1262371"/>
          </a:xfrm>
          <a:prstGeom prst="rect">
            <a:avLst/>
          </a:prstGeom>
        </p:spPr>
      </p:pic>
    </p:spTree>
    <p:extLst>
      <p:ext uri="{BB962C8B-B14F-4D97-AF65-F5344CB8AC3E}">
        <p14:creationId xmlns:p14="http://schemas.microsoft.com/office/powerpoint/2010/main" val="6094932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ttore diritto 1"/>
          <p:cNvCxnSpPr/>
          <p:nvPr/>
        </p:nvCxnSpPr>
        <p:spPr>
          <a:xfrm>
            <a:off x="1663584" y="79990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ttangolo 2"/>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4" name="Immagine 3"/>
          <p:cNvPicPr>
            <a:picLocks noChangeAspect="1"/>
          </p:cNvPicPr>
          <p:nvPr/>
        </p:nvPicPr>
        <p:blipFill>
          <a:blip r:embed="rId2"/>
          <a:stretch>
            <a:fillRect/>
          </a:stretch>
        </p:blipFill>
        <p:spPr>
          <a:xfrm>
            <a:off x="168165" y="1088724"/>
            <a:ext cx="1384333" cy="1756203"/>
          </a:xfrm>
          <a:prstGeom prst="rect">
            <a:avLst/>
          </a:prstGeom>
        </p:spPr>
      </p:pic>
      <p:pic>
        <p:nvPicPr>
          <p:cNvPr id="5" name="Immagine 4"/>
          <p:cNvPicPr>
            <a:picLocks noChangeAspect="1"/>
          </p:cNvPicPr>
          <p:nvPr/>
        </p:nvPicPr>
        <p:blipFill>
          <a:blip r:embed="rId3"/>
          <a:stretch>
            <a:fillRect/>
          </a:stretch>
        </p:blipFill>
        <p:spPr>
          <a:xfrm>
            <a:off x="1979712" y="865730"/>
            <a:ext cx="2840982" cy="3944454"/>
          </a:xfrm>
          <a:prstGeom prst="rect">
            <a:avLst/>
          </a:prstGeom>
        </p:spPr>
      </p:pic>
      <p:pic>
        <p:nvPicPr>
          <p:cNvPr id="6" name="Immagine 5"/>
          <p:cNvPicPr>
            <a:picLocks noChangeAspect="1"/>
          </p:cNvPicPr>
          <p:nvPr/>
        </p:nvPicPr>
        <p:blipFill rotWithShape="1">
          <a:blip r:embed="rId4"/>
          <a:srcRect l="43706" t="7895" r="9091" b="25624"/>
          <a:stretch/>
        </p:blipFill>
        <p:spPr>
          <a:xfrm>
            <a:off x="5436096" y="1635646"/>
            <a:ext cx="3240360" cy="2160241"/>
          </a:xfrm>
          <a:prstGeom prst="rect">
            <a:avLst/>
          </a:prstGeom>
        </p:spPr>
      </p:pic>
      <p:pic>
        <p:nvPicPr>
          <p:cNvPr id="7" name="Immagine 6"/>
          <p:cNvPicPr>
            <a:picLocks noChangeAspect="1"/>
          </p:cNvPicPr>
          <p:nvPr/>
        </p:nvPicPr>
        <p:blipFill rotWithShape="1">
          <a:blip r:embed="rId5"/>
          <a:srcRect l="7817" t="3610" r="7817" b="1717"/>
          <a:stretch/>
        </p:blipFill>
        <p:spPr>
          <a:xfrm>
            <a:off x="186250" y="3229281"/>
            <a:ext cx="839256" cy="1262371"/>
          </a:xfrm>
          <a:prstGeom prst="rect">
            <a:avLst/>
          </a:prstGeom>
        </p:spPr>
      </p:pic>
    </p:spTree>
    <p:extLst>
      <p:ext uri="{BB962C8B-B14F-4D97-AF65-F5344CB8AC3E}">
        <p14:creationId xmlns:p14="http://schemas.microsoft.com/office/powerpoint/2010/main" val="4245900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8525" t="9100" r="17666"/>
          <a:stretch/>
        </p:blipFill>
        <p:spPr>
          <a:xfrm>
            <a:off x="539552" y="843558"/>
            <a:ext cx="2880320" cy="3888432"/>
          </a:xfrm>
          <a:prstGeom prst="rect">
            <a:avLst/>
          </a:prstGeom>
        </p:spPr>
      </p:pic>
      <p:sp>
        <p:nvSpPr>
          <p:cNvPr id="5" name="Rettangolo 4"/>
          <p:cNvSpPr/>
          <p:nvPr/>
        </p:nvSpPr>
        <p:spPr>
          <a:xfrm>
            <a:off x="3923928" y="1347614"/>
            <a:ext cx="4572000" cy="2308324"/>
          </a:xfrm>
          <a:prstGeom prst="rect">
            <a:avLst/>
          </a:prstGeom>
        </p:spPr>
        <p:txBody>
          <a:bodyPr>
            <a:spAutoFit/>
          </a:bodyPr>
          <a:lstStyle/>
          <a:p>
            <a:pPr algn="ct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retroperitoneal </a:t>
            </a:r>
            <a:r>
              <a:rPr lang="en-US" dirty="0" smtClean="0">
                <a:latin typeface="Times New Roman" panose="02020603050405020304" pitchFamily="18" charset="0"/>
                <a:cs typeface="Times New Roman" panose="02020603050405020304" pitchFamily="18" charset="0"/>
              </a:rPr>
              <a:t>space is a </a:t>
            </a:r>
            <a:r>
              <a:rPr lang="en-US" b="1" dirty="0" smtClean="0">
                <a:latin typeface="Times New Roman" panose="02020603050405020304" pitchFamily="18" charset="0"/>
                <a:cs typeface="Times New Roman" panose="02020603050405020304" pitchFamily="18" charset="0"/>
              </a:rPr>
              <a:t>Virtual Anatomic Space</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lies posterior to the sac of the peritoneal cavity and contains completely or envelops anteriorly a number of visceral and vascular structures in the gastrointestinal, genitourinary, vascular, musculoskeletal, and nervous systems.</a:t>
            </a:r>
          </a:p>
        </p:txBody>
      </p:sp>
      <p:sp>
        <p:nvSpPr>
          <p:cNvPr id="4" name="Rettangolo 3"/>
          <p:cNvSpPr/>
          <p:nvPr/>
        </p:nvSpPr>
        <p:spPr>
          <a:xfrm>
            <a:off x="135601" y="4866501"/>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3897728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627784" y="1347614"/>
            <a:ext cx="5803895" cy="2938527"/>
          </a:xfrm>
          <a:prstGeom prst="rect">
            <a:avLst/>
          </a:prstGeom>
        </p:spPr>
      </p:pic>
      <p:cxnSp>
        <p:nvCxnSpPr>
          <p:cNvPr id="3" name="Connettore diritto 2"/>
          <p:cNvCxnSpPr/>
          <p:nvPr/>
        </p:nvCxnSpPr>
        <p:spPr>
          <a:xfrm>
            <a:off x="1663584" y="79990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5" name="Immagine 4"/>
          <p:cNvPicPr>
            <a:picLocks noChangeAspect="1"/>
          </p:cNvPicPr>
          <p:nvPr/>
        </p:nvPicPr>
        <p:blipFill>
          <a:blip r:embed="rId3"/>
          <a:stretch>
            <a:fillRect/>
          </a:stretch>
        </p:blipFill>
        <p:spPr>
          <a:xfrm>
            <a:off x="168165" y="1088724"/>
            <a:ext cx="1384333" cy="1756203"/>
          </a:xfrm>
          <a:prstGeom prst="rect">
            <a:avLst/>
          </a:prstGeom>
        </p:spPr>
      </p:pic>
    </p:spTree>
    <p:extLst>
      <p:ext uri="{BB962C8B-B14F-4D97-AF65-F5344CB8AC3E}">
        <p14:creationId xmlns:p14="http://schemas.microsoft.com/office/powerpoint/2010/main" val="4052566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22508" t="21184" r="26224" b="-1212"/>
          <a:stretch/>
        </p:blipFill>
        <p:spPr>
          <a:xfrm>
            <a:off x="2843808" y="1059582"/>
            <a:ext cx="4320480" cy="3582837"/>
          </a:xfrm>
          <a:prstGeom prst="rect">
            <a:avLst/>
          </a:prstGeom>
        </p:spPr>
      </p:pic>
      <p:cxnSp>
        <p:nvCxnSpPr>
          <p:cNvPr id="5" name="Connettore diritto 4"/>
          <p:cNvCxnSpPr/>
          <p:nvPr/>
        </p:nvCxnSpPr>
        <p:spPr>
          <a:xfrm>
            <a:off x="1663584" y="79990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Immagine 5"/>
          <p:cNvPicPr>
            <a:picLocks noChangeAspect="1"/>
          </p:cNvPicPr>
          <p:nvPr/>
        </p:nvPicPr>
        <p:blipFill>
          <a:blip r:embed="rId3"/>
          <a:stretch>
            <a:fillRect/>
          </a:stretch>
        </p:blipFill>
        <p:spPr>
          <a:xfrm>
            <a:off x="168165" y="1088724"/>
            <a:ext cx="1384333" cy="1756203"/>
          </a:xfrm>
          <a:prstGeom prst="rect">
            <a:avLst/>
          </a:prstGeom>
        </p:spPr>
      </p:pic>
      <p:pic>
        <p:nvPicPr>
          <p:cNvPr id="7" name="Immagine 6"/>
          <p:cNvPicPr>
            <a:picLocks noChangeAspect="1"/>
          </p:cNvPicPr>
          <p:nvPr/>
        </p:nvPicPr>
        <p:blipFill rotWithShape="1">
          <a:blip r:embed="rId4"/>
          <a:srcRect l="7817" t="3610" r="7817" b="1717"/>
          <a:stretch/>
        </p:blipFill>
        <p:spPr>
          <a:xfrm>
            <a:off x="319047" y="3291830"/>
            <a:ext cx="839256" cy="1262371"/>
          </a:xfrm>
          <a:prstGeom prst="rect">
            <a:avLst/>
          </a:prstGeom>
        </p:spPr>
      </p:pic>
      <p:sp>
        <p:nvSpPr>
          <p:cNvPr id="8" name="Rettangolo 7"/>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26276364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33" t="2544" r="54470" b="7817"/>
          <a:stretch/>
        </p:blipFill>
        <p:spPr>
          <a:xfrm>
            <a:off x="2064427" y="850692"/>
            <a:ext cx="1355445" cy="1728192"/>
          </a:xfrm>
          <a:prstGeom prst="rect">
            <a:avLst/>
          </a:prstGeom>
        </p:spPr>
      </p:pic>
      <p:pic>
        <p:nvPicPr>
          <p:cNvPr id="3" name="Immagine 2"/>
          <p:cNvPicPr>
            <a:picLocks noChangeAspect="1"/>
          </p:cNvPicPr>
          <p:nvPr/>
        </p:nvPicPr>
        <p:blipFill rotWithShape="1">
          <a:blip r:embed="rId3"/>
          <a:srcRect l="46888" r="3992" b="20906"/>
          <a:stretch/>
        </p:blipFill>
        <p:spPr>
          <a:xfrm>
            <a:off x="5364088" y="987574"/>
            <a:ext cx="3528393" cy="3608583"/>
          </a:xfrm>
          <a:prstGeom prst="rect">
            <a:avLst/>
          </a:prstGeom>
        </p:spPr>
      </p:pic>
      <p:pic>
        <p:nvPicPr>
          <p:cNvPr id="4" name="Immagine 3"/>
          <p:cNvPicPr>
            <a:picLocks noChangeAspect="1"/>
          </p:cNvPicPr>
          <p:nvPr/>
        </p:nvPicPr>
        <p:blipFill rotWithShape="1">
          <a:blip r:embed="rId4"/>
          <a:srcRect l="12005" t="13756" r="20265" b="13756"/>
          <a:stretch/>
        </p:blipFill>
        <p:spPr>
          <a:xfrm>
            <a:off x="2483768" y="2571750"/>
            <a:ext cx="2609929" cy="2164331"/>
          </a:xfrm>
          <a:prstGeom prst="rect">
            <a:avLst/>
          </a:prstGeom>
        </p:spPr>
      </p:pic>
      <p:pic>
        <p:nvPicPr>
          <p:cNvPr id="5" name="Immagine 4"/>
          <p:cNvPicPr>
            <a:picLocks noChangeAspect="1"/>
          </p:cNvPicPr>
          <p:nvPr/>
        </p:nvPicPr>
        <p:blipFill rotWithShape="1">
          <a:blip r:embed="rId5"/>
          <a:srcRect l="32652" t="10946" r="37608" b="12080"/>
          <a:stretch/>
        </p:blipFill>
        <p:spPr>
          <a:xfrm>
            <a:off x="168073" y="1059582"/>
            <a:ext cx="1023364" cy="1407126"/>
          </a:xfrm>
          <a:prstGeom prst="rect">
            <a:avLst/>
          </a:prstGeom>
        </p:spPr>
      </p:pic>
      <p:cxnSp>
        <p:nvCxnSpPr>
          <p:cNvPr id="6" name="Connettore diritto 5"/>
          <p:cNvCxnSpPr/>
          <p:nvPr/>
        </p:nvCxnSpPr>
        <p:spPr>
          <a:xfrm>
            <a:off x="1475656" y="85299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8" name="Immagine 7"/>
          <p:cNvPicPr>
            <a:picLocks noChangeAspect="1"/>
          </p:cNvPicPr>
          <p:nvPr/>
        </p:nvPicPr>
        <p:blipFill>
          <a:blip r:embed="rId6"/>
          <a:stretch>
            <a:fillRect/>
          </a:stretch>
        </p:blipFill>
        <p:spPr>
          <a:xfrm>
            <a:off x="137197" y="2891047"/>
            <a:ext cx="1103472" cy="1518036"/>
          </a:xfrm>
          <a:prstGeom prst="rect">
            <a:avLst/>
          </a:prstGeom>
        </p:spPr>
      </p:pic>
    </p:spTree>
    <p:extLst>
      <p:ext uri="{BB962C8B-B14F-4D97-AF65-F5344CB8AC3E}">
        <p14:creationId xmlns:p14="http://schemas.microsoft.com/office/powerpoint/2010/main" val="24748433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15880"/>
          <a:stretch/>
        </p:blipFill>
        <p:spPr>
          <a:xfrm>
            <a:off x="1936208" y="1059582"/>
            <a:ext cx="6737032" cy="3483418"/>
          </a:xfrm>
          <a:prstGeom prst="rect">
            <a:avLst/>
          </a:prstGeom>
        </p:spPr>
      </p:pic>
      <p:pic>
        <p:nvPicPr>
          <p:cNvPr id="3" name="Immagine 2"/>
          <p:cNvPicPr>
            <a:picLocks noChangeAspect="1"/>
          </p:cNvPicPr>
          <p:nvPr/>
        </p:nvPicPr>
        <p:blipFill rotWithShape="1">
          <a:blip r:embed="rId3"/>
          <a:srcRect l="32652" t="10946" r="37608" b="12080"/>
          <a:stretch/>
        </p:blipFill>
        <p:spPr>
          <a:xfrm>
            <a:off x="168073" y="1059582"/>
            <a:ext cx="1023364" cy="1407126"/>
          </a:xfrm>
          <a:prstGeom prst="rect">
            <a:avLst/>
          </a:prstGeom>
        </p:spPr>
      </p:pic>
      <p:cxnSp>
        <p:nvCxnSpPr>
          <p:cNvPr id="4" name="Connettore diritto 3"/>
          <p:cNvCxnSpPr/>
          <p:nvPr/>
        </p:nvCxnSpPr>
        <p:spPr>
          <a:xfrm>
            <a:off x="1475656" y="85299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6" name="Immagine 5"/>
          <p:cNvPicPr>
            <a:picLocks noChangeAspect="1"/>
          </p:cNvPicPr>
          <p:nvPr/>
        </p:nvPicPr>
        <p:blipFill>
          <a:blip r:embed="rId4"/>
          <a:stretch>
            <a:fillRect/>
          </a:stretch>
        </p:blipFill>
        <p:spPr>
          <a:xfrm>
            <a:off x="137197" y="2891047"/>
            <a:ext cx="1103472" cy="1518036"/>
          </a:xfrm>
          <a:prstGeom prst="rect">
            <a:avLst/>
          </a:prstGeom>
        </p:spPr>
      </p:pic>
    </p:spTree>
    <p:extLst>
      <p:ext uri="{BB962C8B-B14F-4D97-AF65-F5344CB8AC3E}">
        <p14:creationId xmlns:p14="http://schemas.microsoft.com/office/powerpoint/2010/main" val="2068933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5061" t="35396" r="22825" b="15314"/>
          <a:stretch/>
        </p:blipFill>
        <p:spPr>
          <a:xfrm>
            <a:off x="2051720" y="1563638"/>
            <a:ext cx="6183831" cy="2608805"/>
          </a:xfrm>
          <a:prstGeom prst="rect">
            <a:avLst/>
          </a:prstGeom>
        </p:spPr>
      </p:pic>
      <p:pic>
        <p:nvPicPr>
          <p:cNvPr id="3" name="Immagine 2"/>
          <p:cNvPicPr>
            <a:picLocks noChangeAspect="1"/>
          </p:cNvPicPr>
          <p:nvPr/>
        </p:nvPicPr>
        <p:blipFill rotWithShape="1">
          <a:blip r:embed="rId3"/>
          <a:srcRect l="32652" t="10946" r="37608" b="12080"/>
          <a:stretch/>
        </p:blipFill>
        <p:spPr>
          <a:xfrm>
            <a:off x="168073" y="1059582"/>
            <a:ext cx="1023364" cy="1407126"/>
          </a:xfrm>
          <a:prstGeom prst="rect">
            <a:avLst/>
          </a:prstGeom>
        </p:spPr>
      </p:pic>
      <p:cxnSp>
        <p:nvCxnSpPr>
          <p:cNvPr id="4" name="Connettore diritto 3"/>
          <p:cNvCxnSpPr/>
          <p:nvPr/>
        </p:nvCxnSpPr>
        <p:spPr>
          <a:xfrm>
            <a:off x="1475656" y="85299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6" name="Immagine 5"/>
          <p:cNvPicPr>
            <a:picLocks noChangeAspect="1"/>
          </p:cNvPicPr>
          <p:nvPr/>
        </p:nvPicPr>
        <p:blipFill>
          <a:blip r:embed="rId4"/>
          <a:stretch>
            <a:fillRect/>
          </a:stretch>
        </p:blipFill>
        <p:spPr>
          <a:xfrm>
            <a:off x="137197" y="2891047"/>
            <a:ext cx="1103472" cy="1518036"/>
          </a:xfrm>
          <a:prstGeom prst="rect">
            <a:avLst/>
          </a:prstGeom>
        </p:spPr>
      </p:pic>
    </p:spTree>
    <p:extLst>
      <p:ext uri="{BB962C8B-B14F-4D97-AF65-F5344CB8AC3E}">
        <p14:creationId xmlns:p14="http://schemas.microsoft.com/office/powerpoint/2010/main" val="1127058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11760" y="987574"/>
            <a:ext cx="4846488" cy="3636634"/>
          </a:xfrm>
          <a:prstGeom prst="rect">
            <a:avLst/>
          </a:prstGeom>
        </p:spPr>
      </p:pic>
      <p:cxnSp>
        <p:nvCxnSpPr>
          <p:cNvPr id="3" name="Connettore diritto 2"/>
          <p:cNvCxnSpPr/>
          <p:nvPr/>
        </p:nvCxnSpPr>
        <p:spPr>
          <a:xfrm>
            <a:off x="1475656" y="85299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3"/>
          <a:stretch>
            <a:fillRect/>
          </a:stretch>
        </p:blipFill>
        <p:spPr>
          <a:xfrm>
            <a:off x="99960" y="987574"/>
            <a:ext cx="1320792" cy="1304636"/>
          </a:xfrm>
          <a:prstGeom prst="rect">
            <a:avLst/>
          </a:prstGeom>
        </p:spPr>
      </p:pic>
      <p:sp>
        <p:nvSpPr>
          <p:cNvPr id="5" name="Rettangolo 4"/>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3933568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98899" y="859521"/>
            <a:ext cx="5256584" cy="4154984"/>
          </a:xfrm>
          <a:prstGeom prst="rect">
            <a:avLst/>
          </a:prstGeom>
        </p:spPr>
        <p:txBody>
          <a:bodyPr wrap="square">
            <a:spAutoFit/>
          </a:bodyPr>
          <a:lstStyle/>
          <a:p>
            <a:r>
              <a:rPr lang="en-US" sz="1400" b="1" dirty="0">
                <a:solidFill>
                  <a:srgbClr val="222222"/>
                </a:solidFill>
                <a:latin typeface="Times New Roman" panose="02020603050405020304" pitchFamily="18" charset="0"/>
                <a:cs typeface="Times New Roman" panose="02020603050405020304" pitchFamily="18" charset="0"/>
              </a:rPr>
              <a:t>Recommendations </a:t>
            </a:r>
            <a:r>
              <a:rPr lang="en-US" sz="1400" b="1" dirty="0" smtClean="0">
                <a:solidFill>
                  <a:srgbClr val="222222"/>
                </a:solidFill>
                <a:latin typeface="Times New Roman" panose="02020603050405020304" pitchFamily="18" charset="0"/>
                <a:cs typeface="Times New Roman" panose="02020603050405020304" pitchFamily="18" charset="0"/>
              </a:rPr>
              <a:t>in </a:t>
            </a:r>
            <a:r>
              <a:rPr lang="en-US" sz="1400" b="1" dirty="0">
                <a:solidFill>
                  <a:srgbClr val="222222"/>
                </a:solidFill>
                <a:latin typeface="Times New Roman" panose="02020603050405020304" pitchFamily="18" charset="0"/>
                <a:cs typeface="Times New Roman" panose="02020603050405020304" pitchFamily="18" charset="0"/>
              </a:rPr>
              <a:t>Pelvic Trauma</a:t>
            </a:r>
          </a:p>
          <a:p>
            <a:pPr marL="285750" indent="-285750" algn="just">
              <a:buFont typeface="Wingdings" panose="05000000000000000000" pitchFamily="2" charset="2"/>
              <a:buChar char="Ø"/>
            </a:pPr>
            <a:r>
              <a:rPr lang="en-US" sz="1400" dirty="0">
                <a:solidFill>
                  <a:srgbClr val="333333"/>
                </a:solidFill>
                <a:latin typeface="Times New Roman" panose="02020603050405020304" pitchFamily="18" charset="0"/>
                <a:cs typeface="Times New Roman" panose="02020603050405020304" pitchFamily="18" charset="0"/>
              </a:rPr>
              <a:t> The time between arrival in the Emergency Department and definitive bleeding control should be minimized to improve outcomes of patients with hemodynamically unstable pelvic fractures [Grade 2A].</a:t>
            </a:r>
          </a:p>
          <a:p>
            <a:pPr marL="285750" indent="-285750" algn="just">
              <a:buFont typeface="Wingdings" panose="05000000000000000000" pitchFamily="2" charset="2"/>
              <a:buChar char="Ø"/>
            </a:pPr>
            <a:r>
              <a:rPr lang="en-US" sz="1400" b="1" dirty="0" smtClean="0">
                <a:solidFill>
                  <a:srgbClr val="C00000"/>
                </a:solidFill>
                <a:latin typeface="Times New Roman" panose="02020603050405020304" pitchFamily="18" charset="0"/>
                <a:cs typeface="Times New Roman" panose="02020603050405020304" pitchFamily="18" charset="0"/>
              </a:rPr>
              <a:t>Serum </a:t>
            </a:r>
            <a:r>
              <a:rPr lang="en-US" sz="1400" b="1" dirty="0">
                <a:solidFill>
                  <a:srgbClr val="C00000"/>
                </a:solidFill>
                <a:latin typeface="Times New Roman" panose="02020603050405020304" pitchFamily="18" charset="0"/>
                <a:cs typeface="Times New Roman" panose="02020603050405020304" pitchFamily="18" charset="0"/>
              </a:rPr>
              <a:t>lactate </a:t>
            </a:r>
            <a:r>
              <a:rPr lang="en-US" sz="1400" dirty="0">
                <a:solidFill>
                  <a:srgbClr val="333333"/>
                </a:solidFill>
                <a:latin typeface="Times New Roman" panose="02020603050405020304" pitchFamily="18" charset="0"/>
                <a:cs typeface="Times New Roman" panose="02020603050405020304" pitchFamily="18" charset="0"/>
              </a:rPr>
              <a:t>and </a:t>
            </a:r>
            <a:r>
              <a:rPr lang="en-US" sz="1400" b="1" dirty="0">
                <a:solidFill>
                  <a:srgbClr val="C00000"/>
                </a:solidFill>
                <a:latin typeface="Times New Roman" panose="02020603050405020304" pitchFamily="18" charset="0"/>
                <a:cs typeface="Times New Roman" panose="02020603050405020304" pitchFamily="18" charset="0"/>
              </a:rPr>
              <a:t>base deficit </a:t>
            </a:r>
            <a:r>
              <a:rPr lang="en-US" sz="1400" dirty="0">
                <a:solidFill>
                  <a:srgbClr val="333333"/>
                </a:solidFill>
                <a:latin typeface="Times New Roman" panose="02020603050405020304" pitchFamily="18" charset="0"/>
                <a:cs typeface="Times New Roman" panose="02020603050405020304" pitchFamily="18" charset="0"/>
              </a:rPr>
              <a:t>represent sensitive diagnostic markers to estimate the extent of traumatic-</a:t>
            </a:r>
            <a:r>
              <a:rPr lang="en-US" sz="1400" dirty="0" err="1">
                <a:solidFill>
                  <a:srgbClr val="333333"/>
                </a:solidFill>
                <a:latin typeface="Times New Roman" panose="02020603050405020304" pitchFamily="18" charset="0"/>
                <a:cs typeface="Times New Roman" panose="02020603050405020304" pitchFamily="18" charset="0"/>
              </a:rPr>
              <a:t>haemorrhagic</a:t>
            </a:r>
            <a:r>
              <a:rPr lang="en-US" sz="1400" dirty="0">
                <a:solidFill>
                  <a:srgbClr val="333333"/>
                </a:solidFill>
                <a:latin typeface="Times New Roman" panose="02020603050405020304" pitchFamily="18" charset="0"/>
                <a:cs typeface="Times New Roman" panose="02020603050405020304" pitchFamily="18" charset="0"/>
              </a:rPr>
              <a:t> shock, and to monitor response to resuscitation [Grade 1B].</a:t>
            </a:r>
          </a:p>
          <a:p>
            <a:pPr marL="285750" indent="-285750" algn="just">
              <a:buFont typeface="Wingdings" panose="05000000000000000000" pitchFamily="2" charset="2"/>
              <a:buChar char="Ø"/>
            </a:pPr>
            <a:r>
              <a:rPr lang="en-US" sz="1400" dirty="0" smtClean="0">
                <a:solidFill>
                  <a:srgbClr val="333333"/>
                </a:solidFill>
                <a:latin typeface="Times New Roman" panose="02020603050405020304" pitchFamily="18" charset="0"/>
                <a:cs typeface="Times New Roman" panose="02020603050405020304" pitchFamily="18" charset="0"/>
              </a:rPr>
              <a:t>The </a:t>
            </a:r>
            <a:r>
              <a:rPr lang="en-US" sz="1400" dirty="0">
                <a:solidFill>
                  <a:srgbClr val="333333"/>
                </a:solidFill>
                <a:latin typeface="Times New Roman" panose="02020603050405020304" pitchFamily="18" charset="0"/>
                <a:cs typeface="Times New Roman" panose="02020603050405020304" pitchFamily="18" charset="0"/>
              </a:rPr>
              <a:t>use of </a:t>
            </a:r>
            <a:r>
              <a:rPr lang="en-US" sz="1400" b="1" dirty="0">
                <a:solidFill>
                  <a:srgbClr val="C00000"/>
                </a:solidFill>
                <a:latin typeface="Times New Roman" panose="02020603050405020304" pitchFamily="18" charset="0"/>
                <a:cs typeface="Times New Roman" panose="02020603050405020304" pitchFamily="18" charset="0"/>
              </a:rPr>
              <a:t>Pelvic X-ray </a:t>
            </a:r>
            <a:r>
              <a:rPr lang="en-US" sz="1400" dirty="0">
                <a:solidFill>
                  <a:srgbClr val="333333"/>
                </a:solidFill>
                <a:latin typeface="Times New Roman" panose="02020603050405020304" pitchFamily="18" charset="0"/>
                <a:cs typeface="Times New Roman" panose="02020603050405020304" pitchFamily="18" charset="0"/>
              </a:rPr>
              <a:t>and </a:t>
            </a:r>
            <a:r>
              <a:rPr lang="en-US" sz="1400" b="1" dirty="0">
                <a:solidFill>
                  <a:srgbClr val="C00000"/>
                </a:solidFill>
                <a:latin typeface="Times New Roman" panose="02020603050405020304" pitchFamily="18" charset="0"/>
                <a:cs typeface="Times New Roman" panose="02020603050405020304" pitchFamily="18" charset="0"/>
              </a:rPr>
              <a:t>E-FAST</a:t>
            </a:r>
            <a:r>
              <a:rPr lang="en-US" sz="1400" dirty="0">
                <a:solidFill>
                  <a:srgbClr val="333333"/>
                </a:solidFill>
                <a:latin typeface="Times New Roman" panose="02020603050405020304" pitchFamily="18" charset="0"/>
                <a:cs typeface="Times New Roman" panose="02020603050405020304" pitchFamily="18" charset="0"/>
              </a:rPr>
              <a:t> in the Emergency Department is recommended in hemodynamic and mechanic unstable patients with pelvic trauma and allows to identify the injuries that require an </a:t>
            </a:r>
            <a:r>
              <a:rPr lang="en-US" sz="1400" b="1" dirty="0">
                <a:solidFill>
                  <a:srgbClr val="C00000"/>
                </a:solidFill>
                <a:latin typeface="Times New Roman" panose="02020603050405020304" pitchFamily="18" charset="0"/>
                <a:cs typeface="Times New Roman" panose="02020603050405020304" pitchFamily="18" charset="0"/>
              </a:rPr>
              <a:t>early pelvic stabilization</a:t>
            </a:r>
            <a:r>
              <a:rPr lang="en-US" sz="1400" dirty="0">
                <a:solidFill>
                  <a:srgbClr val="333333"/>
                </a:solidFill>
                <a:latin typeface="Times New Roman" panose="02020603050405020304" pitchFamily="18" charset="0"/>
                <a:cs typeface="Times New Roman" panose="02020603050405020304" pitchFamily="18" charset="0"/>
              </a:rPr>
              <a:t>, an early angiography, and a rapid reductive maneuver, as well as laparotomy [Grade 1B].</a:t>
            </a:r>
          </a:p>
          <a:p>
            <a:pPr marL="285750" indent="-285750" algn="just">
              <a:buFont typeface="Wingdings" panose="05000000000000000000" pitchFamily="2" charset="2"/>
              <a:buChar char="Ø"/>
            </a:pPr>
            <a:r>
              <a:rPr lang="en-US" sz="1400" dirty="0" smtClean="0">
                <a:solidFill>
                  <a:srgbClr val="333333"/>
                </a:solidFill>
                <a:latin typeface="Times New Roman" panose="02020603050405020304" pitchFamily="18" charset="0"/>
                <a:cs typeface="Times New Roman" panose="02020603050405020304" pitchFamily="18" charset="0"/>
              </a:rPr>
              <a:t>CT-scan </a:t>
            </a:r>
            <a:r>
              <a:rPr lang="en-US" sz="1400" dirty="0">
                <a:solidFill>
                  <a:srgbClr val="333333"/>
                </a:solidFill>
                <a:latin typeface="Times New Roman" panose="02020603050405020304" pitchFamily="18" charset="0"/>
                <a:cs typeface="Times New Roman" panose="02020603050405020304" pitchFamily="18" charset="0"/>
              </a:rPr>
              <a:t>with 3-Dimensional bones reconstructions reduces the tissue damage during invasive procedures, the risk of neurological disorders after surgical fixation, operative time, and irradiation and the required expertise [Grade 1B].</a:t>
            </a:r>
          </a:p>
          <a:p>
            <a:pPr algn="just">
              <a:buFont typeface="Arial" panose="020B0604020202020204" pitchFamily="34" charset="0"/>
              <a:buChar char="•"/>
            </a:pPr>
            <a:endParaRPr lang="en-US" sz="1200" b="0" dirty="0">
              <a:solidFill>
                <a:srgbClr val="333333"/>
              </a:solidFill>
              <a:effectLst/>
              <a:latin typeface="Times New Roman" panose="02020603050405020304" pitchFamily="18" charset="0"/>
              <a:cs typeface="Times New Roman" panose="02020603050405020304" pitchFamily="18" charset="0"/>
            </a:endParaRPr>
          </a:p>
        </p:txBody>
      </p:sp>
      <p:cxnSp>
        <p:nvCxnSpPr>
          <p:cNvPr id="3" name="Connettore diritto 2"/>
          <p:cNvCxnSpPr/>
          <p:nvPr/>
        </p:nvCxnSpPr>
        <p:spPr>
          <a:xfrm>
            <a:off x="971600" y="799908"/>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2"/>
          <a:stretch>
            <a:fillRect/>
          </a:stretch>
        </p:blipFill>
        <p:spPr>
          <a:xfrm>
            <a:off x="147625" y="1131590"/>
            <a:ext cx="680461" cy="936104"/>
          </a:xfrm>
          <a:prstGeom prst="rect">
            <a:avLst/>
          </a:prstGeom>
        </p:spPr>
      </p:pic>
      <p:sp>
        <p:nvSpPr>
          <p:cNvPr id="5" name="Rettangolo 4"/>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6" name="Immagine 5"/>
          <p:cNvPicPr>
            <a:picLocks noChangeAspect="1"/>
          </p:cNvPicPr>
          <p:nvPr/>
        </p:nvPicPr>
        <p:blipFill rotWithShape="1">
          <a:blip r:embed="rId3"/>
          <a:srcRect l="26839" t="22963" r="32903" b="5850"/>
          <a:stretch/>
        </p:blipFill>
        <p:spPr>
          <a:xfrm>
            <a:off x="6156176" y="987574"/>
            <a:ext cx="2952328" cy="3600400"/>
          </a:xfrm>
          <a:prstGeom prst="rect">
            <a:avLst/>
          </a:prstGeom>
        </p:spPr>
      </p:pic>
    </p:spTree>
    <p:extLst>
      <p:ext uri="{BB962C8B-B14F-4D97-AF65-F5344CB8AC3E}">
        <p14:creationId xmlns:p14="http://schemas.microsoft.com/office/powerpoint/2010/main" val="12559591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0" y="-1213901"/>
            <a:ext cx="4572000" cy="230832"/>
          </a:xfrm>
          <a:prstGeom prst="rect">
            <a:avLst/>
          </a:prstGeom>
        </p:spPr>
        <p:txBody>
          <a:bodyPr>
            <a:spAutoFit/>
          </a:bodyPr>
          <a:lstStyle/>
          <a:p>
            <a:endParaRPr lang="it-IT" sz="900" b="0" i="0" dirty="0">
              <a:solidFill>
                <a:srgbClr val="333333"/>
              </a:solidFill>
              <a:effectLst/>
              <a:latin typeface="Georgia" panose="02040502050405020303" pitchFamily="18" charset="0"/>
            </a:endParaRPr>
          </a:p>
        </p:txBody>
      </p:sp>
      <p:sp>
        <p:nvSpPr>
          <p:cNvPr id="3" name="Rettangolo 2"/>
          <p:cNvSpPr/>
          <p:nvPr/>
        </p:nvSpPr>
        <p:spPr>
          <a:xfrm>
            <a:off x="1907704" y="1033799"/>
            <a:ext cx="6696744" cy="3539430"/>
          </a:xfrm>
          <a:prstGeom prst="rect">
            <a:avLst/>
          </a:prstGeom>
        </p:spPr>
        <p:txBody>
          <a:bodyPr wrap="square">
            <a:spAutoFit/>
          </a:bodyPr>
          <a:lstStyle/>
          <a:p>
            <a:r>
              <a:rPr lang="it-IT" sz="1400" b="1" dirty="0" err="1">
                <a:solidFill>
                  <a:srgbClr val="222222"/>
                </a:solidFill>
                <a:latin typeface="Times New Roman" panose="02020603050405020304" pitchFamily="18" charset="0"/>
                <a:cs typeface="Times New Roman" panose="02020603050405020304" pitchFamily="18" charset="0"/>
              </a:rPr>
              <a:t>Role</a:t>
            </a:r>
            <a:r>
              <a:rPr lang="it-IT" sz="1400" b="1" dirty="0">
                <a:solidFill>
                  <a:srgbClr val="222222"/>
                </a:solidFill>
                <a:latin typeface="Times New Roman" panose="02020603050405020304" pitchFamily="18" charset="0"/>
                <a:cs typeface="Times New Roman" panose="02020603050405020304" pitchFamily="18" charset="0"/>
              </a:rPr>
              <a:t> of </a:t>
            </a:r>
            <a:r>
              <a:rPr lang="it-IT" sz="1400" b="1" dirty="0" err="1">
                <a:solidFill>
                  <a:srgbClr val="222222"/>
                </a:solidFill>
                <a:latin typeface="Times New Roman" panose="02020603050405020304" pitchFamily="18" charset="0"/>
                <a:cs typeface="Times New Roman" panose="02020603050405020304" pitchFamily="18" charset="0"/>
              </a:rPr>
              <a:t>Pre-peritoneal</a:t>
            </a:r>
            <a:r>
              <a:rPr lang="it-IT" sz="1400" b="1" dirty="0">
                <a:solidFill>
                  <a:srgbClr val="222222"/>
                </a:solidFill>
                <a:latin typeface="Times New Roman" panose="02020603050405020304" pitchFamily="18" charset="0"/>
                <a:cs typeface="Times New Roman" panose="02020603050405020304" pitchFamily="18" charset="0"/>
              </a:rPr>
              <a:t> </a:t>
            </a:r>
            <a:r>
              <a:rPr lang="it-IT" sz="1400" b="1" dirty="0" err="1">
                <a:solidFill>
                  <a:srgbClr val="222222"/>
                </a:solidFill>
                <a:latin typeface="Times New Roman" panose="02020603050405020304" pitchFamily="18" charset="0"/>
                <a:cs typeface="Times New Roman" panose="02020603050405020304" pitchFamily="18" charset="0"/>
              </a:rPr>
              <a:t>Pelvic</a:t>
            </a:r>
            <a:r>
              <a:rPr lang="it-IT" sz="1400" b="1" dirty="0">
                <a:solidFill>
                  <a:srgbClr val="222222"/>
                </a:solidFill>
                <a:latin typeface="Times New Roman" panose="02020603050405020304" pitchFamily="18" charset="0"/>
                <a:cs typeface="Times New Roman" panose="02020603050405020304" pitchFamily="18" charset="0"/>
              </a:rPr>
              <a:t> </a:t>
            </a:r>
            <a:r>
              <a:rPr lang="it-IT" sz="1400" b="1" dirty="0" err="1">
                <a:solidFill>
                  <a:srgbClr val="222222"/>
                </a:solidFill>
                <a:latin typeface="Times New Roman" panose="02020603050405020304" pitchFamily="18" charset="0"/>
                <a:cs typeface="Times New Roman" panose="02020603050405020304" pitchFamily="18" charset="0"/>
              </a:rPr>
              <a:t>Packing</a:t>
            </a:r>
            <a:r>
              <a:rPr lang="it-IT" sz="1400" b="1" dirty="0">
                <a:solidFill>
                  <a:srgbClr val="222222"/>
                </a:solidFill>
                <a:latin typeface="Times New Roman" panose="02020603050405020304" pitchFamily="18" charset="0"/>
                <a:cs typeface="Times New Roman" panose="02020603050405020304" pitchFamily="18" charset="0"/>
              </a:rPr>
              <a:t> in </a:t>
            </a:r>
            <a:r>
              <a:rPr lang="it-IT" sz="1400" b="1" dirty="0" err="1">
                <a:solidFill>
                  <a:srgbClr val="222222"/>
                </a:solidFill>
                <a:latin typeface="Times New Roman" panose="02020603050405020304" pitchFamily="18" charset="0"/>
                <a:cs typeface="Times New Roman" panose="02020603050405020304" pitchFamily="18" charset="0"/>
              </a:rPr>
              <a:t>hemodynamically</a:t>
            </a:r>
            <a:r>
              <a:rPr lang="it-IT" sz="1400" b="1" dirty="0">
                <a:solidFill>
                  <a:srgbClr val="222222"/>
                </a:solidFill>
                <a:latin typeface="Times New Roman" panose="02020603050405020304" pitchFamily="18" charset="0"/>
                <a:cs typeface="Times New Roman" panose="02020603050405020304" pitchFamily="18" charset="0"/>
              </a:rPr>
              <a:t> </a:t>
            </a:r>
            <a:r>
              <a:rPr lang="it-IT" sz="1400" b="1" dirty="0" err="1">
                <a:solidFill>
                  <a:srgbClr val="222222"/>
                </a:solidFill>
                <a:latin typeface="Times New Roman" panose="02020603050405020304" pitchFamily="18" charset="0"/>
                <a:cs typeface="Times New Roman" panose="02020603050405020304" pitchFamily="18" charset="0"/>
              </a:rPr>
              <a:t>unstable</a:t>
            </a:r>
            <a:r>
              <a:rPr lang="it-IT" sz="1400" b="1" dirty="0">
                <a:solidFill>
                  <a:srgbClr val="222222"/>
                </a:solidFill>
                <a:latin typeface="Times New Roman" panose="02020603050405020304" pitchFamily="18" charset="0"/>
                <a:cs typeface="Times New Roman" panose="02020603050405020304" pitchFamily="18" charset="0"/>
              </a:rPr>
              <a:t> </a:t>
            </a:r>
            <a:r>
              <a:rPr lang="it-IT" sz="1400" b="1" dirty="0" err="1">
                <a:solidFill>
                  <a:srgbClr val="222222"/>
                </a:solidFill>
                <a:latin typeface="Times New Roman" panose="02020603050405020304" pitchFamily="18" charset="0"/>
                <a:cs typeface="Times New Roman" panose="02020603050405020304" pitchFamily="18" charset="0"/>
              </a:rPr>
              <a:t>pelvic</a:t>
            </a:r>
            <a:r>
              <a:rPr lang="it-IT" sz="1400" b="1" dirty="0">
                <a:solidFill>
                  <a:srgbClr val="222222"/>
                </a:solidFill>
                <a:latin typeface="Times New Roman" panose="02020603050405020304" pitchFamily="18" charset="0"/>
                <a:cs typeface="Times New Roman" panose="02020603050405020304" pitchFamily="18" charset="0"/>
              </a:rPr>
              <a:t> </a:t>
            </a:r>
            <a:r>
              <a:rPr lang="it-IT" sz="1400" b="1" dirty="0" err="1">
                <a:solidFill>
                  <a:srgbClr val="222222"/>
                </a:solidFill>
                <a:latin typeface="Times New Roman" panose="02020603050405020304" pitchFamily="18" charset="0"/>
                <a:cs typeface="Times New Roman" panose="02020603050405020304" pitchFamily="18" charset="0"/>
              </a:rPr>
              <a:t>fractures</a:t>
            </a:r>
            <a:endParaRPr lang="it-IT" sz="1400" b="1" dirty="0">
              <a:solidFill>
                <a:srgbClr val="222222"/>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it-IT" sz="1400" dirty="0">
              <a:solidFill>
                <a:srgbClr val="333333"/>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it-IT" sz="1400" dirty="0">
                <a:solidFill>
                  <a:srgbClr val="333333"/>
                </a:solidFill>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Patients</a:t>
            </a:r>
            <a:r>
              <a:rPr lang="it-IT" sz="1400" dirty="0">
                <a:latin typeface="Times New Roman" panose="02020603050405020304" pitchFamily="18" charset="0"/>
                <a:cs typeface="Times New Roman" panose="02020603050405020304" pitchFamily="18" charset="0"/>
              </a:rPr>
              <a:t> with </a:t>
            </a:r>
            <a:r>
              <a:rPr lang="it-IT" sz="1400" dirty="0" err="1">
                <a:latin typeface="Times New Roman" panose="02020603050405020304" pitchFamily="18" charset="0"/>
                <a:cs typeface="Times New Roman" panose="02020603050405020304" pitchFamily="18" charset="0"/>
              </a:rPr>
              <a:t>pelvic</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fracture-related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hemodynamic</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instability</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should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always</a:t>
            </a:r>
            <a:r>
              <a:rPr lang="it-IT" sz="1400" dirty="0">
                <a:latin typeface="Times New Roman" panose="02020603050405020304" pitchFamily="18" charset="0"/>
                <a:cs typeface="Times New Roman" panose="02020603050405020304" pitchFamily="18" charset="0"/>
              </a:rPr>
              <a:t> be </a:t>
            </a:r>
            <a:r>
              <a:rPr lang="it-IT" sz="1400" dirty="0" err="1">
                <a:latin typeface="Times New Roman" panose="02020603050405020304" pitchFamily="18" charset="0"/>
                <a:cs typeface="Times New Roman" panose="02020603050405020304" pitchFamily="18" charset="0"/>
              </a:rPr>
              <a:t>considered</a:t>
            </a:r>
            <a:r>
              <a:rPr lang="it-IT" sz="1400" dirty="0">
                <a:latin typeface="Times New Roman" panose="02020603050405020304" pitchFamily="18" charset="0"/>
                <a:cs typeface="Times New Roman" panose="02020603050405020304" pitchFamily="18" charset="0"/>
              </a:rPr>
              <a:t> for </a:t>
            </a:r>
            <a:r>
              <a:rPr lang="it-IT" sz="1400" dirty="0" err="1">
                <a:latin typeface="Times New Roman" panose="02020603050405020304" pitchFamily="18" charset="0"/>
                <a:cs typeface="Times New Roman" panose="02020603050405020304" pitchFamily="18" charset="0"/>
              </a:rPr>
              <a:t>pre-peritoneal</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pelvic</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packing</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especially</a:t>
            </a:r>
            <a:r>
              <a:rPr lang="it-IT" sz="1400" dirty="0">
                <a:latin typeface="Times New Roman" panose="02020603050405020304" pitchFamily="18" charset="0"/>
                <a:cs typeface="Times New Roman" panose="02020603050405020304" pitchFamily="18" charset="0"/>
              </a:rPr>
              <a:t> in hospitals with no </a:t>
            </a:r>
            <a:r>
              <a:rPr lang="it-IT" sz="1400" dirty="0" err="1">
                <a:latin typeface="Times New Roman" panose="02020603050405020304" pitchFamily="18" charset="0"/>
                <a:cs typeface="Times New Roman" panose="02020603050405020304" pitchFamily="18" charset="0"/>
              </a:rPr>
              <a:t>angiography</a:t>
            </a:r>
            <a:r>
              <a:rPr lang="it-IT" sz="1400" dirty="0">
                <a:latin typeface="Times New Roman" panose="02020603050405020304" pitchFamily="18" charset="0"/>
                <a:cs typeface="Times New Roman" panose="02020603050405020304" pitchFamily="18" charset="0"/>
              </a:rPr>
              <a:t> service [Grade 1C].</a:t>
            </a:r>
          </a:p>
          <a:p>
            <a:pPr algn="just">
              <a:buFont typeface="Arial" panose="020B0604020202020204" pitchFamily="34" charset="0"/>
              <a:buChar char="•"/>
            </a:pPr>
            <a:r>
              <a:rPr lang="it-IT" sz="1400" b="1" dirty="0" smtClean="0">
                <a:solidFill>
                  <a:srgbClr val="C4321A"/>
                </a:solidFill>
                <a:latin typeface="Times New Roman" panose="02020603050405020304" pitchFamily="18" charset="0"/>
                <a:cs typeface="Times New Roman" panose="02020603050405020304" pitchFamily="18" charset="0"/>
              </a:rPr>
              <a:t>Direct </a:t>
            </a:r>
            <a:r>
              <a:rPr lang="it-IT" sz="1400" b="1" dirty="0" err="1">
                <a:solidFill>
                  <a:srgbClr val="C4321A"/>
                </a:solidFill>
                <a:latin typeface="Times New Roman" panose="02020603050405020304" pitchFamily="18" charset="0"/>
                <a:cs typeface="Times New Roman" panose="02020603050405020304" pitchFamily="18" charset="0"/>
              </a:rPr>
              <a:t>preperitoneal</a:t>
            </a:r>
            <a:r>
              <a:rPr lang="it-IT" sz="1400" b="1" dirty="0">
                <a:solidFill>
                  <a:srgbClr val="C4321A"/>
                </a:solidFill>
                <a:latin typeface="Times New Roman" panose="02020603050405020304" pitchFamily="18" charset="0"/>
                <a:cs typeface="Times New Roman" panose="02020603050405020304" pitchFamily="18" charset="0"/>
              </a:rPr>
              <a:t> </a:t>
            </a:r>
            <a:r>
              <a:rPr lang="it-IT" sz="1400" b="1" dirty="0" err="1">
                <a:solidFill>
                  <a:srgbClr val="C4321A"/>
                </a:solidFill>
                <a:latin typeface="Times New Roman" panose="02020603050405020304" pitchFamily="18" charset="0"/>
                <a:cs typeface="Times New Roman" panose="02020603050405020304" pitchFamily="18" charset="0"/>
              </a:rPr>
              <a:t>pelvic</a:t>
            </a:r>
            <a:r>
              <a:rPr lang="it-IT" sz="1400" b="1" dirty="0">
                <a:solidFill>
                  <a:srgbClr val="C4321A"/>
                </a:solidFill>
                <a:latin typeface="Times New Roman" panose="02020603050405020304" pitchFamily="18" charset="0"/>
                <a:cs typeface="Times New Roman" panose="02020603050405020304" pitchFamily="18" charset="0"/>
              </a:rPr>
              <a:t> </a:t>
            </a:r>
            <a:r>
              <a:rPr lang="it-IT" sz="1400" b="1" dirty="0" err="1">
                <a:solidFill>
                  <a:srgbClr val="C4321A"/>
                </a:solidFill>
                <a:latin typeface="Times New Roman" panose="02020603050405020304" pitchFamily="18" charset="0"/>
                <a:cs typeface="Times New Roman" panose="02020603050405020304" pitchFamily="18" charset="0"/>
              </a:rPr>
              <a:t>packing</a:t>
            </a:r>
            <a:r>
              <a:rPr lang="it-IT" sz="1400" b="1" dirty="0">
                <a:solidFill>
                  <a:srgbClr val="C4321A"/>
                </a:solidFill>
                <a:latin typeface="Times New Roman" panose="02020603050405020304" pitchFamily="18" charset="0"/>
                <a:cs typeface="Times New Roman" panose="02020603050405020304" pitchFamily="18" charset="0"/>
              </a:rPr>
              <a:t> </a:t>
            </a:r>
            <a:r>
              <a:rPr lang="it-IT" sz="1400" b="1" dirty="0" err="1">
                <a:solidFill>
                  <a:srgbClr val="C4321A"/>
                </a:solidFill>
                <a:latin typeface="Times New Roman" panose="02020603050405020304" pitchFamily="18" charset="0"/>
                <a:cs typeface="Times New Roman" panose="02020603050405020304" pitchFamily="18" charset="0"/>
              </a:rPr>
              <a:t>represents</a:t>
            </a:r>
            <a:r>
              <a:rPr lang="it-IT" sz="1400" b="1" dirty="0">
                <a:solidFill>
                  <a:srgbClr val="C4321A"/>
                </a:solidFill>
                <a:latin typeface="Times New Roman" panose="02020603050405020304" pitchFamily="18" charset="0"/>
                <a:cs typeface="Times New Roman" panose="02020603050405020304" pitchFamily="18" charset="0"/>
              </a:rPr>
              <a:t> an </a:t>
            </a:r>
            <a:r>
              <a:rPr lang="it-IT" sz="1400" b="1" dirty="0" err="1">
                <a:solidFill>
                  <a:srgbClr val="C4321A"/>
                </a:solidFill>
                <a:latin typeface="Times New Roman" panose="02020603050405020304" pitchFamily="18" charset="0"/>
                <a:cs typeface="Times New Roman" panose="02020603050405020304" pitchFamily="18" charset="0"/>
              </a:rPr>
              <a:t>effective</a:t>
            </a:r>
            <a:r>
              <a:rPr lang="it-IT" sz="1400" b="1" dirty="0">
                <a:solidFill>
                  <a:srgbClr val="C4321A"/>
                </a:solidFill>
                <a:latin typeface="Times New Roman" panose="02020603050405020304" pitchFamily="18" charset="0"/>
                <a:cs typeface="Times New Roman" panose="02020603050405020304" pitchFamily="18" charset="0"/>
              </a:rPr>
              <a:t> </a:t>
            </a:r>
            <a:r>
              <a:rPr lang="it-IT" sz="1400" b="1" dirty="0" err="1">
                <a:solidFill>
                  <a:srgbClr val="C4321A"/>
                </a:solidFill>
                <a:latin typeface="Times New Roman" panose="02020603050405020304" pitchFamily="18" charset="0"/>
                <a:cs typeface="Times New Roman" panose="02020603050405020304" pitchFamily="18" charset="0"/>
              </a:rPr>
              <a:t>surgical</a:t>
            </a:r>
            <a:r>
              <a:rPr lang="it-IT" sz="1400" b="1" dirty="0">
                <a:solidFill>
                  <a:srgbClr val="C4321A"/>
                </a:solidFill>
                <a:latin typeface="Times New Roman" panose="02020603050405020304" pitchFamily="18" charset="0"/>
                <a:cs typeface="Times New Roman" panose="02020603050405020304" pitchFamily="18" charset="0"/>
              </a:rPr>
              <a:t> </a:t>
            </a:r>
            <a:r>
              <a:rPr lang="it-IT" sz="1400" b="1" dirty="0" err="1">
                <a:solidFill>
                  <a:srgbClr val="C4321A"/>
                </a:solidFill>
                <a:latin typeface="Times New Roman" panose="02020603050405020304" pitchFamily="18" charset="0"/>
                <a:cs typeface="Times New Roman" panose="02020603050405020304" pitchFamily="18" charset="0"/>
              </a:rPr>
              <a:t>measure</a:t>
            </a:r>
            <a:r>
              <a:rPr lang="it-IT" sz="1400" b="1" dirty="0">
                <a:solidFill>
                  <a:srgbClr val="C4321A"/>
                </a:solidFill>
                <a:latin typeface="Times New Roman" panose="02020603050405020304" pitchFamily="18" charset="0"/>
                <a:cs typeface="Times New Roman" panose="02020603050405020304" pitchFamily="18" charset="0"/>
              </a:rPr>
              <a:t> of </a:t>
            </a:r>
            <a:r>
              <a:rPr lang="it-IT" sz="1400" b="1" dirty="0" err="1">
                <a:solidFill>
                  <a:srgbClr val="C4321A"/>
                </a:solidFill>
                <a:latin typeface="Times New Roman" panose="02020603050405020304" pitchFamily="18" charset="0"/>
                <a:cs typeface="Times New Roman" panose="02020603050405020304" pitchFamily="18" charset="0"/>
              </a:rPr>
              <a:t>early</a:t>
            </a:r>
            <a:r>
              <a:rPr lang="it-IT" sz="1400" b="1" dirty="0">
                <a:solidFill>
                  <a:srgbClr val="C4321A"/>
                </a:solidFill>
                <a:latin typeface="Times New Roman" panose="02020603050405020304" pitchFamily="18" charset="0"/>
                <a:cs typeface="Times New Roman" panose="02020603050405020304" pitchFamily="18" charset="0"/>
              </a:rPr>
              <a:t> </a:t>
            </a:r>
            <a:r>
              <a:rPr lang="it-IT" sz="1400" b="1" dirty="0" err="1">
                <a:solidFill>
                  <a:srgbClr val="C4321A"/>
                </a:solidFill>
                <a:latin typeface="Times New Roman" panose="02020603050405020304" pitchFamily="18" charset="0"/>
                <a:cs typeface="Times New Roman" panose="02020603050405020304" pitchFamily="18" charset="0"/>
              </a:rPr>
              <a:t>haemorrhage</a:t>
            </a:r>
            <a:r>
              <a:rPr lang="it-IT" sz="1400" b="1" dirty="0">
                <a:solidFill>
                  <a:srgbClr val="C4321A"/>
                </a:solidFill>
                <a:latin typeface="Times New Roman" panose="02020603050405020304" pitchFamily="18" charset="0"/>
                <a:cs typeface="Times New Roman" panose="02020603050405020304" pitchFamily="18" charset="0"/>
              </a:rPr>
              <a:t> control in </a:t>
            </a:r>
            <a:r>
              <a:rPr lang="it-IT" sz="1400" b="1" dirty="0" err="1">
                <a:solidFill>
                  <a:srgbClr val="C4321A"/>
                </a:solidFill>
                <a:latin typeface="Times New Roman" panose="02020603050405020304" pitchFamily="18" charset="0"/>
                <a:cs typeface="Times New Roman" panose="02020603050405020304" pitchFamily="18" charset="0"/>
              </a:rPr>
              <a:t>hypotensive</a:t>
            </a:r>
            <a:r>
              <a:rPr lang="it-IT" sz="1400" b="1" dirty="0">
                <a:solidFill>
                  <a:srgbClr val="C4321A"/>
                </a:solidFill>
                <a:latin typeface="Times New Roman" panose="02020603050405020304" pitchFamily="18" charset="0"/>
                <a:cs typeface="Times New Roman" panose="02020603050405020304" pitchFamily="18" charset="0"/>
              </a:rPr>
              <a:t> </a:t>
            </a:r>
            <a:r>
              <a:rPr lang="it-IT" sz="1400" b="1" dirty="0" err="1">
                <a:solidFill>
                  <a:srgbClr val="C4321A"/>
                </a:solidFill>
                <a:latin typeface="Times New Roman" panose="02020603050405020304" pitchFamily="18" charset="0"/>
                <a:cs typeface="Times New Roman" panose="02020603050405020304" pitchFamily="18" charset="0"/>
              </a:rPr>
              <a:t>patients</a:t>
            </a:r>
            <a:r>
              <a:rPr lang="it-IT" sz="1400" b="1" dirty="0">
                <a:solidFill>
                  <a:srgbClr val="C4321A"/>
                </a:solidFill>
                <a:latin typeface="Times New Roman" panose="02020603050405020304" pitchFamily="18" charset="0"/>
                <a:cs typeface="Times New Roman" panose="02020603050405020304" pitchFamily="18" charset="0"/>
              </a:rPr>
              <a:t> with </a:t>
            </a:r>
            <a:r>
              <a:rPr lang="it-IT" sz="1400" b="1" dirty="0" err="1">
                <a:solidFill>
                  <a:srgbClr val="C4321A"/>
                </a:solidFill>
                <a:latin typeface="Times New Roman" panose="02020603050405020304" pitchFamily="18" charset="0"/>
                <a:cs typeface="Times New Roman" panose="02020603050405020304" pitchFamily="18" charset="0"/>
              </a:rPr>
              <a:t>bleeding</a:t>
            </a:r>
            <a:r>
              <a:rPr lang="it-IT" sz="1400" b="1" dirty="0">
                <a:solidFill>
                  <a:srgbClr val="C4321A"/>
                </a:solidFill>
                <a:latin typeface="Times New Roman" panose="02020603050405020304" pitchFamily="18" charset="0"/>
                <a:cs typeface="Times New Roman" panose="02020603050405020304" pitchFamily="18" charset="0"/>
              </a:rPr>
              <a:t> </a:t>
            </a:r>
            <a:r>
              <a:rPr lang="it-IT" sz="1400" b="1" dirty="0" err="1">
                <a:solidFill>
                  <a:srgbClr val="C4321A"/>
                </a:solidFill>
                <a:latin typeface="Times New Roman" panose="02020603050405020304" pitchFamily="18" charset="0"/>
                <a:cs typeface="Times New Roman" panose="02020603050405020304" pitchFamily="18" charset="0"/>
              </a:rPr>
              <a:t>pelvic</a:t>
            </a:r>
            <a:r>
              <a:rPr lang="it-IT" sz="1400" b="1" dirty="0">
                <a:solidFill>
                  <a:srgbClr val="C4321A"/>
                </a:solidFill>
                <a:latin typeface="Times New Roman" panose="02020603050405020304" pitchFamily="18" charset="0"/>
                <a:cs typeface="Times New Roman" panose="02020603050405020304" pitchFamily="18" charset="0"/>
              </a:rPr>
              <a:t> ring </a:t>
            </a:r>
            <a:r>
              <a:rPr lang="it-IT" sz="1400" b="1" dirty="0" err="1">
                <a:solidFill>
                  <a:srgbClr val="C4321A"/>
                </a:solidFill>
                <a:latin typeface="Times New Roman" panose="02020603050405020304" pitchFamily="18" charset="0"/>
                <a:cs typeface="Times New Roman" panose="02020603050405020304" pitchFamily="18" charset="0"/>
              </a:rPr>
              <a:t>disruptions</a:t>
            </a:r>
            <a:r>
              <a:rPr lang="it-IT" sz="1400" dirty="0">
                <a:latin typeface="Times New Roman" panose="02020603050405020304" pitchFamily="18" charset="0"/>
                <a:cs typeface="Times New Roman" panose="02020603050405020304" pitchFamily="18" charset="0"/>
              </a:rPr>
              <a:t> [Grade 1B].</a:t>
            </a:r>
          </a:p>
          <a:p>
            <a:pPr algn="just">
              <a:buFont typeface="Arial" panose="020B0604020202020204" pitchFamily="34" charset="0"/>
              <a:buChar char="•"/>
            </a:pPr>
            <a:r>
              <a:rPr lang="it-IT" sz="1400" dirty="0" err="1" smtClean="0">
                <a:latin typeface="Times New Roman" panose="02020603050405020304" pitchFamily="18" charset="0"/>
                <a:cs typeface="Times New Roman" panose="02020603050405020304" pitchFamily="18" charset="0"/>
              </a:rPr>
              <a:t>Pelvic</a:t>
            </a:r>
            <a:r>
              <a:rPr lang="it-IT" sz="1400" dirty="0" smtClean="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packing</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should</a:t>
            </a:r>
            <a:r>
              <a:rPr lang="it-IT" sz="1400" dirty="0">
                <a:latin typeface="Times New Roman" panose="02020603050405020304" pitchFamily="18" charset="0"/>
                <a:cs typeface="Times New Roman" panose="02020603050405020304" pitchFamily="18" charset="0"/>
              </a:rPr>
              <a:t> be </a:t>
            </a:r>
            <a:r>
              <a:rPr lang="it-IT" sz="1400" dirty="0" err="1">
                <a:latin typeface="Times New Roman" panose="02020603050405020304" pitchFamily="18" charset="0"/>
                <a:cs typeface="Times New Roman" panose="02020603050405020304" pitchFamily="18" charset="0"/>
              </a:rPr>
              <a:t>performed</a:t>
            </a:r>
            <a:r>
              <a:rPr lang="it-IT" sz="1400" dirty="0">
                <a:latin typeface="Times New Roman" panose="02020603050405020304" pitchFamily="18" charset="0"/>
                <a:cs typeface="Times New Roman" panose="02020603050405020304" pitchFamily="18" charset="0"/>
              </a:rPr>
              <a:t> in </a:t>
            </a:r>
            <a:r>
              <a:rPr lang="it-IT" sz="1400" dirty="0" err="1">
                <a:latin typeface="Times New Roman" panose="02020603050405020304" pitchFamily="18" charset="0"/>
                <a:cs typeface="Times New Roman" panose="02020603050405020304" pitchFamily="18" charset="0"/>
              </a:rPr>
              <a:t>conjunction</a:t>
            </a:r>
            <a:r>
              <a:rPr lang="it-IT" sz="1400" dirty="0">
                <a:latin typeface="Times New Roman" panose="02020603050405020304" pitchFamily="18" charset="0"/>
                <a:cs typeface="Times New Roman" panose="02020603050405020304" pitchFamily="18" charset="0"/>
              </a:rPr>
              <a:t> with </a:t>
            </a:r>
            <a:r>
              <a:rPr lang="it-IT" sz="1400" dirty="0" err="1">
                <a:latin typeface="Times New Roman" panose="02020603050405020304" pitchFamily="18" charset="0"/>
                <a:cs typeface="Times New Roman" panose="02020603050405020304" pitchFamily="18" charset="0"/>
              </a:rPr>
              <a:t>pelvic</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stabilization</a:t>
            </a:r>
            <a:r>
              <a:rPr lang="it-IT" sz="1400" dirty="0">
                <a:latin typeface="Times New Roman" panose="02020603050405020304" pitchFamily="18" charset="0"/>
                <a:cs typeface="Times New Roman" panose="02020603050405020304" pitchFamily="18" charset="0"/>
              </a:rPr>
              <a:t> to </a:t>
            </a:r>
            <a:r>
              <a:rPr lang="it-IT" sz="1400" dirty="0" err="1">
                <a:latin typeface="Times New Roman" panose="02020603050405020304" pitchFamily="18" charset="0"/>
                <a:cs typeface="Times New Roman" panose="02020603050405020304" pitchFamily="18" charset="0"/>
              </a:rPr>
              <a:t>maximize</a:t>
            </a:r>
            <a:r>
              <a:rPr lang="it-IT" sz="1400" dirty="0">
                <a:latin typeface="Times New Roman" panose="02020603050405020304" pitchFamily="18" charset="0"/>
                <a:cs typeface="Times New Roman" panose="02020603050405020304" pitchFamily="18" charset="0"/>
              </a:rPr>
              <a:t> the </a:t>
            </a:r>
            <a:r>
              <a:rPr lang="it-IT" sz="1400" dirty="0" err="1">
                <a:latin typeface="Times New Roman" panose="02020603050405020304" pitchFamily="18" charset="0"/>
                <a:cs typeface="Times New Roman" panose="02020603050405020304" pitchFamily="18" charset="0"/>
              </a:rPr>
              <a:t>effectiveness</a:t>
            </a:r>
            <a:r>
              <a:rPr lang="it-IT" sz="1400" dirty="0">
                <a:latin typeface="Times New Roman" panose="02020603050405020304" pitchFamily="18" charset="0"/>
                <a:cs typeface="Times New Roman" panose="02020603050405020304" pitchFamily="18" charset="0"/>
              </a:rPr>
              <a:t> of </a:t>
            </a:r>
            <a:r>
              <a:rPr lang="it-IT" sz="1400" dirty="0" err="1">
                <a:latin typeface="Times New Roman" panose="02020603050405020304" pitchFamily="18" charset="0"/>
                <a:cs typeface="Times New Roman" panose="02020603050405020304" pitchFamily="18" charset="0"/>
              </a:rPr>
              <a:t>bleeding</a:t>
            </a:r>
            <a:r>
              <a:rPr lang="it-IT" sz="1400" dirty="0">
                <a:latin typeface="Times New Roman" panose="02020603050405020304" pitchFamily="18" charset="0"/>
                <a:cs typeface="Times New Roman" panose="02020603050405020304" pitchFamily="18" charset="0"/>
              </a:rPr>
              <a:t> control [Grade 2A].</a:t>
            </a:r>
          </a:p>
          <a:p>
            <a:pPr algn="just">
              <a:buFont typeface="Arial" panose="020B0604020202020204" pitchFamily="34" charset="0"/>
              <a:buChar char="•"/>
            </a:pPr>
            <a:r>
              <a:rPr lang="it-IT" sz="1400" dirty="0" err="1" smtClean="0">
                <a:latin typeface="Times New Roman" panose="02020603050405020304" pitchFamily="18" charset="0"/>
                <a:cs typeface="Times New Roman" panose="02020603050405020304" pitchFamily="18" charset="0"/>
              </a:rPr>
              <a:t>Patients</a:t>
            </a:r>
            <a:r>
              <a:rPr lang="it-IT" sz="1400" dirty="0" smtClean="0">
                <a:latin typeface="Times New Roman" panose="02020603050405020304" pitchFamily="18" charset="0"/>
                <a:cs typeface="Times New Roman" panose="02020603050405020304" pitchFamily="18" charset="0"/>
              </a:rPr>
              <a:t> </a:t>
            </a:r>
            <a:r>
              <a:rPr lang="it-IT" sz="1400" dirty="0">
                <a:latin typeface="Times New Roman" panose="02020603050405020304" pitchFamily="18" charset="0"/>
                <a:cs typeface="Times New Roman" panose="02020603050405020304" pitchFamily="18" charset="0"/>
              </a:rPr>
              <a:t>with </a:t>
            </a:r>
            <a:r>
              <a:rPr lang="it-IT" sz="1400" dirty="0" err="1">
                <a:latin typeface="Times New Roman" panose="02020603050405020304" pitchFamily="18" charset="0"/>
                <a:cs typeface="Times New Roman" panose="02020603050405020304" pitchFamily="18" charset="0"/>
              </a:rPr>
              <a:t>pelvic</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fracture-related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hemodynamic</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instability</a:t>
            </a:r>
            <a:r>
              <a:rPr lang="it-IT" sz="1400" dirty="0">
                <a:latin typeface="Times New Roman" panose="02020603050405020304" pitchFamily="18" charset="0"/>
                <a:cs typeface="Times New Roman" panose="02020603050405020304" pitchFamily="18" charset="0"/>
              </a:rPr>
              <a:t> with </a:t>
            </a:r>
            <a:r>
              <a:rPr lang="it-IT" sz="1400" dirty="0" err="1">
                <a:latin typeface="Times New Roman" panose="02020603050405020304" pitchFamily="18" charset="0"/>
                <a:cs typeface="Times New Roman" panose="02020603050405020304" pitchFamily="18" charset="0"/>
              </a:rPr>
              <a:t>persistent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bleeding</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after</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angiography</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should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always</a:t>
            </a:r>
            <a:r>
              <a:rPr lang="it-IT" sz="1400" dirty="0">
                <a:latin typeface="Times New Roman" panose="02020603050405020304" pitchFamily="18" charset="0"/>
                <a:cs typeface="Times New Roman" panose="02020603050405020304" pitchFamily="18" charset="0"/>
              </a:rPr>
              <a:t> be </a:t>
            </a:r>
            <a:r>
              <a:rPr lang="it-IT" sz="1400" dirty="0" err="1">
                <a:latin typeface="Times New Roman" panose="02020603050405020304" pitchFamily="18" charset="0"/>
                <a:cs typeface="Times New Roman" panose="02020603050405020304" pitchFamily="18" charset="0"/>
              </a:rPr>
              <a:t>considered</a:t>
            </a:r>
            <a:r>
              <a:rPr lang="it-IT" sz="1400" dirty="0">
                <a:latin typeface="Times New Roman" panose="02020603050405020304" pitchFamily="18" charset="0"/>
                <a:cs typeface="Times New Roman" panose="02020603050405020304" pitchFamily="18" charset="0"/>
              </a:rPr>
              <a:t> for </a:t>
            </a:r>
            <a:r>
              <a:rPr lang="it-IT" sz="1400" dirty="0" err="1">
                <a:latin typeface="Times New Roman" panose="02020603050405020304" pitchFamily="18" charset="0"/>
                <a:cs typeface="Times New Roman" panose="02020603050405020304" pitchFamily="18" charset="0"/>
              </a:rPr>
              <a:t>pre-peritoneal</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pelvic</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packing</a:t>
            </a:r>
            <a:r>
              <a:rPr lang="it-IT" sz="1400" dirty="0">
                <a:latin typeface="Times New Roman" panose="02020603050405020304" pitchFamily="18" charset="0"/>
                <a:cs typeface="Times New Roman" panose="02020603050405020304" pitchFamily="18" charset="0"/>
              </a:rPr>
              <a:t> [Grade 2A].</a:t>
            </a:r>
          </a:p>
          <a:p>
            <a:pPr algn="just">
              <a:buFont typeface="Arial" panose="020B0604020202020204" pitchFamily="34" charset="0"/>
              <a:buChar char="•"/>
            </a:pPr>
            <a:r>
              <a:rPr lang="it-IT" sz="1400" dirty="0" err="1" smtClean="0">
                <a:latin typeface="Times New Roman" panose="02020603050405020304" pitchFamily="18" charset="0"/>
                <a:cs typeface="Times New Roman" panose="02020603050405020304" pitchFamily="18" charset="0"/>
              </a:rPr>
              <a:t>Pre-peritoneal</a:t>
            </a:r>
            <a:r>
              <a:rPr lang="it-IT" sz="1400" dirty="0" smtClean="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pelvic</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packing</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is</a:t>
            </a:r>
            <a:r>
              <a:rPr lang="it-IT" sz="1400" dirty="0">
                <a:latin typeface="Times New Roman" panose="02020603050405020304" pitchFamily="18" charset="0"/>
                <a:cs typeface="Times New Roman" panose="02020603050405020304" pitchFamily="18" charset="0"/>
              </a:rPr>
              <a:t> an </a:t>
            </a:r>
            <a:r>
              <a:rPr lang="it-IT" sz="1400" dirty="0" err="1">
                <a:latin typeface="Times New Roman" panose="02020603050405020304" pitchFamily="18" charset="0"/>
                <a:cs typeface="Times New Roman" panose="02020603050405020304" pitchFamily="18" charset="0"/>
              </a:rPr>
              <a:t>effective</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technique</a:t>
            </a:r>
            <a:r>
              <a:rPr lang="it-IT" sz="1400" dirty="0">
                <a:latin typeface="Times New Roman" panose="02020603050405020304" pitchFamily="18" charset="0"/>
                <a:cs typeface="Times New Roman" panose="02020603050405020304" pitchFamily="18" charset="0"/>
              </a:rPr>
              <a:t> in </a:t>
            </a:r>
            <a:r>
              <a:rPr lang="it-IT" sz="1400" dirty="0" err="1">
                <a:latin typeface="Times New Roman" panose="02020603050405020304" pitchFamily="18" charset="0"/>
                <a:cs typeface="Times New Roman" panose="02020603050405020304" pitchFamily="18" charset="0"/>
              </a:rPr>
              <a:t>controlling</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hemorrhage</a:t>
            </a:r>
            <a:r>
              <a:rPr lang="it-IT" sz="1400" dirty="0">
                <a:latin typeface="Times New Roman" panose="02020603050405020304" pitchFamily="18" charset="0"/>
                <a:cs typeface="Times New Roman" panose="02020603050405020304" pitchFamily="18" charset="0"/>
              </a:rPr>
              <a:t> in </a:t>
            </a:r>
            <a:r>
              <a:rPr lang="it-IT" sz="1400" dirty="0" err="1">
                <a:latin typeface="Times New Roman" panose="02020603050405020304" pitchFamily="18" charset="0"/>
                <a:cs typeface="Times New Roman" panose="02020603050405020304" pitchFamily="18" charset="0"/>
              </a:rPr>
              <a:t>patients</a:t>
            </a:r>
            <a:r>
              <a:rPr lang="it-IT" sz="1400" dirty="0">
                <a:latin typeface="Times New Roman" panose="02020603050405020304" pitchFamily="18" charset="0"/>
                <a:cs typeface="Times New Roman" panose="02020603050405020304" pitchFamily="18" charset="0"/>
              </a:rPr>
              <a:t> with </a:t>
            </a:r>
            <a:r>
              <a:rPr lang="it-IT" sz="1400" dirty="0" err="1">
                <a:latin typeface="Times New Roman" panose="02020603050405020304" pitchFamily="18" charset="0"/>
                <a:cs typeface="Times New Roman" panose="02020603050405020304" pitchFamily="18" charset="0"/>
              </a:rPr>
              <a:t>pelvic</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fracture-related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hemodynamic</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instability</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undergone</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prior</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anterior</a:t>
            </a:r>
            <a:r>
              <a:rPr lang="it-IT" sz="1400" dirty="0">
                <a:latin typeface="Times New Roman" panose="02020603050405020304" pitchFamily="18" charset="0"/>
                <a:cs typeface="Times New Roman" panose="02020603050405020304" pitchFamily="18" charset="0"/>
              </a:rPr>
              <a:t>/C-</a:t>
            </a:r>
            <a:r>
              <a:rPr lang="it-IT" sz="1400" dirty="0" err="1">
                <a:latin typeface="Times New Roman" panose="02020603050405020304" pitchFamily="18" charset="0"/>
                <a:cs typeface="Times New Roman" panose="02020603050405020304" pitchFamily="18" charset="0"/>
              </a:rPr>
              <a:t>clamp</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fixation</a:t>
            </a:r>
            <a:r>
              <a:rPr lang="it-IT" sz="1400" dirty="0">
                <a:latin typeface="Times New Roman" panose="02020603050405020304" pitchFamily="18" charset="0"/>
                <a:cs typeface="Times New Roman" panose="02020603050405020304" pitchFamily="18" charset="0"/>
              </a:rPr>
              <a:t> [Grade 2A].</a:t>
            </a:r>
          </a:p>
        </p:txBody>
      </p:sp>
      <p:cxnSp>
        <p:nvCxnSpPr>
          <p:cNvPr id="4" name="Connettore diritto 3"/>
          <p:cNvCxnSpPr/>
          <p:nvPr/>
        </p:nvCxnSpPr>
        <p:spPr>
          <a:xfrm>
            <a:off x="1331640" y="840563"/>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Immagine 4"/>
          <p:cNvPicPr>
            <a:picLocks noChangeAspect="1"/>
          </p:cNvPicPr>
          <p:nvPr/>
        </p:nvPicPr>
        <p:blipFill>
          <a:blip r:embed="rId2"/>
          <a:stretch>
            <a:fillRect/>
          </a:stretch>
        </p:blipFill>
        <p:spPr>
          <a:xfrm>
            <a:off x="147625" y="1131590"/>
            <a:ext cx="1103472" cy="1518036"/>
          </a:xfrm>
          <a:prstGeom prst="rect">
            <a:avLst/>
          </a:prstGeom>
        </p:spPr>
      </p:pic>
      <p:sp>
        <p:nvSpPr>
          <p:cNvPr id="6" name="Rettangolo 5"/>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7" name="Immagine 6"/>
          <p:cNvPicPr>
            <a:picLocks noChangeAspect="1"/>
          </p:cNvPicPr>
          <p:nvPr/>
        </p:nvPicPr>
        <p:blipFill>
          <a:blip r:embed="rId3"/>
          <a:stretch>
            <a:fillRect/>
          </a:stretch>
        </p:blipFill>
        <p:spPr>
          <a:xfrm>
            <a:off x="147625" y="3058667"/>
            <a:ext cx="1024217" cy="1408298"/>
          </a:xfrm>
          <a:prstGeom prst="rect">
            <a:avLst/>
          </a:prstGeom>
        </p:spPr>
      </p:pic>
    </p:spTree>
    <p:extLst>
      <p:ext uri="{BB962C8B-B14F-4D97-AF65-F5344CB8AC3E}">
        <p14:creationId xmlns:p14="http://schemas.microsoft.com/office/powerpoint/2010/main" val="100702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195736" y="915566"/>
            <a:ext cx="5452020" cy="3854643"/>
          </a:xfrm>
          <a:prstGeom prst="rect">
            <a:avLst/>
          </a:prstGeom>
        </p:spPr>
      </p:pic>
      <p:cxnSp>
        <p:nvCxnSpPr>
          <p:cNvPr id="3" name="Connettore diritto 2"/>
          <p:cNvCxnSpPr/>
          <p:nvPr/>
        </p:nvCxnSpPr>
        <p:spPr>
          <a:xfrm>
            <a:off x="1331640" y="840563"/>
            <a:ext cx="0" cy="40760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3"/>
          <a:stretch>
            <a:fillRect/>
          </a:stretch>
        </p:blipFill>
        <p:spPr>
          <a:xfrm>
            <a:off x="147625" y="1131590"/>
            <a:ext cx="1103472" cy="1518036"/>
          </a:xfrm>
          <a:prstGeom prst="rect">
            <a:avLst/>
          </a:prstGeom>
        </p:spPr>
      </p:pic>
      <p:sp>
        <p:nvSpPr>
          <p:cNvPr id="5" name="Rettangolo 4"/>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1808499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915566"/>
            <a:ext cx="8118648" cy="3447098"/>
          </a:xfrm>
          <a:prstGeom prst="rect">
            <a:avLst/>
          </a:prstGeom>
        </p:spPr>
        <p:txBody>
          <a:bodyPr wrap="square">
            <a:spAutoFit/>
          </a:bodyPr>
          <a:lstStyle/>
          <a:p>
            <a:pPr algn="ctr"/>
            <a:r>
              <a:rPr lang="en-US" sz="1400" b="1" dirty="0">
                <a:latin typeface="Times New Roman" panose="02020603050405020304" pitchFamily="18" charset="0"/>
                <a:cs typeface="Times New Roman" panose="02020603050405020304" pitchFamily="18" charset="0"/>
              </a:rPr>
              <a:t>Conclusions </a:t>
            </a:r>
            <a:endParaRPr lang="en-US" sz="1400" b="1" dirty="0" smtClean="0">
              <a:latin typeface="Times New Roman" panose="02020603050405020304" pitchFamily="18" charset="0"/>
              <a:cs typeface="Times New Roman" panose="02020603050405020304" pitchFamily="18" charset="0"/>
            </a:endParaRPr>
          </a:p>
          <a:p>
            <a:r>
              <a:rPr lang="en-US" sz="1200" b="1" dirty="0" smtClean="0">
                <a:solidFill>
                  <a:srgbClr val="FF0000"/>
                </a:solidFill>
                <a:latin typeface="Times New Roman" panose="02020603050405020304" pitchFamily="18" charset="0"/>
                <a:cs typeface="Times New Roman" panose="02020603050405020304" pitchFamily="18" charset="0"/>
              </a:rPr>
              <a:t>Zone </a:t>
            </a:r>
            <a:r>
              <a:rPr lang="en-US" sz="1200" b="1" dirty="0">
                <a:solidFill>
                  <a:srgbClr val="FF0000"/>
                </a:solidFill>
                <a:latin typeface="Times New Roman" panose="02020603050405020304" pitchFamily="18" charset="0"/>
                <a:cs typeface="Times New Roman" panose="02020603050405020304" pitchFamily="18" charset="0"/>
              </a:rPr>
              <a:t>1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171450" indent="-171450">
              <a:buFontTx/>
              <a:buChar char="-"/>
            </a:pPr>
            <a:r>
              <a:rPr lang="en-US" sz="1200" dirty="0" smtClean="0">
                <a:latin typeface="Times New Roman" panose="02020603050405020304" pitchFamily="18" charset="0"/>
                <a:cs typeface="Times New Roman" panose="02020603050405020304" pitchFamily="18" charset="0"/>
              </a:rPr>
              <a:t>The </a:t>
            </a:r>
            <a:r>
              <a:rPr lang="en-US" sz="1200" dirty="0">
                <a:latin typeface="Times New Roman" panose="02020603050405020304" pitchFamily="18" charset="0"/>
                <a:cs typeface="Times New Roman" panose="02020603050405020304" pitchFamily="18" charset="0"/>
              </a:rPr>
              <a:t>highest mortality rates are related to </a:t>
            </a:r>
            <a:r>
              <a:rPr lang="en-US" sz="1200" b="1" dirty="0" smtClean="0">
                <a:solidFill>
                  <a:srgbClr val="C4321A"/>
                </a:solidFill>
                <a:latin typeface="Times New Roman" panose="02020603050405020304" pitchFamily="18" charset="0"/>
                <a:cs typeface="Times New Roman" panose="02020603050405020304" pitchFamily="18" charset="0"/>
              </a:rPr>
              <a:t>large vessels</a:t>
            </a:r>
            <a:r>
              <a:rPr lang="en-US" sz="1200" dirty="0" smtClean="0">
                <a:latin typeface="Times New Roman" panose="02020603050405020304" pitchFamily="18" charset="0"/>
                <a:cs typeface="Times New Roman" panose="02020603050405020304" pitchFamily="18" charset="0"/>
              </a:rPr>
              <a:t>, so </a:t>
            </a:r>
            <a:r>
              <a:rPr lang="en-US" sz="1200" dirty="0">
                <a:latin typeface="Times New Roman" panose="02020603050405020304" pitchFamily="18" charset="0"/>
                <a:cs typeface="Times New Roman" panose="02020603050405020304" pitchFamily="18" charset="0"/>
              </a:rPr>
              <a:t>the diagnostic suspicion is essential</a:t>
            </a:r>
            <a:r>
              <a:rPr lang="en-US" sz="1200" dirty="0" smtClean="0">
                <a:latin typeface="Times New Roman" panose="02020603050405020304" pitchFamily="18" charset="0"/>
                <a:cs typeface="Times New Roman" panose="02020603050405020304" pitchFamily="18" charset="0"/>
              </a:rPr>
              <a:t>.</a:t>
            </a:r>
          </a:p>
          <a:p>
            <a:pPr marL="171450" indent="-171450">
              <a:buFontTx/>
              <a:buChar char="-"/>
            </a:pPr>
            <a:r>
              <a:rPr lang="en-US" sz="1200" dirty="0" smtClean="0">
                <a:latin typeface="Times New Roman" panose="02020603050405020304" pitchFamily="18" charset="0"/>
                <a:cs typeface="Times New Roman" panose="02020603050405020304" pitchFamily="18" charset="0"/>
              </a:rPr>
              <a:t>The </a:t>
            </a:r>
            <a:r>
              <a:rPr lang="en-US" sz="1200" dirty="0">
                <a:latin typeface="Times New Roman" panose="02020603050405020304" pitchFamily="18" charset="0"/>
                <a:cs typeface="Times New Roman" panose="02020603050405020304" pitchFamily="18" charset="0"/>
              </a:rPr>
              <a:t>most frequent aortic injuries are </a:t>
            </a:r>
            <a:r>
              <a:rPr lang="en-US" sz="1200" b="1" dirty="0" err="1">
                <a:solidFill>
                  <a:srgbClr val="C4321A"/>
                </a:solidFill>
                <a:latin typeface="Times New Roman" panose="02020603050405020304" pitchFamily="18" charset="0"/>
                <a:cs typeface="Times New Roman" panose="02020603050405020304" pitchFamily="18" charset="0"/>
              </a:rPr>
              <a:t>infrarenal</a:t>
            </a:r>
            <a:r>
              <a:rPr lang="en-US" sz="1200" dirty="0">
                <a:latin typeface="Times New Roman" panose="02020603050405020304" pitchFamily="18" charset="0"/>
                <a:cs typeface="Times New Roman" panose="02020603050405020304" pitchFamily="18" charset="0"/>
              </a:rPr>
              <a:t>, while vena cava injuries are predominantly adrenal</a:t>
            </a:r>
            <a:r>
              <a:rPr lang="en-US" sz="1200" dirty="0" smtClean="0">
                <a:latin typeface="Times New Roman" panose="02020603050405020304" pitchFamily="18" charset="0"/>
                <a:cs typeface="Times New Roman" panose="02020603050405020304" pitchFamily="18" charset="0"/>
              </a:rPr>
              <a:t>.</a:t>
            </a:r>
          </a:p>
          <a:p>
            <a:pPr marL="171450" indent="-171450">
              <a:buFontTx/>
              <a:buChar char="-"/>
            </a:pPr>
            <a:r>
              <a:rPr lang="en-US" sz="1200" dirty="0" smtClean="0">
                <a:latin typeface="Times New Roman" panose="02020603050405020304" pitchFamily="18" charset="0"/>
                <a:cs typeface="Times New Roman" panose="02020603050405020304" pitchFamily="18" charset="0"/>
              </a:rPr>
              <a:t>The </a:t>
            </a:r>
            <a:r>
              <a:rPr lang="en-US" sz="1200" dirty="0">
                <a:latin typeface="Times New Roman" panose="02020603050405020304" pitchFamily="18" charset="0"/>
                <a:cs typeface="Times New Roman" panose="02020603050405020304" pitchFamily="18" charset="0"/>
              </a:rPr>
              <a:t>therapeutic objectives are based on the control of </a:t>
            </a:r>
            <a:r>
              <a:rPr lang="en-US" sz="1200" b="1" dirty="0">
                <a:solidFill>
                  <a:srgbClr val="C4321A"/>
                </a:solidFill>
                <a:latin typeface="Times New Roman" panose="02020603050405020304" pitchFamily="18" charset="0"/>
                <a:cs typeface="Times New Roman" panose="02020603050405020304" pitchFamily="18" charset="0"/>
              </a:rPr>
              <a:t>hemostasis</a:t>
            </a:r>
            <a:r>
              <a:rPr lang="en-US" sz="1200" dirty="0">
                <a:latin typeface="Times New Roman" panose="02020603050405020304" pitchFamily="18" charset="0"/>
                <a:cs typeface="Times New Roman" panose="02020603050405020304" pitchFamily="18" charset="0"/>
              </a:rPr>
              <a:t>/contamination and the assessment of injuries. </a:t>
            </a:r>
            <a:endParaRPr lang="en-US" sz="1200" dirty="0" smtClean="0">
              <a:latin typeface="Times New Roman" panose="02020603050405020304" pitchFamily="18" charset="0"/>
              <a:cs typeface="Times New Roman" panose="02020603050405020304" pitchFamily="18" charset="0"/>
            </a:endParaRPr>
          </a:p>
          <a:p>
            <a:pPr marL="171450" indent="-171450">
              <a:buFontTx/>
              <a:buChar char="-"/>
            </a:pPr>
            <a:r>
              <a:rPr lang="en-US" sz="1200" dirty="0">
                <a:latin typeface="Times New Roman" panose="02020603050405020304" pitchFamily="18" charset="0"/>
                <a:cs typeface="Times New Roman" panose="02020603050405020304" pitchFamily="18" charset="0"/>
              </a:rPr>
              <a:t>I</a:t>
            </a:r>
            <a:r>
              <a:rPr lang="en-US" sz="1200" dirty="0" smtClean="0">
                <a:latin typeface="Times New Roman" panose="02020603050405020304" pitchFamily="18" charset="0"/>
                <a:cs typeface="Times New Roman" panose="02020603050405020304" pitchFamily="18" charset="0"/>
              </a:rPr>
              <a:t>n </a:t>
            </a:r>
            <a:r>
              <a:rPr lang="en-US" sz="1200" dirty="0">
                <a:latin typeface="Times New Roman" panose="02020603050405020304" pitchFamily="18" charset="0"/>
                <a:cs typeface="Times New Roman" panose="02020603050405020304" pitchFamily="18" charset="0"/>
              </a:rPr>
              <a:t>the presence of hemodynamic stability and absence of contraindication, conservative management, including </a:t>
            </a:r>
            <a:r>
              <a:rPr lang="en-US" sz="1200" dirty="0" err="1">
                <a:latin typeface="Times New Roman" panose="02020603050405020304" pitchFamily="18" charset="0"/>
                <a:cs typeface="Times New Roman" panose="02020603050405020304" pitchFamily="18" charset="0"/>
              </a:rPr>
              <a:t>angioembolization</a:t>
            </a:r>
            <a:r>
              <a:rPr lang="en-US" sz="1200" dirty="0">
                <a:latin typeface="Times New Roman" panose="02020603050405020304" pitchFamily="18" charset="0"/>
                <a:cs typeface="Times New Roman" panose="02020603050405020304" pitchFamily="18" charset="0"/>
              </a:rPr>
              <a:t>, should initially be considered. </a:t>
            </a:r>
            <a:r>
              <a:rPr lang="en-US" sz="1200" dirty="0" smtClean="0">
                <a:latin typeface="Times New Roman" panose="02020603050405020304" pitchFamily="18" charset="0"/>
                <a:cs typeface="Times New Roman" panose="02020603050405020304" pitchFamily="18" charset="0"/>
              </a:rPr>
              <a:t>Otherwise</a:t>
            </a:r>
            <a:r>
              <a:rPr lang="en-US" sz="1200" dirty="0">
                <a:latin typeface="Times New Roman" panose="02020603050405020304" pitchFamily="18" charset="0"/>
                <a:cs typeface="Times New Roman" panose="02020603050405020304" pitchFamily="18" charset="0"/>
              </a:rPr>
              <a:t>, the use of sutures is preferable to more complex maneuvers. </a:t>
            </a:r>
            <a:endParaRPr lang="en-US" sz="1200" dirty="0" smtClean="0">
              <a:latin typeface="Times New Roman" panose="02020603050405020304" pitchFamily="18" charset="0"/>
              <a:cs typeface="Times New Roman" panose="02020603050405020304" pitchFamily="18" charset="0"/>
            </a:endParaRPr>
          </a:p>
          <a:p>
            <a:pPr marL="171450" indent="-171450">
              <a:buFontTx/>
              <a:buChar char="-"/>
            </a:pPr>
            <a:endParaRPr lang="en-US" sz="1200" dirty="0" smtClean="0">
              <a:latin typeface="Times New Roman" panose="02020603050405020304" pitchFamily="18" charset="0"/>
              <a:cs typeface="Times New Roman" panose="02020603050405020304" pitchFamily="18" charset="0"/>
            </a:endParaRPr>
          </a:p>
          <a:p>
            <a:r>
              <a:rPr lang="en-US" sz="1200" b="1" dirty="0" smtClean="0">
                <a:solidFill>
                  <a:srgbClr val="FF0000"/>
                </a:solidFill>
                <a:latin typeface="Times New Roman" panose="02020603050405020304" pitchFamily="18" charset="0"/>
                <a:cs typeface="Times New Roman" panose="02020603050405020304" pitchFamily="18" charset="0"/>
              </a:rPr>
              <a:t>Zone </a:t>
            </a:r>
            <a:r>
              <a:rPr lang="en-US" sz="1200" b="1" dirty="0">
                <a:solidFill>
                  <a:srgbClr val="FF0000"/>
                </a:solidFill>
                <a:latin typeface="Times New Roman" panose="02020603050405020304" pitchFamily="18" charset="0"/>
                <a:cs typeface="Times New Roman" panose="02020603050405020304" pitchFamily="18" charset="0"/>
              </a:rPr>
              <a:t>2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171450" indent="-171450">
              <a:buFontTx/>
              <a:buChar char="-"/>
            </a:pPr>
            <a:r>
              <a:rPr lang="en-US" sz="1200" dirty="0" smtClean="0">
                <a:latin typeface="Times New Roman" panose="02020603050405020304" pitchFamily="18" charset="0"/>
                <a:cs typeface="Times New Roman" panose="02020603050405020304" pitchFamily="18" charset="0"/>
              </a:rPr>
              <a:t>Conservative </a:t>
            </a:r>
            <a:r>
              <a:rPr lang="en-US" sz="1200" dirty="0">
                <a:latin typeface="Times New Roman" panose="02020603050405020304" pitchFamily="18" charset="0"/>
                <a:cs typeface="Times New Roman" panose="02020603050405020304" pitchFamily="18" charset="0"/>
              </a:rPr>
              <a:t>treatment is the most widely accepted, and surgery is defined by the presence of associated injuries or instability. Within the surgical approach, conservative maneuvers are more frequent than nephrectomy or </a:t>
            </a:r>
            <a:r>
              <a:rPr lang="en-US" sz="1200" dirty="0" err="1" smtClean="0">
                <a:latin typeface="Times New Roman" panose="02020603050405020304" pitchFamily="18" charset="0"/>
                <a:cs typeface="Times New Roman" panose="02020603050405020304" pitchFamily="18" charset="0"/>
              </a:rPr>
              <a:t>adrenalectomy</a:t>
            </a:r>
            <a:r>
              <a:rPr lang="en-US" sz="1200" dirty="0" smtClean="0">
                <a:latin typeface="Times New Roman" panose="02020603050405020304" pitchFamily="18" charset="0"/>
                <a:cs typeface="Times New Roman" panose="02020603050405020304" pitchFamily="18" charset="0"/>
              </a:rPr>
              <a:t>.</a:t>
            </a:r>
          </a:p>
          <a:p>
            <a:pPr marL="171450" indent="-171450">
              <a:buFontTx/>
              <a:buChar char="-"/>
            </a:pPr>
            <a:r>
              <a:rPr lang="en-US" sz="1200" dirty="0" smtClean="0">
                <a:latin typeface="Times New Roman" panose="02020603050405020304" pitchFamily="18" charset="0"/>
                <a:cs typeface="Times New Roman" panose="02020603050405020304" pitchFamily="18" charset="0"/>
              </a:rPr>
              <a:t> A </a:t>
            </a:r>
            <a:r>
              <a:rPr lang="en-US" sz="1200" dirty="0">
                <a:latin typeface="Times New Roman" panose="02020603050405020304" pitchFamily="18" charset="0"/>
                <a:cs typeface="Times New Roman" panose="02020603050405020304" pitchFamily="18" charset="0"/>
              </a:rPr>
              <a:t>high index of suspicion of ureteral injuries is necessary</a:t>
            </a:r>
            <a:r>
              <a:rPr lang="en-US" sz="1200" dirty="0" smtClean="0">
                <a:latin typeface="Times New Roman" panose="02020603050405020304" pitchFamily="18" charset="0"/>
                <a:cs typeface="Times New Roman" panose="02020603050405020304" pitchFamily="18" charset="0"/>
              </a:rPr>
              <a:t>.</a:t>
            </a:r>
          </a:p>
          <a:p>
            <a:pPr marL="171450" indent="-171450">
              <a:buFontTx/>
              <a:buChar char="-"/>
            </a:pPr>
            <a:r>
              <a:rPr lang="en-US" sz="1200" dirty="0" smtClean="0">
                <a:latin typeface="Times New Roman" panose="02020603050405020304" pitchFamily="18" charset="0"/>
                <a:cs typeface="Times New Roman" panose="02020603050405020304" pitchFamily="18" charset="0"/>
              </a:rPr>
              <a:t> Vascular </a:t>
            </a:r>
            <a:r>
              <a:rPr lang="en-US" sz="1200" dirty="0">
                <a:latin typeface="Times New Roman" panose="02020603050405020304" pitchFamily="18" charset="0"/>
                <a:cs typeface="Times New Roman" panose="02020603050405020304" pitchFamily="18" charset="0"/>
              </a:rPr>
              <a:t>reconstruction is reserved for patients with anomalies of the contralateral kidney</a:t>
            </a:r>
            <a:r>
              <a:rPr lang="en-US" sz="1200" dirty="0" smtClean="0">
                <a:latin typeface="Times New Roman" panose="02020603050405020304" pitchFamily="18" charset="0"/>
                <a:cs typeface="Times New Roman" panose="02020603050405020304" pitchFamily="18" charset="0"/>
              </a:rPr>
              <a:t>.</a:t>
            </a:r>
          </a:p>
          <a:p>
            <a:endParaRPr lang="en-US" sz="1200" dirty="0" smtClean="0">
              <a:latin typeface="Times New Roman" panose="02020603050405020304" pitchFamily="18" charset="0"/>
              <a:cs typeface="Times New Roman" panose="02020603050405020304" pitchFamily="18" charset="0"/>
            </a:endParaRPr>
          </a:p>
          <a:p>
            <a:r>
              <a:rPr lang="en-US" sz="1200" b="1" dirty="0" smtClean="0">
                <a:solidFill>
                  <a:srgbClr val="FF0000"/>
                </a:solidFill>
                <a:latin typeface="Times New Roman" panose="02020603050405020304" pitchFamily="18" charset="0"/>
                <a:cs typeface="Times New Roman" panose="02020603050405020304" pitchFamily="18" charset="0"/>
              </a:rPr>
              <a:t> </a:t>
            </a:r>
            <a:r>
              <a:rPr lang="en-US" sz="1200" b="1" dirty="0">
                <a:solidFill>
                  <a:srgbClr val="FF0000"/>
                </a:solidFill>
                <a:latin typeface="Times New Roman" panose="02020603050405020304" pitchFamily="18" charset="0"/>
                <a:cs typeface="Times New Roman" panose="02020603050405020304" pitchFamily="18" charset="0"/>
              </a:rPr>
              <a:t>Zone </a:t>
            </a:r>
            <a:r>
              <a:rPr lang="en-US" sz="1200" b="1" dirty="0" smtClean="0">
                <a:solidFill>
                  <a:srgbClr val="FF0000"/>
                </a:solidFill>
                <a:latin typeface="Times New Roman" panose="02020603050405020304" pitchFamily="18" charset="0"/>
                <a:cs typeface="Times New Roman" panose="02020603050405020304" pitchFamily="18" charset="0"/>
              </a:rPr>
              <a:t>3</a:t>
            </a:r>
          </a:p>
          <a:p>
            <a:pPr marL="171450" indent="-171450">
              <a:buFontTx/>
              <a:buChar char="-"/>
            </a:pPr>
            <a:r>
              <a:rPr lang="en-US" sz="1200" dirty="0" smtClean="0">
                <a:latin typeface="Times New Roman" panose="02020603050405020304" pitchFamily="18" charset="0"/>
                <a:cs typeface="Times New Roman" panose="02020603050405020304" pitchFamily="18" charset="0"/>
              </a:rPr>
              <a:t> Iliac </a:t>
            </a:r>
            <a:r>
              <a:rPr lang="en-US" sz="1200" dirty="0">
                <a:latin typeface="Times New Roman" panose="02020603050405020304" pitchFamily="18" charset="0"/>
                <a:cs typeface="Times New Roman" panose="02020603050405020304" pitchFamily="18" charset="0"/>
              </a:rPr>
              <a:t>vessel injuries prevail in importance due to their associated high mortality. </a:t>
            </a:r>
            <a:endParaRPr lang="en-US" sz="1200" dirty="0" smtClean="0">
              <a:latin typeface="Times New Roman" panose="02020603050405020304" pitchFamily="18" charset="0"/>
              <a:cs typeface="Times New Roman" panose="02020603050405020304" pitchFamily="18" charset="0"/>
            </a:endParaRPr>
          </a:p>
          <a:p>
            <a:pPr marL="171450" indent="-171450">
              <a:buFontTx/>
              <a:buChar char="-"/>
            </a:pPr>
            <a:r>
              <a:rPr lang="en-US" sz="1200" dirty="0" err="1" smtClean="0">
                <a:latin typeface="Times New Roman" panose="02020603050405020304" pitchFamily="18" charset="0"/>
                <a:cs typeface="Times New Roman" panose="02020603050405020304" pitchFamily="18" charset="0"/>
              </a:rPr>
              <a:t>Arteriorrhaphy</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 venous ligation stand out, together with an increase in the use of intravascular techniques. </a:t>
            </a:r>
            <a:endParaRPr lang="en-US" sz="1200" dirty="0" smtClean="0">
              <a:latin typeface="Times New Roman" panose="02020603050405020304" pitchFamily="18" charset="0"/>
              <a:cs typeface="Times New Roman" panose="02020603050405020304" pitchFamily="18" charset="0"/>
            </a:endParaRPr>
          </a:p>
          <a:p>
            <a:pPr marL="171450" indent="-171450">
              <a:buFontTx/>
              <a:buChar char="-"/>
            </a:pPr>
            <a:r>
              <a:rPr lang="en-US" sz="1200" dirty="0" smtClean="0">
                <a:latin typeface="Times New Roman" panose="02020603050405020304" pitchFamily="18" charset="0"/>
                <a:cs typeface="Times New Roman" panose="02020603050405020304" pitchFamily="18" charset="0"/>
              </a:rPr>
              <a:t>The </a:t>
            </a:r>
            <a:r>
              <a:rPr lang="en-US" sz="1200" dirty="0">
                <a:latin typeface="Times New Roman" panose="02020603050405020304" pitchFamily="18" charset="0"/>
                <a:cs typeface="Times New Roman" panose="02020603050405020304" pitchFamily="18" charset="0"/>
              </a:rPr>
              <a:t>management of bone injury is based on the </a:t>
            </a:r>
            <a:r>
              <a:rPr lang="en-US" sz="1200" dirty="0" err="1" smtClean="0">
                <a:latin typeface="Times New Roman" panose="02020603050405020304" pitchFamily="18" charset="0"/>
                <a:cs typeface="Times New Roman" panose="02020603050405020304" pitchFamily="18" charset="0"/>
              </a:rPr>
              <a:t>multidiscplinary</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approach and individualized for each case</a:t>
            </a:r>
            <a:r>
              <a:rPr lang="en-US" sz="1200" dirty="0" smtClean="0">
                <a:latin typeface="Times New Roman" panose="02020603050405020304" pitchFamily="18" charset="0"/>
                <a:cs typeface="Times New Roman" panose="02020603050405020304" pitchFamily="18" charset="0"/>
              </a:rPr>
              <a:t>.</a:t>
            </a:r>
            <a:endParaRPr lang="it-IT" sz="1200" dirty="0">
              <a:latin typeface="Times New Roman" panose="02020603050405020304" pitchFamily="18" charset="0"/>
              <a:cs typeface="Times New Roman" panose="02020603050405020304" pitchFamily="18" charset="0"/>
            </a:endParaRPr>
          </a:p>
        </p:txBody>
      </p:sp>
      <p:sp>
        <p:nvSpPr>
          <p:cNvPr id="3" name="Rettangolo 2"/>
          <p:cNvSpPr/>
          <p:nvPr/>
        </p:nvSpPr>
        <p:spPr>
          <a:xfrm>
            <a:off x="135601" y="4876006"/>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3632833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655703" y="1120655"/>
            <a:ext cx="4032448" cy="3488572"/>
          </a:xfrm>
          <a:prstGeom prst="rect">
            <a:avLst/>
          </a:prstGeom>
        </p:spPr>
      </p:pic>
      <p:sp>
        <p:nvSpPr>
          <p:cNvPr id="3" name="CasellaDiTesto 2"/>
          <p:cNvSpPr txBox="1"/>
          <p:nvPr/>
        </p:nvSpPr>
        <p:spPr>
          <a:xfrm>
            <a:off x="326545" y="1329392"/>
            <a:ext cx="3131840" cy="2739211"/>
          </a:xfrm>
          <a:prstGeom prst="rect">
            <a:avLst/>
          </a:prstGeom>
          <a:noFill/>
        </p:spPr>
        <p:txBody>
          <a:bodyPr wrap="square" rtlCol="0">
            <a:spAutoFit/>
          </a:bodyPr>
          <a:lstStyle/>
          <a:p>
            <a:pPr algn="just"/>
            <a:r>
              <a:rPr lang="it-IT" sz="1400" b="1" dirty="0" smtClean="0">
                <a:latin typeface="Times New Roman" panose="02020603050405020304" pitchFamily="18" charset="0"/>
                <a:cs typeface="Times New Roman" panose="02020603050405020304" pitchFamily="18" charset="0"/>
              </a:rPr>
              <a:t>Acquisito</a:t>
            </a:r>
            <a:r>
              <a:rPr lang="it-IT" sz="1400" dirty="0" smtClean="0">
                <a:latin typeface="Times New Roman" panose="02020603050405020304" pitchFamily="18" charset="0"/>
                <a:cs typeface="Times New Roman" panose="02020603050405020304" pitchFamily="18" charset="0"/>
              </a:rPr>
              <a:t>: origina dal mesogastrio dorsale embrionario  fuso con il peritoneo posteriore parietale primitivo (</a:t>
            </a:r>
            <a:r>
              <a:rPr lang="it-IT" sz="1400" i="1" dirty="0" smtClean="0">
                <a:latin typeface="Times New Roman" panose="02020603050405020304" pitchFamily="18" charset="0"/>
                <a:cs typeface="Times New Roman" panose="02020603050405020304" pitchFamily="18" charset="0"/>
              </a:rPr>
              <a:t>fascia di </a:t>
            </a:r>
            <a:r>
              <a:rPr lang="it-IT" sz="1400" i="1" dirty="0" err="1" smtClean="0">
                <a:latin typeface="Times New Roman" panose="02020603050405020304" pitchFamily="18" charset="0"/>
                <a:cs typeface="Times New Roman" panose="02020603050405020304" pitchFamily="18" charset="0"/>
              </a:rPr>
              <a:t>Toldt</a:t>
            </a:r>
            <a:r>
              <a:rPr lang="it-IT" sz="1400" dirty="0" smtClean="0">
                <a:latin typeface="Times New Roman" panose="02020603050405020304" pitchFamily="18" charset="0"/>
                <a:cs typeface="Times New Roman" panose="02020603050405020304" pitchFamily="18" charset="0"/>
              </a:rPr>
              <a:t>)</a:t>
            </a:r>
          </a:p>
          <a:p>
            <a:pPr algn="just"/>
            <a:endParaRPr lang="it-IT" sz="1400" dirty="0" smtClean="0">
              <a:latin typeface="Times New Roman" panose="02020603050405020304" pitchFamily="18" charset="0"/>
              <a:cs typeface="Times New Roman" panose="02020603050405020304" pitchFamily="18" charset="0"/>
            </a:endParaRPr>
          </a:p>
          <a:p>
            <a:pPr algn="just"/>
            <a:r>
              <a:rPr lang="it-IT" sz="1400" b="1" dirty="0" smtClean="0">
                <a:latin typeface="Times New Roman" panose="02020603050405020304" pitchFamily="18" charset="0"/>
                <a:cs typeface="Times New Roman" panose="02020603050405020304" pitchFamily="18" charset="0"/>
              </a:rPr>
              <a:t>Vero</a:t>
            </a:r>
            <a:r>
              <a:rPr lang="it-IT" sz="1400" dirty="0" smtClean="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it-IT" sz="1400" dirty="0" smtClean="0">
                <a:latin typeface="Times New Roman" panose="02020603050405020304" pitchFamily="18" charset="0"/>
                <a:cs typeface="Times New Roman" panose="02020603050405020304" pitchFamily="18" charset="0"/>
              </a:rPr>
              <a:t>pararenale anteriore, </a:t>
            </a:r>
          </a:p>
          <a:p>
            <a:pPr algn="just"/>
            <a:r>
              <a:rPr lang="it-IT" sz="1400" dirty="0">
                <a:latin typeface="Times New Roman" panose="02020603050405020304" pitchFamily="18" charset="0"/>
                <a:cs typeface="Times New Roman" panose="02020603050405020304" pitchFamily="18" charset="0"/>
              </a:rPr>
              <a:t> </a:t>
            </a:r>
            <a:r>
              <a:rPr lang="it-IT" sz="1400" dirty="0" smtClean="0">
                <a:latin typeface="Times New Roman" panose="02020603050405020304" pitchFamily="18" charset="0"/>
                <a:cs typeface="Times New Roman" panose="02020603050405020304" pitchFamily="18" charset="0"/>
              </a:rPr>
              <a:t>      sovra-mesocolico </a:t>
            </a:r>
            <a:r>
              <a:rPr lang="it-IT" sz="1400" dirty="0">
                <a:latin typeface="Times New Roman" panose="02020603050405020304" pitchFamily="18" charset="0"/>
                <a:cs typeface="Times New Roman" panose="02020603050405020304" pitchFamily="18" charset="0"/>
              </a:rPr>
              <a:t>dx e </a:t>
            </a:r>
            <a:r>
              <a:rPr lang="it-IT" sz="1400" dirty="0" err="1">
                <a:latin typeface="Times New Roman" panose="02020603050405020304" pitchFamily="18" charset="0"/>
                <a:cs typeface="Times New Roman" panose="02020603050405020304" pitchFamily="18" charset="0"/>
              </a:rPr>
              <a:t>sx</a:t>
            </a:r>
            <a:endParaRPr lang="it-IT" sz="1400" dirty="0">
              <a:latin typeface="Times New Roman" panose="02020603050405020304" pitchFamily="18" charset="0"/>
              <a:cs typeface="Times New Roman" panose="02020603050405020304" pitchFamily="18" charset="0"/>
            </a:endParaRPr>
          </a:p>
          <a:p>
            <a:pPr algn="just"/>
            <a:r>
              <a:rPr lang="it-IT" sz="1400" dirty="0" smtClean="0">
                <a:latin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cs typeface="Times New Roman" panose="02020603050405020304" pitchFamily="18" charset="0"/>
              </a:rPr>
              <a:t>sottomesocolico</a:t>
            </a:r>
            <a:r>
              <a:rPr lang="it-IT" sz="1400" dirty="0" smtClean="0">
                <a:latin typeface="Times New Roman" panose="02020603050405020304" pitchFamily="18" charset="0"/>
                <a:cs typeface="Times New Roman" panose="02020603050405020304" pitchFamily="18" charset="0"/>
              </a:rPr>
              <a:t> dx e </a:t>
            </a:r>
            <a:r>
              <a:rPr lang="it-IT" sz="1400" dirty="0" err="1" smtClean="0">
                <a:latin typeface="Times New Roman" panose="02020603050405020304" pitchFamily="18" charset="0"/>
                <a:cs typeface="Times New Roman" panose="02020603050405020304" pitchFamily="18" charset="0"/>
              </a:rPr>
              <a:t>sx</a:t>
            </a:r>
            <a:r>
              <a:rPr lang="it-IT" sz="1400" dirty="0" smtClean="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it-IT" sz="1400" dirty="0" smtClean="0">
                <a:latin typeface="Times New Roman" panose="02020603050405020304" pitchFamily="18" charset="0"/>
                <a:cs typeface="Times New Roman" panose="02020603050405020304" pitchFamily="18" charset="0"/>
              </a:rPr>
              <a:t> perirenale </a:t>
            </a:r>
            <a:endParaRPr lang="it-IT"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it-IT" sz="1400" dirty="0" smtClean="0">
                <a:latin typeface="Times New Roman" panose="02020603050405020304" pitchFamily="18" charset="0"/>
                <a:cs typeface="Times New Roman" panose="02020603050405020304" pitchFamily="18" charset="0"/>
              </a:rPr>
              <a:t> pararenale posteriore dx e </a:t>
            </a:r>
            <a:r>
              <a:rPr lang="it-IT" sz="1400" dirty="0" err="1" smtClean="0">
                <a:latin typeface="Times New Roman" panose="02020603050405020304" pitchFamily="18" charset="0"/>
                <a:cs typeface="Times New Roman" panose="02020603050405020304" pitchFamily="18" charset="0"/>
              </a:rPr>
              <a:t>sx</a:t>
            </a:r>
            <a:endParaRPr lang="it-IT" sz="1400" dirty="0" smtClean="0">
              <a:latin typeface="Times New Roman" panose="02020603050405020304" pitchFamily="18" charset="0"/>
              <a:cs typeface="Times New Roman" panose="02020603050405020304" pitchFamily="18" charset="0"/>
            </a:endParaRPr>
          </a:p>
          <a:p>
            <a:endParaRPr lang="it-IT" dirty="0"/>
          </a:p>
        </p:txBody>
      </p:sp>
      <p:cxnSp>
        <p:nvCxnSpPr>
          <p:cNvPr id="5" name="Connettore 2 4"/>
          <p:cNvCxnSpPr/>
          <p:nvPr/>
        </p:nvCxnSpPr>
        <p:spPr>
          <a:xfrm flipH="1">
            <a:off x="6201907" y="1168614"/>
            <a:ext cx="288032"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flipH="1">
            <a:off x="5645226" y="1203881"/>
            <a:ext cx="288032"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H="1">
            <a:off x="6656997" y="1162126"/>
            <a:ext cx="288032"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flipV="1">
            <a:off x="4996657" y="2473880"/>
            <a:ext cx="405699" cy="34327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H="1" flipV="1">
            <a:off x="6064325" y="1635929"/>
            <a:ext cx="405699" cy="34327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H="1" flipV="1">
            <a:off x="5461308" y="1869443"/>
            <a:ext cx="405699" cy="34327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V="1">
            <a:off x="4748727" y="2817152"/>
            <a:ext cx="302324" cy="48796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flipV="1">
            <a:off x="5251194" y="2923009"/>
            <a:ext cx="302324" cy="48796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V="1">
            <a:off x="5781519" y="2645516"/>
            <a:ext cx="302324" cy="48796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7380736" y="1144726"/>
            <a:ext cx="1152128" cy="400110"/>
          </a:xfrm>
          <a:prstGeom prst="rect">
            <a:avLst/>
          </a:prstGeom>
          <a:noFill/>
        </p:spPr>
        <p:txBody>
          <a:bodyPr wrap="square" rtlCol="0">
            <a:spAutoFit/>
          </a:bodyPr>
          <a:lstStyle/>
          <a:p>
            <a:r>
              <a:rPr lang="it-IT" sz="2000" b="1" dirty="0" err="1" smtClean="0">
                <a:solidFill>
                  <a:schemeClr val="tx2">
                    <a:lumMod val="60000"/>
                    <a:lumOff val="40000"/>
                  </a:schemeClr>
                </a:solidFill>
                <a:latin typeface="Times New Roman" panose="02020603050405020304" pitchFamily="18" charset="0"/>
                <a:cs typeface="Times New Roman" panose="02020603050405020304" pitchFamily="18" charset="0"/>
              </a:rPr>
              <a:t>Toldt</a:t>
            </a:r>
            <a:r>
              <a:rPr lang="it-IT" sz="20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endParaRPr lang="it-IT" sz="2000"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8" name="CasellaDiTesto 27"/>
          <p:cNvSpPr txBox="1"/>
          <p:nvPr/>
        </p:nvSpPr>
        <p:spPr>
          <a:xfrm>
            <a:off x="7402978" y="1841024"/>
            <a:ext cx="1152128" cy="400110"/>
          </a:xfrm>
          <a:prstGeom prst="rect">
            <a:avLst/>
          </a:prstGeom>
          <a:noFill/>
        </p:spPr>
        <p:txBody>
          <a:bodyPr wrap="square" rtlCol="0">
            <a:spAutoFit/>
          </a:bodyPr>
          <a:lstStyle/>
          <a:p>
            <a:r>
              <a:rPr lang="it-IT" sz="2000" b="1" dirty="0" err="1" smtClean="0">
                <a:solidFill>
                  <a:srgbClr val="00B050"/>
                </a:solidFill>
                <a:latin typeface="Times New Roman" panose="02020603050405020304" pitchFamily="18" charset="0"/>
                <a:cs typeface="Times New Roman" panose="02020603050405020304" pitchFamily="18" charset="0"/>
              </a:rPr>
              <a:t>Gerota</a:t>
            </a:r>
            <a:r>
              <a:rPr lang="it-IT" b="1" dirty="0" smtClean="0">
                <a:solidFill>
                  <a:srgbClr val="00B050"/>
                </a:solidFill>
              </a:rPr>
              <a:t> </a:t>
            </a:r>
            <a:endParaRPr lang="it-IT" b="1" dirty="0">
              <a:solidFill>
                <a:srgbClr val="00B050"/>
              </a:solidFill>
            </a:endParaRPr>
          </a:p>
        </p:txBody>
      </p:sp>
      <p:sp>
        <p:nvSpPr>
          <p:cNvPr id="29" name="CasellaDiTesto 28"/>
          <p:cNvSpPr txBox="1"/>
          <p:nvPr/>
        </p:nvSpPr>
        <p:spPr>
          <a:xfrm>
            <a:off x="7278938" y="2566138"/>
            <a:ext cx="1865062" cy="400110"/>
          </a:xfrm>
          <a:prstGeom prst="rect">
            <a:avLst/>
          </a:prstGeom>
          <a:noFill/>
        </p:spPr>
        <p:txBody>
          <a:bodyPr wrap="square" rtlCol="0">
            <a:spAutoFit/>
          </a:bodyPr>
          <a:lstStyle/>
          <a:p>
            <a:r>
              <a:rPr lang="it-IT" sz="2000" b="1" dirty="0" err="1" smtClean="0">
                <a:solidFill>
                  <a:srgbClr val="00B050"/>
                </a:solidFill>
                <a:latin typeface="Times New Roman" panose="02020603050405020304" pitchFamily="18" charset="0"/>
                <a:cs typeface="Times New Roman" panose="02020603050405020304" pitchFamily="18" charset="0"/>
              </a:rPr>
              <a:t>Zuckerkandl</a:t>
            </a:r>
            <a:r>
              <a:rPr lang="it-IT" sz="2000" b="1" dirty="0" smtClean="0">
                <a:solidFill>
                  <a:srgbClr val="00B050"/>
                </a:solidFill>
                <a:latin typeface="Times New Roman" panose="02020603050405020304" pitchFamily="18" charset="0"/>
                <a:cs typeface="Times New Roman" panose="02020603050405020304" pitchFamily="18" charset="0"/>
              </a:rPr>
              <a:t> </a:t>
            </a:r>
            <a:endParaRPr lang="it-IT" sz="2000" b="1" dirty="0">
              <a:solidFill>
                <a:srgbClr val="00B050"/>
              </a:solidFill>
              <a:latin typeface="Times New Roman" panose="02020603050405020304" pitchFamily="18" charset="0"/>
              <a:cs typeface="Times New Roman" panose="02020603050405020304" pitchFamily="18" charset="0"/>
            </a:endParaRPr>
          </a:p>
        </p:txBody>
      </p:sp>
      <p:sp>
        <p:nvSpPr>
          <p:cNvPr id="16" name="Rettangolo 15"/>
          <p:cNvSpPr/>
          <p:nvPr/>
        </p:nvSpPr>
        <p:spPr>
          <a:xfrm>
            <a:off x="135601" y="4866501"/>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17" name="Immagine 16"/>
          <p:cNvPicPr>
            <a:picLocks noChangeAspect="1"/>
          </p:cNvPicPr>
          <p:nvPr/>
        </p:nvPicPr>
        <p:blipFill>
          <a:blip r:embed="rId3"/>
          <a:stretch>
            <a:fillRect/>
          </a:stretch>
        </p:blipFill>
        <p:spPr>
          <a:xfrm>
            <a:off x="161061" y="4011910"/>
            <a:ext cx="615433" cy="840459"/>
          </a:xfrm>
          <a:prstGeom prst="rect">
            <a:avLst/>
          </a:prstGeom>
        </p:spPr>
      </p:pic>
    </p:spTree>
    <p:extLst>
      <p:ext uri="{BB962C8B-B14F-4D97-AF65-F5344CB8AC3E}">
        <p14:creationId xmlns:p14="http://schemas.microsoft.com/office/powerpoint/2010/main" val="296828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ppt_y</p:attrName>
                                        </p:attrNameLst>
                                      </p:cBhvr>
                                      <p:tavLst>
                                        <p:tav tm="0">
                                          <p:val>
                                            <p:strVal val="#ppt_y+#ppt_h*1.125000"/>
                                          </p:val>
                                        </p:tav>
                                        <p:tav tm="100000">
                                          <p:val>
                                            <p:strVal val="#ppt_y"/>
                                          </p:val>
                                        </p:tav>
                                      </p:tavLst>
                                    </p:anim>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3"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par>
                                <p:cTn id="32" presetID="3" presetClass="entr" presetSubtype="1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par>
                                <p:cTn id="35" presetID="3" presetClass="entr" presetSubtype="1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500"/>
                                        <p:tgtEl>
                                          <p:spTgt spid="26"/>
                                        </p:tgtEl>
                                      </p:cBhvr>
                                    </p:animEffect>
                                  </p:childTnLst>
                                </p:cTn>
                              </p:par>
                              <p:par>
                                <p:cTn id="38" presetID="3"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linds(horizontal)">
                                      <p:cBhvr>
                                        <p:cTn id="40" dur="500"/>
                                        <p:tgtEl>
                                          <p:spTgt spid="25"/>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linds(horizontal)">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63688" y="987574"/>
            <a:ext cx="5545314" cy="3399655"/>
          </a:xfrm>
          <a:prstGeom prst="rect">
            <a:avLst/>
          </a:prstGeom>
        </p:spPr>
      </p:pic>
    </p:spTree>
    <p:extLst>
      <p:ext uri="{BB962C8B-B14F-4D97-AF65-F5344CB8AC3E}">
        <p14:creationId xmlns:p14="http://schemas.microsoft.com/office/powerpoint/2010/main" val="4149401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476441" y="1635646"/>
            <a:ext cx="3841934" cy="2302993"/>
          </a:xfrm>
          <a:prstGeom prst="rect">
            <a:avLst/>
          </a:prstGeom>
        </p:spPr>
      </p:pic>
      <p:pic>
        <p:nvPicPr>
          <p:cNvPr id="3" name="Immagine 2"/>
          <p:cNvPicPr>
            <a:picLocks noChangeAspect="1"/>
          </p:cNvPicPr>
          <p:nvPr/>
        </p:nvPicPr>
        <p:blipFill rotWithShape="1">
          <a:blip r:embed="rId3"/>
          <a:srcRect b="20422"/>
          <a:stretch/>
        </p:blipFill>
        <p:spPr>
          <a:xfrm>
            <a:off x="683568" y="1203598"/>
            <a:ext cx="2376264" cy="3044798"/>
          </a:xfrm>
          <a:prstGeom prst="rect">
            <a:avLst/>
          </a:prstGeom>
        </p:spPr>
      </p:pic>
      <p:sp>
        <p:nvSpPr>
          <p:cNvPr id="4" name="Rettangolo 3"/>
          <p:cNvSpPr/>
          <p:nvPr/>
        </p:nvSpPr>
        <p:spPr>
          <a:xfrm>
            <a:off x="135601" y="4866501"/>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spTree>
    <p:extLst>
      <p:ext uri="{BB962C8B-B14F-4D97-AF65-F5344CB8AC3E}">
        <p14:creationId xmlns:p14="http://schemas.microsoft.com/office/powerpoint/2010/main" val="1302122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516216" y="1563638"/>
            <a:ext cx="2497360" cy="1384995"/>
          </a:xfrm>
          <a:prstGeom prst="rect">
            <a:avLst/>
          </a:prstGeom>
        </p:spPr>
        <p:txBody>
          <a:bodyPr wrap="square">
            <a:spAutoFit/>
          </a:bodyPr>
          <a:lstStyle/>
          <a:p>
            <a:pPr algn="just"/>
            <a:r>
              <a:rPr lang="en-US" sz="1400" dirty="0">
                <a:latin typeface="Times New Roman" panose="02020603050405020304" pitchFamily="18" charset="0"/>
                <a:cs typeface="Times New Roman" panose="02020603050405020304" pitchFamily="18" charset="0"/>
              </a:rPr>
              <a:t>Injury to genitourinary structures such as the </a:t>
            </a:r>
          </a:p>
          <a:p>
            <a:pPr marL="171450" indent="-171450" algn="just">
              <a:buFontTx/>
              <a:buChar char="-"/>
            </a:pPr>
            <a:r>
              <a:rPr lang="en-US" sz="1400" dirty="0">
                <a:latin typeface="Times New Roman" panose="02020603050405020304" pitchFamily="18" charset="0"/>
                <a:cs typeface="Times New Roman" panose="02020603050405020304" pitchFamily="18" charset="0"/>
              </a:rPr>
              <a:t>kidneys,</a:t>
            </a:r>
          </a:p>
          <a:p>
            <a:pPr marL="171450" indent="-171450" algn="just">
              <a:buFontTx/>
              <a:buChar char="-"/>
            </a:pPr>
            <a:r>
              <a:rPr lang="en-US" sz="1400" dirty="0" smtClean="0">
                <a:latin typeface="Times New Roman" panose="02020603050405020304" pitchFamily="18" charset="0"/>
                <a:cs typeface="Times New Roman" panose="02020603050405020304" pitchFamily="18" charset="0"/>
              </a:rPr>
              <a:t>adrenal </a:t>
            </a:r>
            <a:r>
              <a:rPr lang="en-US" sz="1400" dirty="0">
                <a:latin typeface="Times New Roman" panose="02020603050405020304" pitchFamily="18" charset="0"/>
                <a:cs typeface="Times New Roman" panose="02020603050405020304" pitchFamily="18" charset="0"/>
              </a:rPr>
              <a:t>glands,</a:t>
            </a:r>
          </a:p>
          <a:p>
            <a:pPr marL="171450" indent="-171450" algn="just">
              <a:buFontTx/>
              <a:buChar char="-"/>
            </a:pPr>
            <a:r>
              <a:rPr lang="en-US" sz="1400" dirty="0">
                <a:latin typeface="Times New Roman" panose="02020603050405020304" pitchFamily="18" charset="0"/>
                <a:cs typeface="Times New Roman" panose="02020603050405020304" pitchFamily="18" charset="0"/>
              </a:rPr>
              <a:t>ureters, </a:t>
            </a:r>
          </a:p>
          <a:p>
            <a:pPr marL="171450" indent="-171450" algn="just">
              <a:buFontTx/>
              <a:buChar char="-"/>
            </a:pPr>
            <a:r>
              <a:rPr lang="en-US" sz="1400" dirty="0" smtClean="0">
                <a:latin typeface="Times New Roman" panose="02020603050405020304" pitchFamily="18" charset="0"/>
                <a:cs typeface="Times New Roman" panose="02020603050405020304" pitchFamily="18" charset="0"/>
              </a:rPr>
              <a:t>bladder</a:t>
            </a:r>
            <a:endParaRPr lang="en-US" sz="1400" dirty="0">
              <a:latin typeface="Times New Roman" panose="02020603050405020304" pitchFamily="18" charset="0"/>
              <a:cs typeface="Times New Roman" panose="02020603050405020304" pitchFamily="18" charset="0"/>
            </a:endParaRPr>
          </a:p>
        </p:txBody>
      </p:sp>
      <p:sp>
        <p:nvSpPr>
          <p:cNvPr id="6" name="Rettangolo 5"/>
          <p:cNvSpPr/>
          <p:nvPr/>
        </p:nvSpPr>
        <p:spPr>
          <a:xfrm>
            <a:off x="135601" y="1419622"/>
            <a:ext cx="2664296" cy="2031325"/>
          </a:xfrm>
          <a:prstGeom prst="rect">
            <a:avLst/>
          </a:prstGeom>
        </p:spPr>
        <p:txBody>
          <a:bodyPr wrap="square">
            <a:spAutoFit/>
          </a:bodyPr>
          <a:lstStyle/>
          <a:p>
            <a:pPr algn="just"/>
            <a:r>
              <a:rPr lang="en-US" sz="1400" dirty="0">
                <a:latin typeface="Times New Roman" panose="02020603050405020304" pitchFamily="18" charset="0"/>
                <a:cs typeface="Times New Roman" panose="02020603050405020304" pitchFamily="18" charset="0"/>
              </a:rPr>
              <a:t>Injury to gastrointestinal structures such as the </a:t>
            </a:r>
          </a:p>
          <a:p>
            <a:pPr marL="171450" indent="-171450" algn="just">
              <a:buFontTx/>
              <a:buChar char="-"/>
            </a:pPr>
            <a:r>
              <a:rPr lang="en-US" sz="1400" dirty="0">
                <a:latin typeface="Times New Roman" panose="02020603050405020304" pitchFamily="18" charset="0"/>
                <a:cs typeface="Times New Roman" panose="02020603050405020304" pitchFamily="18" charset="0"/>
              </a:rPr>
              <a:t>distal esophagus, </a:t>
            </a:r>
          </a:p>
          <a:p>
            <a:pPr marL="171450" indent="-171450" algn="just">
              <a:buFontTx/>
              <a:buChar char="-"/>
            </a:pPr>
            <a:r>
              <a:rPr lang="en-US" sz="1400" dirty="0">
                <a:latin typeface="Times New Roman" panose="02020603050405020304" pitchFamily="18" charset="0"/>
                <a:cs typeface="Times New Roman" panose="02020603050405020304" pitchFamily="18" charset="0"/>
              </a:rPr>
              <a:t>the second, third, and fourth portions of the duodenum, </a:t>
            </a:r>
          </a:p>
          <a:p>
            <a:pPr marL="171450" indent="-171450" algn="just">
              <a:buFontTx/>
              <a:buChar char="-"/>
            </a:pPr>
            <a:r>
              <a:rPr lang="en-US" sz="1400" dirty="0">
                <a:latin typeface="Times New Roman" panose="02020603050405020304" pitchFamily="18" charset="0"/>
                <a:cs typeface="Times New Roman" panose="02020603050405020304" pitchFamily="18" charset="0"/>
              </a:rPr>
              <a:t>the pancreas, </a:t>
            </a:r>
          </a:p>
          <a:p>
            <a:pPr marL="171450" indent="-171450" algn="just">
              <a:buFontTx/>
              <a:buChar char="-"/>
            </a:pPr>
            <a:r>
              <a:rPr lang="en-US" sz="1400" dirty="0">
                <a:latin typeface="Times New Roman" panose="02020603050405020304" pitchFamily="18" charset="0"/>
                <a:cs typeface="Times New Roman" panose="02020603050405020304" pitchFamily="18" charset="0"/>
              </a:rPr>
              <a:t>the posterior parts of the ascending and descending colon </a:t>
            </a:r>
          </a:p>
          <a:p>
            <a:pPr marL="171450" indent="-171450" algn="just">
              <a:buFontTx/>
              <a:buChar char="-"/>
            </a:pPr>
            <a:r>
              <a:rPr lang="en-US" sz="1400" dirty="0">
                <a:latin typeface="Times New Roman" panose="02020603050405020304" pitchFamily="18" charset="0"/>
                <a:cs typeface="Times New Roman" panose="02020603050405020304" pitchFamily="18" charset="0"/>
              </a:rPr>
              <a:t>rectum </a:t>
            </a:r>
          </a:p>
        </p:txBody>
      </p:sp>
      <p:pic>
        <p:nvPicPr>
          <p:cNvPr id="8" name="Immagine 7"/>
          <p:cNvPicPr>
            <a:picLocks noChangeAspect="1"/>
          </p:cNvPicPr>
          <p:nvPr/>
        </p:nvPicPr>
        <p:blipFill>
          <a:blip r:embed="rId2"/>
          <a:stretch>
            <a:fillRect/>
          </a:stretch>
        </p:blipFill>
        <p:spPr>
          <a:xfrm>
            <a:off x="2386529" y="627534"/>
            <a:ext cx="4750252" cy="3753102"/>
          </a:xfrm>
          <a:prstGeom prst="rect">
            <a:avLst/>
          </a:prstGeom>
        </p:spPr>
      </p:pic>
      <p:sp>
        <p:nvSpPr>
          <p:cNvPr id="5" name="Rettangolo 4"/>
          <p:cNvSpPr/>
          <p:nvPr/>
        </p:nvSpPr>
        <p:spPr>
          <a:xfrm>
            <a:off x="135601" y="4866501"/>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7" name="Immagine 6"/>
          <p:cNvPicPr>
            <a:picLocks noChangeAspect="1"/>
          </p:cNvPicPr>
          <p:nvPr/>
        </p:nvPicPr>
        <p:blipFill>
          <a:blip r:embed="rId3"/>
          <a:stretch>
            <a:fillRect/>
          </a:stretch>
        </p:blipFill>
        <p:spPr>
          <a:xfrm>
            <a:off x="161061" y="3694956"/>
            <a:ext cx="847525" cy="1157413"/>
          </a:xfrm>
          <a:prstGeom prst="rect">
            <a:avLst/>
          </a:prstGeom>
        </p:spPr>
      </p:pic>
    </p:spTree>
    <p:extLst>
      <p:ext uri="{BB962C8B-B14F-4D97-AF65-F5344CB8AC3E}">
        <p14:creationId xmlns:p14="http://schemas.microsoft.com/office/powerpoint/2010/main" val="3215688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13774" y="1557695"/>
            <a:ext cx="2051372" cy="1815882"/>
          </a:xfrm>
          <a:prstGeom prst="rect">
            <a:avLst/>
          </a:prstGeom>
        </p:spPr>
        <p:txBody>
          <a:bodyPr wrap="square">
            <a:spAutoFit/>
          </a:bodyPr>
          <a:lstStyle/>
          <a:p>
            <a:pPr algn="just"/>
            <a:r>
              <a:rPr lang="en-US" sz="1400" dirty="0">
                <a:latin typeface="Times New Roman" panose="02020603050405020304" pitchFamily="18" charset="0"/>
                <a:cs typeface="Times New Roman" panose="02020603050405020304" pitchFamily="18" charset="0"/>
              </a:rPr>
              <a:t>Injury to vascular structures such as the </a:t>
            </a:r>
          </a:p>
          <a:p>
            <a:pPr marL="171450" indent="-171450" algn="just">
              <a:buFontTx/>
              <a:buChar char="-"/>
            </a:pPr>
            <a:r>
              <a:rPr lang="en-US" sz="1400" dirty="0">
                <a:latin typeface="Times New Roman" panose="02020603050405020304" pitchFamily="18" charset="0"/>
                <a:cs typeface="Times New Roman" panose="02020603050405020304" pitchFamily="18" charset="0"/>
              </a:rPr>
              <a:t>abdominal aorta and</a:t>
            </a:r>
          </a:p>
          <a:p>
            <a:pPr marL="171450" indent="-171450" algn="just">
              <a:buFontTx/>
              <a:buChar char="-"/>
            </a:pPr>
            <a:r>
              <a:rPr lang="en-US" sz="1400" dirty="0">
                <a:latin typeface="Times New Roman" panose="02020603050405020304" pitchFamily="18" charset="0"/>
                <a:cs typeface="Times New Roman" panose="02020603050405020304" pitchFamily="18" charset="0"/>
              </a:rPr>
              <a:t>inferior vena cava and their branches or </a:t>
            </a:r>
          </a:p>
          <a:p>
            <a:pPr marL="171450" indent="-171450" algn="just">
              <a:buFontTx/>
              <a:buChar char="-"/>
            </a:pPr>
            <a:r>
              <a:rPr lang="en-US" sz="1400" dirty="0">
                <a:latin typeface="Times New Roman" panose="02020603050405020304" pitchFamily="18" charset="0"/>
                <a:cs typeface="Times New Roman" panose="02020603050405020304" pitchFamily="18" charset="0"/>
              </a:rPr>
              <a:t>retroperitoneal branches of the portal venous system </a:t>
            </a:r>
          </a:p>
        </p:txBody>
      </p:sp>
      <p:sp>
        <p:nvSpPr>
          <p:cNvPr id="3" name="Rettangolo 2"/>
          <p:cNvSpPr/>
          <p:nvPr/>
        </p:nvSpPr>
        <p:spPr>
          <a:xfrm>
            <a:off x="105897" y="987574"/>
            <a:ext cx="2016224" cy="2462213"/>
          </a:xfrm>
          <a:prstGeom prst="rect">
            <a:avLst/>
          </a:prstGeom>
        </p:spPr>
        <p:txBody>
          <a:bodyPr wrap="square">
            <a:spAutoFit/>
          </a:bodyPr>
          <a:lstStyle/>
          <a:p>
            <a:r>
              <a:rPr lang="en-US" sz="1400" dirty="0" smtClean="0">
                <a:latin typeface="Times New Roman" panose="02020603050405020304" pitchFamily="18" charset="0"/>
                <a:cs typeface="Times New Roman" panose="02020603050405020304" pitchFamily="18" charset="0"/>
              </a:rPr>
              <a:t>Injuries </a:t>
            </a:r>
            <a:r>
              <a:rPr lang="en-US" sz="1400" dirty="0">
                <a:latin typeface="Times New Roman" panose="02020603050405020304" pitchFamily="18" charset="0"/>
                <a:cs typeface="Times New Roman" panose="02020603050405020304" pitchFamily="18" charset="0"/>
              </a:rPr>
              <a:t>to musculoskeletal structures such as the </a:t>
            </a:r>
          </a:p>
          <a:p>
            <a:pPr marL="171450" indent="-171450" algn="just">
              <a:buFontTx/>
              <a:buChar char="-"/>
            </a:pPr>
            <a:r>
              <a:rPr lang="en-US" sz="1400" dirty="0">
                <a:latin typeface="Times New Roman" panose="02020603050405020304" pitchFamily="18" charset="0"/>
                <a:cs typeface="Times New Roman" panose="02020603050405020304" pitchFamily="18" charset="0"/>
              </a:rPr>
              <a:t>psoas major,</a:t>
            </a:r>
          </a:p>
          <a:p>
            <a:pPr marL="171450" indent="-171450" algn="just">
              <a:buFontTx/>
              <a:buChar char="-"/>
            </a:pPr>
            <a:r>
              <a:rPr lang="en-US" sz="1400" dirty="0">
                <a:latin typeface="Times New Roman" panose="02020603050405020304" pitchFamily="18" charset="0"/>
                <a:cs typeface="Times New Roman" panose="02020603050405020304" pitchFamily="18" charset="0"/>
              </a:rPr>
              <a:t>quadratus </a:t>
            </a:r>
            <a:r>
              <a:rPr lang="en-US" sz="1400" dirty="0" err="1">
                <a:latin typeface="Times New Roman" panose="02020603050405020304" pitchFamily="18" charset="0"/>
                <a:cs typeface="Times New Roman" panose="02020603050405020304" pitchFamily="18" charset="0"/>
              </a:rPr>
              <a:t>lumborum</a:t>
            </a:r>
            <a:r>
              <a:rPr lang="en-US" sz="1400" dirty="0">
                <a:latin typeface="Times New Roman" panose="02020603050405020304" pitchFamily="18" charset="0"/>
                <a:cs typeface="Times New Roman" panose="02020603050405020304" pitchFamily="18" charset="0"/>
              </a:rPr>
              <a:t>, </a:t>
            </a:r>
          </a:p>
          <a:p>
            <a:pPr marL="171450" indent="-171450" algn="just">
              <a:buFontTx/>
              <a:buChar char="-"/>
            </a:pPr>
            <a:r>
              <a:rPr lang="en-US" sz="1400" dirty="0" err="1">
                <a:latin typeface="Times New Roman" panose="02020603050405020304" pitchFamily="18" charset="0"/>
                <a:cs typeface="Times New Roman" panose="02020603050405020304" pitchFamily="18" charset="0"/>
              </a:rPr>
              <a:t>iliacus</a:t>
            </a:r>
            <a:r>
              <a:rPr lang="en-US" sz="1400" dirty="0">
                <a:latin typeface="Times New Roman" panose="02020603050405020304" pitchFamily="18" charset="0"/>
                <a:cs typeface="Times New Roman" panose="02020603050405020304" pitchFamily="18" charset="0"/>
              </a:rPr>
              <a:t> muscles, </a:t>
            </a:r>
          </a:p>
          <a:p>
            <a:pPr marL="171450" indent="-171450" algn="just">
              <a:buFontTx/>
              <a:buChar char="-"/>
            </a:pPr>
            <a:r>
              <a:rPr lang="en-US" sz="1400" dirty="0">
                <a:latin typeface="Times New Roman" panose="02020603050405020304" pitchFamily="18" charset="0"/>
                <a:cs typeface="Times New Roman" panose="02020603050405020304" pitchFamily="18" charset="0"/>
              </a:rPr>
              <a:t>the diaphragm, and the </a:t>
            </a:r>
          </a:p>
          <a:p>
            <a:pPr marL="171450" indent="-171450" algn="just">
              <a:buFontTx/>
              <a:buChar char="-"/>
            </a:pPr>
            <a:r>
              <a:rPr lang="en-US" sz="1400" dirty="0">
                <a:latin typeface="Times New Roman" panose="02020603050405020304" pitchFamily="18" charset="0"/>
                <a:cs typeface="Times New Roman" panose="02020603050405020304" pitchFamily="18" charset="0"/>
              </a:rPr>
              <a:t>vertebral bodies from penetrating wounds or the</a:t>
            </a:r>
          </a:p>
          <a:p>
            <a:pPr marL="171450" indent="-171450" algn="just">
              <a:buFontTx/>
              <a:buChar char="-"/>
            </a:pPr>
            <a:r>
              <a:rPr lang="en-US" sz="1400" dirty="0">
                <a:latin typeface="Times New Roman" panose="02020603050405020304" pitchFamily="18" charset="0"/>
                <a:cs typeface="Times New Roman" panose="02020603050405020304" pitchFamily="18" charset="0"/>
              </a:rPr>
              <a:t> pelvic bones </a:t>
            </a:r>
            <a:endParaRPr lang="it-IT" sz="1400"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6372200" y="741472"/>
            <a:ext cx="3110437" cy="3532191"/>
          </a:xfrm>
          <a:prstGeom prst="rect">
            <a:avLst/>
          </a:prstGeom>
        </p:spPr>
      </p:pic>
      <p:sp>
        <p:nvSpPr>
          <p:cNvPr id="6" name="Rettangolo 5"/>
          <p:cNvSpPr/>
          <p:nvPr/>
        </p:nvSpPr>
        <p:spPr>
          <a:xfrm>
            <a:off x="135601" y="4866501"/>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7" name="Immagin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3039" l="10000" r="90000"/>
                    </a14:imgEffect>
                  </a14:imgLayer>
                </a14:imgProps>
              </a:ext>
            </a:extLst>
          </a:blip>
          <a:srcRect l="32567" t="18006" r="35558" b="6342"/>
          <a:stretch/>
        </p:blipFill>
        <p:spPr>
          <a:xfrm>
            <a:off x="2027820" y="1203598"/>
            <a:ext cx="2305913" cy="2907455"/>
          </a:xfrm>
          <a:prstGeom prst="rect">
            <a:avLst/>
          </a:prstGeom>
        </p:spPr>
      </p:pic>
      <p:pic>
        <p:nvPicPr>
          <p:cNvPr id="8" name="Immagine 7"/>
          <p:cNvPicPr>
            <a:picLocks noChangeAspect="1"/>
          </p:cNvPicPr>
          <p:nvPr/>
        </p:nvPicPr>
        <p:blipFill>
          <a:blip r:embed="rId5"/>
          <a:stretch>
            <a:fillRect/>
          </a:stretch>
        </p:blipFill>
        <p:spPr>
          <a:xfrm>
            <a:off x="161061" y="3694956"/>
            <a:ext cx="847525" cy="1157413"/>
          </a:xfrm>
          <a:prstGeom prst="rect">
            <a:avLst/>
          </a:prstGeom>
        </p:spPr>
      </p:pic>
    </p:spTree>
    <p:extLst>
      <p:ext uri="{BB962C8B-B14F-4D97-AF65-F5344CB8AC3E}">
        <p14:creationId xmlns:p14="http://schemas.microsoft.com/office/powerpoint/2010/main" val="31324848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49819" y="905678"/>
            <a:ext cx="3332535" cy="3900474"/>
          </a:xfrm>
          <a:prstGeom prst="rect">
            <a:avLst/>
          </a:prstGeom>
        </p:spPr>
      </p:pic>
      <p:pic>
        <p:nvPicPr>
          <p:cNvPr id="3" name="Immagine 2"/>
          <p:cNvPicPr>
            <a:picLocks noChangeAspect="1"/>
          </p:cNvPicPr>
          <p:nvPr/>
        </p:nvPicPr>
        <p:blipFill rotWithShape="1">
          <a:blip r:embed="rId3"/>
          <a:srcRect l="19999" t="40338" r="24285" b="35460"/>
          <a:stretch/>
        </p:blipFill>
        <p:spPr>
          <a:xfrm>
            <a:off x="4932040" y="1092375"/>
            <a:ext cx="4211960" cy="1152128"/>
          </a:xfrm>
          <a:prstGeom prst="rect">
            <a:avLst/>
          </a:prstGeom>
        </p:spPr>
      </p:pic>
      <p:pic>
        <p:nvPicPr>
          <p:cNvPr id="4" name="Immagine 3"/>
          <p:cNvPicPr>
            <a:picLocks noChangeAspect="1"/>
          </p:cNvPicPr>
          <p:nvPr/>
        </p:nvPicPr>
        <p:blipFill>
          <a:blip r:embed="rId4"/>
          <a:stretch>
            <a:fillRect/>
          </a:stretch>
        </p:blipFill>
        <p:spPr>
          <a:xfrm>
            <a:off x="135601" y="966027"/>
            <a:ext cx="1041044" cy="1404824"/>
          </a:xfrm>
          <a:prstGeom prst="rect">
            <a:avLst/>
          </a:prstGeom>
        </p:spPr>
      </p:pic>
      <p:sp>
        <p:nvSpPr>
          <p:cNvPr id="5" name="Rettangolo 4"/>
          <p:cNvSpPr/>
          <p:nvPr/>
        </p:nvSpPr>
        <p:spPr>
          <a:xfrm>
            <a:off x="6362469" y="4496515"/>
            <a:ext cx="2781531" cy="276999"/>
          </a:xfrm>
          <a:prstGeom prst="rect">
            <a:avLst/>
          </a:prstGeom>
        </p:spPr>
        <p:txBody>
          <a:bodyPr wrap="none">
            <a:spAutoFit/>
          </a:bodyPr>
          <a:lstStyle/>
          <a:p>
            <a:r>
              <a:rPr lang="pt-BR" sz="1200" dirty="0">
                <a:latin typeface="Times New Roman" panose="02020603050405020304" pitchFamily="18" charset="0"/>
                <a:cs typeface="Times New Roman" panose="02020603050405020304" pitchFamily="18" charset="0"/>
              </a:rPr>
              <a:t>c i r e s p . 2 0 1 8 ; 9 6 ( 5 ) : 2 5 0 – 2 5 9</a:t>
            </a:r>
            <a:endParaRPr lang="it-IT" sz="1200" dirty="0">
              <a:latin typeface="Times New Roman" panose="02020603050405020304" pitchFamily="18" charset="0"/>
              <a:cs typeface="Times New Roman" panose="02020603050405020304" pitchFamily="18" charset="0"/>
            </a:endParaRPr>
          </a:p>
        </p:txBody>
      </p:sp>
      <p:sp>
        <p:nvSpPr>
          <p:cNvPr id="6" name="Rettangolo 5"/>
          <p:cNvSpPr/>
          <p:nvPr/>
        </p:nvSpPr>
        <p:spPr>
          <a:xfrm>
            <a:off x="135601" y="4866501"/>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7" name="Immagine 6"/>
          <p:cNvPicPr>
            <a:picLocks noChangeAspect="1"/>
          </p:cNvPicPr>
          <p:nvPr/>
        </p:nvPicPr>
        <p:blipFill>
          <a:blip r:embed="rId5"/>
          <a:stretch>
            <a:fillRect/>
          </a:stretch>
        </p:blipFill>
        <p:spPr>
          <a:xfrm>
            <a:off x="1290549" y="843558"/>
            <a:ext cx="30483" cy="4096867"/>
          </a:xfrm>
          <a:prstGeom prst="rect">
            <a:avLst/>
          </a:prstGeom>
        </p:spPr>
      </p:pic>
      <p:pic>
        <p:nvPicPr>
          <p:cNvPr id="8" name="Immagine 7"/>
          <p:cNvPicPr>
            <a:picLocks noChangeAspect="1"/>
          </p:cNvPicPr>
          <p:nvPr/>
        </p:nvPicPr>
        <p:blipFill>
          <a:blip r:embed="rId6"/>
          <a:stretch>
            <a:fillRect/>
          </a:stretch>
        </p:blipFill>
        <p:spPr>
          <a:xfrm>
            <a:off x="5070625" y="2643758"/>
            <a:ext cx="4037879" cy="1839159"/>
          </a:xfrm>
          <a:prstGeom prst="rect">
            <a:avLst/>
          </a:prstGeom>
        </p:spPr>
      </p:pic>
      <p:sp>
        <p:nvSpPr>
          <p:cNvPr id="9" name="Rettangolo 8"/>
          <p:cNvSpPr/>
          <p:nvPr/>
        </p:nvSpPr>
        <p:spPr>
          <a:xfrm>
            <a:off x="7956376" y="2643758"/>
            <a:ext cx="1152128" cy="13681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33703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7905"/>
          <a:stretch/>
        </p:blipFill>
        <p:spPr>
          <a:xfrm>
            <a:off x="2123728" y="926262"/>
            <a:ext cx="5691920" cy="3931458"/>
          </a:xfrm>
          <a:prstGeom prst="rect">
            <a:avLst/>
          </a:prstGeom>
        </p:spPr>
      </p:pic>
      <p:sp>
        <p:nvSpPr>
          <p:cNvPr id="3" name="Rettangolo 2"/>
          <p:cNvSpPr/>
          <p:nvPr/>
        </p:nvSpPr>
        <p:spPr>
          <a:xfrm>
            <a:off x="135601" y="4866501"/>
            <a:ext cx="1527983" cy="276999"/>
          </a:xfrm>
          <a:prstGeom prst="rect">
            <a:avLst/>
          </a:prstGeom>
        </p:spPr>
        <p:txBody>
          <a:bodyPr wrap="none">
            <a:spAutoFit/>
          </a:bodyPr>
          <a:lstStyle/>
          <a:p>
            <a:pPr algn="ctr"/>
            <a:r>
              <a:rPr lang="it-IT" sz="12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Dott. Paolo Locurto </a:t>
            </a:r>
          </a:p>
        </p:txBody>
      </p:sp>
      <p:pic>
        <p:nvPicPr>
          <p:cNvPr id="4" name="Immagine 3"/>
          <p:cNvPicPr>
            <a:picLocks noChangeAspect="1"/>
          </p:cNvPicPr>
          <p:nvPr/>
        </p:nvPicPr>
        <p:blipFill>
          <a:blip r:embed="rId3"/>
          <a:stretch>
            <a:fillRect/>
          </a:stretch>
        </p:blipFill>
        <p:spPr>
          <a:xfrm>
            <a:off x="1403648" y="843558"/>
            <a:ext cx="30483" cy="4096867"/>
          </a:xfrm>
          <a:prstGeom prst="rect">
            <a:avLst/>
          </a:prstGeom>
        </p:spPr>
      </p:pic>
    </p:spTree>
    <p:extLst>
      <p:ext uri="{BB962C8B-B14F-4D97-AF65-F5344CB8AC3E}">
        <p14:creationId xmlns:p14="http://schemas.microsoft.com/office/powerpoint/2010/main" val="89308905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698</TotalTime>
  <Words>1787</Words>
  <Application>Microsoft Office PowerPoint</Application>
  <PresentationFormat>Presentazione su schermo (16:9)</PresentationFormat>
  <Paragraphs>173</Paragraphs>
  <Slides>40</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40</vt:i4>
      </vt:variant>
    </vt:vector>
  </HeadingPairs>
  <TitlesOfParts>
    <vt:vector size="46" baseType="lpstr">
      <vt:lpstr>Arial</vt:lpstr>
      <vt:lpstr>Calibri</vt:lpstr>
      <vt:lpstr>Georgia</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Inserisci il titolo  ----</dc:title>
  <dc:creator>Computer</dc:creator>
  <cp:lastModifiedBy>Locurto</cp:lastModifiedBy>
  <cp:revision>73</cp:revision>
  <dcterms:created xsi:type="dcterms:W3CDTF">2024-05-17T06:22:38Z</dcterms:created>
  <dcterms:modified xsi:type="dcterms:W3CDTF">2024-06-09T07:11:54Z</dcterms:modified>
</cp:coreProperties>
</file>