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7" r:id="rId8"/>
    <p:sldId id="262" r:id="rId9"/>
    <p:sldId id="266" r:id="rId10"/>
    <p:sldId id="258" r:id="rId11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5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ADC8-E694-4372-9F3E-80D2404CF59D}" type="datetimeFigureOut">
              <a:rPr lang="it-IT" smtClean="0"/>
              <a:pPr/>
              <a:t>08/06/2024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F33F-6C23-4495-A2B0-38076BE4B79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/>
              <a:t>Laparoscopia: esiste il paziente ideale?</a:t>
            </a:r>
            <a:br>
              <a:rPr lang="it-IT" sz="3600" b="1" dirty="0" smtClean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3579862"/>
            <a:ext cx="8136904" cy="1098426"/>
          </a:xfrm>
        </p:spPr>
        <p:txBody>
          <a:bodyPr>
            <a:normAutofit/>
          </a:bodyPr>
          <a:lstStyle/>
          <a:p>
            <a:r>
              <a:rPr lang="it-IT" sz="1800" dirty="0" smtClean="0"/>
              <a:t>P.O. Sant’Elia Caltanissetta</a:t>
            </a:r>
          </a:p>
          <a:p>
            <a:r>
              <a:rPr lang="it-IT" sz="1800" dirty="0" err="1" smtClean="0"/>
              <a:t>U.O.S.D</a:t>
            </a:r>
            <a:r>
              <a:rPr lang="it-IT" sz="1800" dirty="0" smtClean="0"/>
              <a:t> COORDINAMENTO ATTIVITÀ ANESTESIOLOGICHE</a:t>
            </a:r>
          </a:p>
          <a:p>
            <a:r>
              <a:rPr lang="it-IT" sz="1800" dirty="0" smtClean="0"/>
              <a:t>Responsabile: Dr. Maria Carmela Lunetta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683568" y="2427734"/>
            <a:ext cx="784887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400" i="1" dirty="0" smtClean="0"/>
              <a:t>Dr. </a:t>
            </a:r>
            <a:r>
              <a:rPr kumimoji="0" lang="it-IT" sz="24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Serena </a:t>
            </a:r>
            <a:r>
              <a:rPr kumimoji="0" lang="it-IT" sz="2400" b="0" i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Lavalle</a:t>
            </a:r>
            <a:endParaRPr kumimoji="0" lang="it-IT" sz="2400" b="0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2188377"/>
          </a:xfrm>
        </p:spPr>
        <p:txBody>
          <a:bodyPr>
            <a:normAutofit/>
          </a:bodyPr>
          <a:lstStyle/>
          <a:p>
            <a:r>
              <a:rPr lang="it-IT" sz="2200" b="1" dirty="0" smtClean="0"/>
              <a:t>8-9 Giugno 2024 – </a:t>
            </a:r>
            <a:r>
              <a:rPr lang="it-IT" sz="2200" b="1" dirty="0" err="1" smtClean="0"/>
              <a:t>Cefpas</a:t>
            </a:r>
            <a:r>
              <a:rPr lang="it-IT" sz="2200" b="1" dirty="0" smtClean="0"/>
              <a:t>, Caltanissetta</a:t>
            </a:r>
            <a:br>
              <a:rPr lang="it-IT" sz="2200" b="1" dirty="0" smtClean="0"/>
            </a:br>
            <a:r>
              <a:rPr lang="it-IT" sz="1800" b="1" dirty="0" smtClean="0"/>
              <a:t>“</a:t>
            </a:r>
            <a:r>
              <a:rPr lang="it-IT" sz="1800" dirty="0" smtClean="0"/>
              <a:t>3° Congresso Nazionale - Gestione </a:t>
            </a:r>
            <a:r>
              <a:rPr lang="it-IT" sz="1800" dirty="0"/>
              <a:t>del trauma di interesse </a:t>
            </a:r>
            <a:r>
              <a:rPr lang="it-IT" sz="1800" dirty="0" smtClean="0"/>
              <a:t>chirurgico.</a:t>
            </a:r>
            <a:br>
              <a:rPr lang="it-IT" sz="1800" dirty="0" smtClean="0"/>
            </a:br>
            <a:r>
              <a:rPr lang="it-IT" sz="1800" dirty="0" smtClean="0"/>
              <a:t>L'approccio </a:t>
            </a:r>
            <a:r>
              <a:rPr lang="it-IT" sz="1800" dirty="0"/>
              <a:t>all'evento trauma del </a:t>
            </a:r>
            <a:r>
              <a:rPr lang="it-IT" sz="1800" dirty="0" smtClean="0"/>
              <a:t>Chirurgo Giovane</a:t>
            </a:r>
            <a:r>
              <a:rPr lang="it-IT" sz="1800" b="1" dirty="0" smtClean="0"/>
              <a:t>”</a:t>
            </a:r>
            <a:br>
              <a:rPr lang="it-IT" sz="1800" b="1" dirty="0" smtClean="0"/>
            </a:br>
            <a:r>
              <a:rPr lang="it-IT" sz="1800" b="1" dirty="0" smtClean="0"/>
              <a:t/>
            </a:r>
            <a:br>
              <a:rPr lang="it-IT" sz="1800" b="1" dirty="0" smtClean="0"/>
            </a:br>
            <a:r>
              <a:rPr lang="it-IT" sz="1600" b="1" dirty="0" smtClean="0"/>
              <a:t>Presidente del Congresso: </a:t>
            </a:r>
            <a:r>
              <a:rPr lang="it-IT" sz="1600" dirty="0" smtClean="0"/>
              <a:t>Dott. Giovanni Di Lorenzo</a:t>
            </a:r>
            <a:r>
              <a:rPr lang="it-IT" sz="1600" b="1" dirty="0" smtClean="0"/>
              <a:t/>
            </a:r>
            <a:br>
              <a:rPr lang="it-IT" sz="1600" b="1" dirty="0" smtClean="0"/>
            </a:br>
            <a:r>
              <a:rPr lang="it-IT" sz="1600" b="1" dirty="0" smtClean="0"/>
              <a:t> Presidente Onorario: </a:t>
            </a:r>
            <a:r>
              <a:rPr lang="it-IT" sz="1600" dirty="0" smtClean="0"/>
              <a:t>Dott. Giovanni </a:t>
            </a:r>
            <a:r>
              <a:rPr lang="it-IT" sz="1600" dirty="0" err="1" smtClean="0"/>
              <a:t>Ciaccio</a:t>
            </a:r>
            <a:r>
              <a:rPr lang="it-IT" sz="1800" b="1" dirty="0" smtClean="0"/>
              <a:t/>
            </a:r>
            <a:br>
              <a:rPr lang="it-IT" sz="1800" b="1" dirty="0" smtClean="0"/>
            </a:br>
            <a:endParaRPr lang="it-IT" sz="1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4429138"/>
            <a:ext cx="8501122" cy="357190"/>
          </a:xfrm>
        </p:spPr>
        <p:txBody>
          <a:bodyPr>
            <a:noAutofit/>
          </a:bodyPr>
          <a:lstStyle/>
          <a:p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Ai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sensi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dell’art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. 76, comma 4,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dell’Accordo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Stato-Regioni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del 2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febbraio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2017 e del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paragrafo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4.5 del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manuale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nazionale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accreditamento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per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l’erogazione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eventi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ECM. DICHIARA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che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negli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ultimi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due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anni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non ha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avuto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,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rapporti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con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soggetti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portatori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di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interessi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commerciali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in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ambito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 </a:t>
            </a:r>
            <a:r>
              <a:rPr lang="en-US" sz="700" b="1" dirty="0" err="1" smtClean="0">
                <a:solidFill>
                  <a:schemeClr val="tx1"/>
                </a:solidFill>
                <a:cs typeface="Segoe UI" pitchFamily="34" charset="0"/>
              </a:rPr>
              <a:t>Sanitario</a:t>
            </a:r>
            <a:r>
              <a:rPr lang="en-US" sz="700" b="1" dirty="0" smtClean="0">
                <a:solidFill>
                  <a:schemeClr val="tx1"/>
                </a:solidFill>
                <a:cs typeface="Segoe UI" pitchFamily="34" charset="0"/>
              </a:rPr>
              <a:t>.</a:t>
            </a:r>
            <a:r>
              <a:rPr lang="en-US" sz="700" dirty="0" smtClean="0">
                <a:solidFill>
                  <a:schemeClr val="tx1"/>
                </a:solidFill>
              </a:rPr>
              <a:t/>
            </a:r>
            <a:br>
              <a:rPr lang="en-US" sz="700" dirty="0" smtClean="0">
                <a:solidFill>
                  <a:schemeClr val="tx1"/>
                </a:solidFill>
              </a:rPr>
            </a:br>
            <a:endParaRPr lang="it-IT" sz="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611560" y="2139702"/>
            <a:ext cx="7772400" cy="1102519"/>
          </a:xfrm>
        </p:spPr>
        <p:txBody>
          <a:bodyPr>
            <a:normAutofit fontScale="90000"/>
          </a:bodyPr>
          <a:lstStyle/>
          <a:p>
            <a:pPr algn="l"/>
            <a:r>
              <a:rPr lang="it-IT" sz="3000" b="1" dirty="0" smtClean="0">
                <a:solidFill>
                  <a:schemeClr val="accent2"/>
                </a:solidFill>
              </a:rPr>
              <a:t/>
            </a:r>
            <a:br>
              <a:rPr lang="it-IT" sz="3000" b="1" dirty="0" smtClean="0">
                <a:solidFill>
                  <a:schemeClr val="accent2"/>
                </a:solidFill>
              </a:rPr>
            </a:br>
            <a:r>
              <a:rPr lang="it-IT" sz="3000" b="1" dirty="0" smtClean="0"/>
              <a:t/>
            </a:r>
            <a:br>
              <a:rPr lang="it-IT" sz="3000" b="1" dirty="0" smtClean="0"/>
            </a:br>
            <a:r>
              <a:rPr lang="it-IT" sz="3000" b="1" dirty="0" smtClean="0"/>
              <a:t/>
            </a:r>
            <a:br>
              <a:rPr lang="it-IT" sz="3000" b="1" dirty="0" smtClean="0"/>
            </a:br>
            <a:r>
              <a:rPr lang="it-IT" sz="2700" b="1" dirty="0" smtClean="0"/>
              <a:t>1)  STABILITA’ EMODINAMICA</a:t>
            </a:r>
            <a:br>
              <a:rPr lang="it-IT" sz="2700" b="1" dirty="0" smtClean="0"/>
            </a:b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 smtClean="0"/>
              <a:t>2) LESIONE MONODISTRETTUALE</a:t>
            </a:r>
            <a:br>
              <a:rPr lang="it-IT" sz="2700" b="1" dirty="0" smtClean="0"/>
            </a:br>
            <a:r>
              <a:rPr lang="it-IT" sz="2700" b="1" dirty="0" smtClean="0"/>
              <a:t/>
            </a:r>
            <a:br>
              <a:rPr lang="it-IT" sz="2700" b="1" dirty="0" smtClean="0"/>
            </a:br>
            <a:r>
              <a:rPr lang="it-IT" sz="2700" b="1" dirty="0" smtClean="0"/>
              <a:t>3) EXPERTISE DELL’OPERATORE </a:t>
            </a:r>
            <a:r>
              <a:rPr lang="it-IT" sz="3000" b="1" dirty="0" smtClean="0"/>
              <a:t/>
            </a:r>
            <a:br>
              <a:rPr lang="it-IT" sz="3000" b="1" dirty="0" smtClean="0"/>
            </a:br>
            <a:endParaRPr lang="it-IT" sz="3000" dirty="0"/>
          </a:p>
        </p:txBody>
      </p:sp>
      <p:sp>
        <p:nvSpPr>
          <p:cNvPr id="7170" name="AutoShape 2" descr="Adesivi a tema anestesia | Motivi esclusivi | Spreadshi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Adesivi a tema anestesia | Motivi esclusivi | Spreadshi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" name="Immagine 5" descr="maschera-per-anestesia-infermier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6136" y="1059582"/>
            <a:ext cx="2232298" cy="2232298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683568" y="1275606"/>
            <a:ext cx="4824536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Conditio</a:t>
            </a:r>
            <a: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sine</a:t>
            </a:r>
            <a: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qua non:</a:t>
            </a:r>
            <a: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771550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1) STABILITÀ EMODINAMICA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491630"/>
            <a:ext cx="6512768" cy="2305422"/>
          </a:xfrm>
        </p:spPr>
        <p:txBody>
          <a:bodyPr>
            <a:noAutofit/>
          </a:bodyPr>
          <a:lstStyle/>
          <a:p>
            <a:pPr algn="l"/>
            <a:r>
              <a:rPr lang="it-IT" sz="2400" i="1" dirty="0" smtClean="0">
                <a:solidFill>
                  <a:schemeClr val="accent2"/>
                </a:solidFill>
              </a:rPr>
              <a:t>Assenza di: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</a:t>
            </a:r>
            <a:r>
              <a:rPr lang="it-IT" sz="2400" dirty="0" err="1" smtClean="0">
                <a:solidFill>
                  <a:schemeClr val="tx1"/>
                </a:solidFill>
              </a:rPr>
              <a:t>Coagulopatia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Grave acidosi metabolica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Temperatura centrale &lt;36° C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Traumi ad alta energia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Lesioni vascolari maggiori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Fabbisogno trasfusionale &gt;10 unità</a:t>
            </a:r>
          </a:p>
          <a:p>
            <a:pPr algn="l"/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6012160" y="2787774"/>
            <a:ext cx="2664296" cy="10801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5800" b="1" noProof="0" dirty="0" smtClean="0">
                <a:solidFill>
                  <a:schemeClr val="accent2"/>
                </a:solidFill>
              </a:rPr>
              <a:t>Necessario rapido controllo dell’emorragia</a:t>
            </a:r>
            <a:endParaRPr kumimoji="0" lang="it-IT" sz="2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987574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2) LESIONE MONODISTRETTUALE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067694"/>
            <a:ext cx="4896544" cy="1800200"/>
          </a:xfrm>
        </p:spPr>
        <p:txBody>
          <a:bodyPr>
            <a:noAutofit/>
          </a:bodyPr>
          <a:lstStyle/>
          <a:p>
            <a:pPr algn="l"/>
            <a:r>
              <a:rPr lang="it-IT" sz="2400" i="1" dirty="0" smtClean="0">
                <a:solidFill>
                  <a:schemeClr val="accent2"/>
                </a:solidFill>
              </a:rPr>
              <a:t>Assenza di: </a:t>
            </a:r>
          </a:p>
          <a:p>
            <a:pPr algn="l"/>
            <a:endParaRPr lang="it-IT" sz="800" i="1" dirty="0" smtClean="0">
              <a:solidFill>
                <a:schemeClr val="accent2"/>
              </a:solidFill>
            </a:endParaRPr>
          </a:p>
          <a:p>
            <a:pPr algn="l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Trauma cranico severo</a:t>
            </a:r>
          </a:p>
          <a:p>
            <a:pPr algn="l"/>
            <a:endParaRPr lang="it-IT" sz="11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Trauma toracico con grave contusione polmonare</a:t>
            </a: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4" name="Immagin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139702"/>
            <a:ext cx="3327250" cy="2186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915566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Il paziente con trauma cranico severo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2139702"/>
            <a:ext cx="7704856" cy="864096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Riassorbimento della CO2 insufflata nel peritoneo</a:t>
            </a: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- Ridotto ritorno venoso per aumento della P </a:t>
            </a:r>
            <a:r>
              <a:rPr lang="it-IT" sz="2400" dirty="0" err="1" smtClean="0">
                <a:solidFill>
                  <a:schemeClr val="tx1"/>
                </a:solidFill>
              </a:rPr>
              <a:t>intraddominale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 rot="10800000">
            <a:off x="2195736" y="3363838"/>
            <a:ext cx="576064" cy="72008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915816" y="3435846"/>
            <a:ext cx="216024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5800" b="1" dirty="0" smtClean="0">
                <a:solidFill>
                  <a:schemeClr val="accent2"/>
                </a:solidFill>
              </a:rPr>
              <a:t>P</a:t>
            </a:r>
            <a:r>
              <a:rPr lang="it-IT" sz="2200" b="1" dirty="0" smtClean="0">
                <a:solidFill>
                  <a:schemeClr val="accent2"/>
                </a:solidFill>
              </a:rPr>
              <a:t> INTRACRANICA</a:t>
            </a:r>
            <a:endParaRPr kumimoji="0" lang="it-IT" sz="2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915566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Il paziente con trauma toracico 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2139702"/>
            <a:ext cx="7344816" cy="864096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it-IT" sz="2400" dirty="0" err="1" smtClean="0">
                <a:solidFill>
                  <a:schemeClr val="tx1"/>
                </a:solidFill>
              </a:rPr>
              <a:t>Compliance</a:t>
            </a:r>
            <a:r>
              <a:rPr lang="it-IT" sz="2400" dirty="0" smtClean="0">
                <a:solidFill>
                  <a:schemeClr val="tx1"/>
                </a:solidFill>
              </a:rPr>
              <a:t> polmonare ridotta</a:t>
            </a:r>
          </a:p>
          <a:p>
            <a:pPr algn="l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Necessarie elevate PEEP (P positiva di fine espirazione)</a:t>
            </a: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2195736" y="3363838"/>
            <a:ext cx="576064" cy="72008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771800" y="3435846"/>
            <a:ext cx="432048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5800" b="1" dirty="0" smtClean="0">
                <a:solidFill>
                  <a:schemeClr val="accent2"/>
                </a:solidFill>
              </a:rPr>
              <a:t>Capacità funzionale residua</a:t>
            </a:r>
            <a:endParaRPr kumimoji="0" lang="it-IT" sz="2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915566"/>
            <a:ext cx="77724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I vantaggi </a:t>
            </a: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2211710"/>
            <a:ext cx="2664296" cy="864096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Rapida ripresa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Ridotta morbilità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endParaRPr lang="it-IT" sz="2400" dirty="0">
              <a:solidFill>
                <a:schemeClr val="tx1"/>
              </a:solidFill>
            </a:endParaRPr>
          </a:p>
        </p:txBody>
      </p:sp>
      <p:pic>
        <p:nvPicPr>
          <p:cNvPr id="6" name="Immagine 5" descr="WhatsLaparoscopyWhatAreItsBenefi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995686"/>
            <a:ext cx="3579574" cy="22372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707654"/>
            <a:ext cx="5974432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ATTENZIONE ALLE COMPLICANZE</a:t>
            </a:r>
            <a:br>
              <a:rPr lang="it-IT" sz="3000" b="1" dirty="0" smtClean="0"/>
            </a:br>
            <a:endParaRPr lang="it-IT" sz="3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2787774"/>
            <a:ext cx="6400800" cy="1314450"/>
          </a:xfrm>
        </p:spPr>
        <p:txBody>
          <a:bodyPr>
            <a:noAutofit/>
          </a:bodyPr>
          <a:lstStyle/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Pneumotorace iperteso</a:t>
            </a:r>
          </a:p>
          <a:p>
            <a:pPr algn="l"/>
            <a:r>
              <a:rPr lang="it-IT" sz="2400" dirty="0" err="1" smtClean="0">
                <a:solidFill>
                  <a:schemeClr val="tx1"/>
                </a:solidFill>
              </a:rPr>
              <a:t>Pneumopericardio</a:t>
            </a:r>
            <a:endParaRPr lang="it-IT" sz="2400" dirty="0" smtClean="0">
              <a:solidFill>
                <a:schemeClr val="tx1"/>
              </a:solidFill>
            </a:endParaRPr>
          </a:p>
          <a:p>
            <a:pPr algn="l"/>
            <a:r>
              <a:rPr lang="it-IT" sz="2400" dirty="0" smtClean="0">
                <a:solidFill>
                  <a:schemeClr val="tx1"/>
                </a:solidFill>
              </a:rPr>
              <a:t>Embolia gassosa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4932040" y="3219822"/>
            <a:ext cx="338437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it-IT" sz="2400" b="1" noProof="0" dirty="0" smtClean="0">
                <a:solidFill>
                  <a:schemeClr val="accent2"/>
                </a:solidFill>
              </a:rPr>
              <a:t>Immediata evacuazione </a:t>
            </a:r>
            <a:r>
              <a:rPr lang="it-IT" sz="2400" b="1" noProof="0" dirty="0" err="1" smtClean="0">
                <a:solidFill>
                  <a:schemeClr val="accent2"/>
                </a:solidFill>
              </a:rPr>
              <a:t>pneumoperitoneo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reccia in giù 5"/>
          <p:cNvSpPr/>
          <p:nvPr/>
        </p:nvSpPr>
        <p:spPr>
          <a:xfrm rot="16200000">
            <a:off x="4355976" y="3219822"/>
            <a:ext cx="576064" cy="72008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52" name="AutoShape 4" descr="Attenzione arte vettoriale, icone e grafica per il download gratui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8" name="Immagine 7" descr="3678259-triangolo-attenzione-icona-segno-giallo-gratuito-vettoriale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699542"/>
            <a:ext cx="2232248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203598"/>
            <a:ext cx="9144000" cy="1102519"/>
          </a:xfrm>
        </p:spPr>
        <p:txBody>
          <a:bodyPr>
            <a:normAutofit/>
          </a:bodyPr>
          <a:lstStyle/>
          <a:p>
            <a:r>
              <a:rPr lang="it-IT" sz="3000" b="1" dirty="0" smtClean="0"/>
              <a:t>Grazie per l’attenzione</a:t>
            </a:r>
            <a:endParaRPr lang="it-IT" sz="3000" dirty="0"/>
          </a:p>
        </p:txBody>
      </p:sp>
      <p:pic>
        <p:nvPicPr>
          <p:cNvPr id="3" name="Immagine 2" descr="54420e9f-fe71-4c58-8d51-76447db6d972.JPG"/>
          <p:cNvPicPr>
            <a:picLocks noChangeAspect="1"/>
          </p:cNvPicPr>
          <p:nvPr/>
        </p:nvPicPr>
        <p:blipFill>
          <a:blip r:embed="rId2" cstate="print"/>
          <a:srcRect t="6035" r="-2681"/>
          <a:stretch>
            <a:fillRect/>
          </a:stretch>
        </p:blipFill>
        <p:spPr>
          <a:xfrm rot="5400000">
            <a:off x="3367499" y="1904043"/>
            <a:ext cx="2425123" cy="30404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205</Words>
  <Application>Microsoft Office PowerPoint</Application>
  <PresentationFormat>Presentazione su schermo (16:9)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Laparoscopia: esiste il paziente ideale? </vt:lpstr>
      <vt:lpstr>   1)  STABILITA’ EMODINAMICA  2) LESIONE MONODISTRETTUALE  3) EXPERTISE DELL’OPERATORE  </vt:lpstr>
      <vt:lpstr>1) STABILITÀ EMODINAMICA</vt:lpstr>
      <vt:lpstr>2) LESIONE MONODISTRETTUALE</vt:lpstr>
      <vt:lpstr>Il paziente con trauma cranico severo</vt:lpstr>
      <vt:lpstr>Il paziente con trauma toracico </vt:lpstr>
      <vt:lpstr>I vantaggi </vt:lpstr>
      <vt:lpstr>ATTENZIONE ALLE COMPLICANZE </vt:lpstr>
      <vt:lpstr>Grazie per l’attenzione</vt:lpstr>
      <vt:lpstr>8-9 Giugno 2024 – Cefpas, Caltanissetta “3° Congresso Nazionale - Gestione del trauma di interesse chirurgico. L'approccio all'evento trauma del Chirurgo Giovane”  Presidente del Congresso: Dott. Giovanni Di Lorenzo  Presidente Onorario: Dott. Giovanni Ciaccio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Inserisci il titolo  ----</dc:title>
  <dc:creator>Computer</dc:creator>
  <cp:lastModifiedBy>SERENA</cp:lastModifiedBy>
  <cp:revision>40</cp:revision>
  <dcterms:created xsi:type="dcterms:W3CDTF">2024-05-17T06:22:38Z</dcterms:created>
  <dcterms:modified xsi:type="dcterms:W3CDTF">2024-06-08T15:00:32Z</dcterms:modified>
</cp:coreProperties>
</file>