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5" r:id="rId7"/>
    <p:sldId id="267" r:id="rId8"/>
    <p:sldId id="262" r:id="rId9"/>
    <p:sldId id="266" r:id="rId10"/>
    <p:sldId id="258" r:id="rId11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552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ADC8-E694-4372-9F3E-80D2404CF59D}" type="datetimeFigureOut">
              <a:rPr lang="it-IT" smtClean="0"/>
              <a:pPr/>
              <a:t>08/06/2024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F33F-6C23-4495-A2B0-38076BE4B79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ADC8-E694-4372-9F3E-80D2404CF59D}" type="datetimeFigureOut">
              <a:rPr lang="it-IT" smtClean="0"/>
              <a:pPr/>
              <a:t>08/06/2024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F33F-6C23-4495-A2B0-38076BE4B79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ADC8-E694-4372-9F3E-80D2404CF59D}" type="datetimeFigureOut">
              <a:rPr lang="it-IT" smtClean="0"/>
              <a:pPr/>
              <a:t>08/06/2024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F33F-6C23-4495-A2B0-38076BE4B79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ADC8-E694-4372-9F3E-80D2404CF59D}" type="datetimeFigureOut">
              <a:rPr lang="it-IT" smtClean="0"/>
              <a:pPr/>
              <a:t>08/06/2024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F33F-6C23-4495-A2B0-38076BE4B79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ADC8-E694-4372-9F3E-80D2404CF59D}" type="datetimeFigureOut">
              <a:rPr lang="it-IT" smtClean="0"/>
              <a:pPr/>
              <a:t>08/06/2024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F33F-6C23-4495-A2B0-38076BE4B79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ADC8-E694-4372-9F3E-80D2404CF59D}" type="datetimeFigureOut">
              <a:rPr lang="it-IT" smtClean="0"/>
              <a:pPr/>
              <a:t>08/06/2024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F33F-6C23-4495-A2B0-38076BE4B79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ADC8-E694-4372-9F3E-80D2404CF59D}" type="datetimeFigureOut">
              <a:rPr lang="it-IT" smtClean="0"/>
              <a:pPr/>
              <a:t>08/06/2024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F33F-6C23-4495-A2B0-38076BE4B79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ADC8-E694-4372-9F3E-80D2404CF59D}" type="datetimeFigureOut">
              <a:rPr lang="it-IT" smtClean="0"/>
              <a:pPr/>
              <a:t>08/06/2024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F33F-6C23-4495-A2B0-38076BE4B79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ADC8-E694-4372-9F3E-80D2404CF59D}" type="datetimeFigureOut">
              <a:rPr lang="it-IT" smtClean="0"/>
              <a:pPr/>
              <a:t>08/06/2024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F33F-6C23-4495-A2B0-38076BE4B79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ADC8-E694-4372-9F3E-80D2404CF59D}" type="datetimeFigureOut">
              <a:rPr lang="it-IT" smtClean="0"/>
              <a:pPr/>
              <a:t>08/06/2024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F33F-6C23-4495-A2B0-38076BE4B79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ADC8-E694-4372-9F3E-80D2404CF59D}" type="datetimeFigureOut">
              <a:rPr lang="it-IT" smtClean="0"/>
              <a:pPr/>
              <a:t>08/06/2024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F33F-6C23-4495-A2B0-38076BE4B79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FADC8-E694-4372-9F3E-80D2404CF59D}" type="datetimeFigureOut">
              <a:rPr lang="it-IT" smtClean="0"/>
              <a:pPr/>
              <a:t>08/06/2024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6F33F-6C23-4495-A2B0-38076BE4B79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3600" b="1" dirty="0" smtClean="0"/>
              <a:t>Laparoscopia: esiste il paziente ideale?</a:t>
            </a:r>
            <a:br>
              <a:rPr lang="it-IT" sz="3600" b="1" dirty="0" smtClean="0"/>
            </a:b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3579862"/>
            <a:ext cx="8136904" cy="1098426"/>
          </a:xfrm>
        </p:spPr>
        <p:txBody>
          <a:bodyPr>
            <a:normAutofit/>
          </a:bodyPr>
          <a:lstStyle/>
          <a:p>
            <a:r>
              <a:rPr lang="it-IT" sz="1800" dirty="0" smtClean="0"/>
              <a:t>P.O. Sant’Elia Caltanissetta</a:t>
            </a:r>
          </a:p>
          <a:p>
            <a:r>
              <a:rPr lang="it-IT" sz="1800" dirty="0" err="1" smtClean="0"/>
              <a:t>U.O.S.D</a:t>
            </a:r>
            <a:r>
              <a:rPr lang="it-IT" sz="1800" dirty="0" smtClean="0"/>
              <a:t> COORDINAMENTO ATTIVITÀ ANESTESIOLOGICHE</a:t>
            </a:r>
          </a:p>
          <a:p>
            <a:r>
              <a:rPr lang="it-IT" sz="1800" dirty="0" smtClean="0"/>
              <a:t>Responsabile: Dr. Maria Carmela Lunetta</a:t>
            </a:r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683568" y="2427734"/>
            <a:ext cx="784887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2400" i="1" dirty="0" smtClean="0"/>
              <a:t>Dr. </a:t>
            </a:r>
            <a:r>
              <a:rPr kumimoji="0" lang="it-IT" sz="2400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Serena </a:t>
            </a:r>
            <a:r>
              <a:rPr kumimoji="0" lang="it-IT" sz="2400" b="0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Lavalle</a:t>
            </a:r>
            <a:endParaRPr kumimoji="0" lang="it-IT" sz="2400" b="0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2188377"/>
          </a:xfrm>
        </p:spPr>
        <p:txBody>
          <a:bodyPr>
            <a:normAutofit/>
          </a:bodyPr>
          <a:lstStyle/>
          <a:p>
            <a:r>
              <a:rPr lang="it-IT" sz="2200" b="1" dirty="0" smtClean="0"/>
              <a:t>8-9 Giugno 2024 – </a:t>
            </a:r>
            <a:r>
              <a:rPr lang="it-IT" sz="2200" b="1" dirty="0" err="1" smtClean="0"/>
              <a:t>Cefpas</a:t>
            </a:r>
            <a:r>
              <a:rPr lang="it-IT" sz="2200" b="1" dirty="0" smtClean="0"/>
              <a:t>, Caltanissetta</a:t>
            </a:r>
            <a:br>
              <a:rPr lang="it-IT" sz="2200" b="1" dirty="0" smtClean="0"/>
            </a:br>
            <a:r>
              <a:rPr lang="it-IT" sz="1800" b="1" dirty="0" smtClean="0"/>
              <a:t>“</a:t>
            </a:r>
            <a:r>
              <a:rPr lang="it-IT" sz="1800" dirty="0" smtClean="0"/>
              <a:t>3° Congresso Nazionale - Gestione </a:t>
            </a:r>
            <a:r>
              <a:rPr lang="it-IT" sz="1800" dirty="0"/>
              <a:t>del trauma di interesse </a:t>
            </a:r>
            <a:r>
              <a:rPr lang="it-IT" sz="1800" dirty="0" smtClean="0"/>
              <a:t>chirurgico.</a:t>
            </a:r>
            <a:br>
              <a:rPr lang="it-IT" sz="1800" dirty="0" smtClean="0"/>
            </a:br>
            <a:r>
              <a:rPr lang="it-IT" sz="1800" dirty="0" smtClean="0"/>
              <a:t>L'approccio </a:t>
            </a:r>
            <a:r>
              <a:rPr lang="it-IT" sz="1800" dirty="0"/>
              <a:t>all'evento trauma del </a:t>
            </a:r>
            <a:r>
              <a:rPr lang="it-IT" sz="1800" dirty="0" smtClean="0"/>
              <a:t>Chirurgo Giovane</a:t>
            </a:r>
            <a:r>
              <a:rPr lang="it-IT" sz="1800" b="1" dirty="0" smtClean="0"/>
              <a:t>”</a:t>
            </a:r>
            <a:br>
              <a:rPr lang="it-IT" sz="1800" b="1" dirty="0" smtClean="0"/>
            </a:br>
            <a:r>
              <a:rPr lang="it-IT" sz="1800" b="1" dirty="0" smtClean="0"/>
              <a:t/>
            </a:r>
            <a:br>
              <a:rPr lang="it-IT" sz="1800" b="1" dirty="0" smtClean="0"/>
            </a:br>
            <a:r>
              <a:rPr lang="it-IT" sz="1600" b="1" dirty="0" smtClean="0"/>
              <a:t>Presidente del Congresso: </a:t>
            </a:r>
            <a:r>
              <a:rPr lang="it-IT" sz="1600" dirty="0" smtClean="0"/>
              <a:t>Dott. Giovanni Di Lorenzo</a:t>
            </a:r>
            <a:r>
              <a:rPr lang="it-IT" sz="1600" b="1" dirty="0" smtClean="0"/>
              <a:t/>
            </a:r>
            <a:br>
              <a:rPr lang="it-IT" sz="1600" b="1" dirty="0" smtClean="0"/>
            </a:br>
            <a:r>
              <a:rPr lang="it-IT" sz="1600" b="1" dirty="0" smtClean="0"/>
              <a:t> Presidente Onorario: </a:t>
            </a:r>
            <a:r>
              <a:rPr lang="it-IT" sz="1600" dirty="0" smtClean="0"/>
              <a:t>Dott. Giovanni </a:t>
            </a:r>
            <a:r>
              <a:rPr lang="it-IT" sz="1600" dirty="0" err="1" smtClean="0"/>
              <a:t>Ciaccio</a:t>
            </a:r>
            <a:r>
              <a:rPr lang="it-IT" sz="1800" b="1" dirty="0" smtClean="0"/>
              <a:t/>
            </a:r>
            <a:br>
              <a:rPr lang="it-IT" sz="1800" b="1" dirty="0" smtClean="0"/>
            </a:br>
            <a:endParaRPr lang="it-IT" sz="18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85720" y="4429138"/>
            <a:ext cx="8501122" cy="357190"/>
          </a:xfrm>
        </p:spPr>
        <p:txBody>
          <a:bodyPr>
            <a:noAutofit/>
          </a:bodyPr>
          <a:lstStyle/>
          <a:p>
            <a:r>
              <a:rPr lang="en-US" sz="700" b="1" dirty="0" smtClean="0">
                <a:solidFill>
                  <a:schemeClr val="tx1"/>
                </a:solidFill>
                <a:cs typeface="Segoe UI" pitchFamily="34" charset="0"/>
              </a:rPr>
              <a:t>Ai </a:t>
            </a:r>
            <a:r>
              <a:rPr lang="en-US" sz="700" b="1" dirty="0" err="1" smtClean="0">
                <a:solidFill>
                  <a:schemeClr val="tx1"/>
                </a:solidFill>
                <a:cs typeface="Segoe UI" pitchFamily="34" charset="0"/>
              </a:rPr>
              <a:t>sensi</a:t>
            </a:r>
            <a:r>
              <a:rPr lang="en-US" sz="700" b="1" dirty="0" smtClean="0">
                <a:solidFill>
                  <a:schemeClr val="tx1"/>
                </a:solidFill>
                <a:cs typeface="Segoe UI" pitchFamily="34" charset="0"/>
              </a:rPr>
              <a:t> </a:t>
            </a:r>
            <a:r>
              <a:rPr lang="en-US" sz="700" b="1" dirty="0" err="1" smtClean="0">
                <a:solidFill>
                  <a:schemeClr val="tx1"/>
                </a:solidFill>
                <a:cs typeface="Segoe UI" pitchFamily="34" charset="0"/>
              </a:rPr>
              <a:t>dell’art</a:t>
            </a:r>
            <a:r>
              <a:rPr lang="en-US" sz="700" b="1" dirty="0" smtClean="0">
                <a:solidFill>
                  <a:schemeClr val="tx1"/>
                </a:solidFill>
                <a:cs typeface="Segoe UI" pitchFamily="34" charset="0"/>
              </a:rPr>
              <a:t>. 76, comma 4, </a:t>
            </a:r>
            <a:r>
              <a:rPr lang="en-US" sz="700" b="1" dirty="0" err="1" smtClean="0">
                <a:solidFill>
                  <a:schemeClr val="tx1"/>
                </a:solidFill>
                <a:cs typeface="Segoe UI" pitchFamily="34" charset="0"/>
              </a:rPr>
              <a:t>dell’Accordo</a:t>
            </a:r>
            <a:r>
              <a:rPr lang="en-US" sz="700" b="1" dirty="0" smtClean="0">
                <a:solidFill>
                  <a:schemeClr val="tx1"/>
                </a:solidFill>
                <a:cs typeface="Segoe UI" pitchFamily="34" charset="0"/>
              </a:rPr>
              <a:t> </a:t>
            </a:r>
            <a:r>
              <a:rPr lang="en-US" sz="700" b="1" dirty="0" err="1" smtClean="0">
                <a:solidFill>
                  <a:schemeClr val="tx1"/>
                </a:solidFill>
                <a:cs typeface="Segoe UI" pitchFamily="34" charset="0"/>
              </a:rPr>
              <a:t>Stato-Regioni</a:t>
            </a:r>
            <a:r>
              <a:rPr lang="en-US" sz="700" b="1" dirty="0" smtClean="0">
                <a:solidFill>
                  <a:schemeClr val="tx1"/>
                </a:solidFill>
                <a:cs typeface="Segoe UI" pitchFamily="34" charset="0"/>
              </a:rPr>
              <a:t> del 2 </a:t>
            </a:r>
            <a:r>
              <a:rPr lang="en-US" sz="700" b="1" dirty="0" err="1" smtClean="0">
                <a:solidFill>
                  <a:schemeClr val="tx1"/>
                </a:solidFill>
                <a:cs typeface="Segoe UI" pitchFamily="34" charset="0"/>
              </a:rPr>
              <a:t>febbraio</a:t>
            </a:r>
            <a:r>
              <a:rPr lang="en-US" sz="700" b="1" dirty="0" smtClean="0">
                <a:solidFill>
                  <a:schemeClr val="tx1"/>
                </a:solidFill>
                <a:cs typeface="Segoe UI" pitchFamily="34" charset="0"/>
              </a:rPr>
              <a:t> 2017 e del </a:t>
            </a:r>
            <a:r>
              <a:rPr lang="en-US" sz="700" b="1" dirty="0" err="1" smtClean="0">
                <a:solidFill>
                  <a:schemeClr val="tx1"/>
                </a:solidFill>
                <a:cs typeface="Segoe UI" pitchFamily="34" charset="0"/>
              </a:rPr>
              <a:t>paragrafo</a:t>
            </a:r>
            <a:r>
              <a:rPr lang="en-US" sz="700" b="1" dirty="0" smtClean="0">
                <a:solidFill>
                  <a:schemeClr val="tx1"/>
                </a:solidFill>
                <a:cs typeface="Segoe UI" pitchFamily="34" charset="0"/>
              </a:rPr>
              <a:t> 4.5 del </a:t>
            </a:r>
            <a:r>
              <a:rPr lang="en-US" sz="700" b="1" dirty="0" err="1" smtClean="0">
                <a:solidFill>
                  <a:schemeClr val="tx1"/>
                </a:solidFill>
                <a:cs typeface="Segoe UI" pitchFamily="34" charset="0"/>
              </a:rPr>
              <a:t>manuale</a:t>
            </a:r>
            <a:r>
              <a:rPr lang="en-US" sz="700" b="1" dirty="0" smtClean="0">
                <a:solidFill>
                  <a:schemeClr val="tx1"/>
                </a:solidFill>
                <a:cs typeface="Segoe UI" pitchFamily="34" charset="0"/>
              </a:rPr>
              <a:t> </a:t>
            </a:r>
            <a:r>
              <a:rPr lang="en-US" sz="700" b="1" dirty="0" err="1" smtClean="0">
                <a:solidFill>
                  <a:schemeClr val="tx1"/>
                </a:solidFill>
                <a:cs typeface="Segoe UI" pitchFamily="34" charset="0"/>
              </a:rPr>
              <a:t>nazionale</a:t>
            </a:r>
            <a:r>
              <a:rPr lang="en-US" sz="700" b="1" dirty="0" smtClean="0">
                <a:solidFill>
                  <a:schemeClr val="tx1"/>
                </a:solidFill>
                <a:cs typeface="Segoe UI" pitchFamily="34" charset="0"/>
              </a:rPr>
              <a:t> </a:t>
            </a:r>
            <a:r>
              <a:rPr lang="en-US" sz="700" b="1" dirty="0" err="1" smtClean="0">
                <a:solidFill>
                  <a:schemeClr val="tx1"/>
                </a:solidFill>
                <a:cs typeface="Segoe UI" pitchFamily="34" charset="0"/>
              </a:rPr>
              <a:t>di</a:t>
            </a:r>
            <a:r>
              <a:rPr lang="en-US" sz="700" b="1" dirty="0" smtClean="0">
                <a:solidFill>
                  <a:schemeClr val="tx1"/>
                </a:solidFill>
                <a:cs typeface="Segoe UI" pitchFamily="34" charset="0"/>
              </a:rPr>
              <a:t> </a:t>
            </a:r>
            <a:r>
              <a:rPr lang="en-US" sz="700" b="1" dirty="0" err="1" smtClean="0">
                <a:solidFill>
                  <a:schemeClr val="tx1"/>
                </a:solidFill>
                <a:cs typeface="Segoe UI" pitchFamily="34" charset="0"/>
              </a:rPr>
              <a:t>accreditamento</a:t>
            </a:r>
            <a:r>
              <a:rPr lang="en-US" sz="700" b="1" dirty="0" smtClean="0">
                <a:solidFill>
                  <a:schemeClr val="tx1"/>
                </a:solidFill>
                <a:cs typeface="Segoe UI" pitchFamily="34" charset="0"/>
              </a:rPr>
              <a:t> per </a:t>
            </a:r>
            <a:r>
              <a:rPr lang="en-US" sz="700" b="1" dirty="0" err="1" smtClean="0">
                <a:solidFill>
                  <a:schemeClr val="tx1"/>
                </a:solidFill>
                <a:cs typeface="Segoe UI" pitchFamily="34" charset="0"/>
              </a:rPr>
              <a:t>l’erogazione</a:t>
            </a:r>
            <a:r>
              <a:rPr lang="en-US" sz="700" b="1" dirty="0" smtClean="0">
                <a:solidFill>
                  <a:schemeClr val="tx1"/>
                </a:solidFill>
                <a:cs typeface="Segoe UI" pitchFamily="34" charset="0"/>
              </a:rPr>
              <a:t> </a:t>
            </a:r>
            <a:r>
              <a:rPr lang="en-US" sz="700" b="1" dirty="0" err="1" smtClean="0">
                <a:solidFill>
                  <a:schemeClr val="tx1"/>
                </a:solidFill>
                <a:cs typeface="Segoe UI" pitchFamily="34" charset="0"/>
              </a:rPr>
              <a:t>di</a:t>
            </a:r>
            <a:r>
              <a:rPr lang="en-US" sz="700" b="1" dirty="0" smtClean="0">
                <a:solidFill>
                  <a:schemeClr val="tx1"/>
                </a:solidFill>
                <a:cs typeface="Segoe UI" pitchFamily="34" charset="0"/>
              </a:rPr>
              <a:t> </a:t>
            </a:r>
            <a:r>
              <a:rPr lang="en-US" sz="700" b="1" dirty="0" err="1" smtClean="0">
                <a:solidFill>
                  <a:schemeClr val="tx1"/>
                </a:solidFill>
                <a:cs typeface="Segoe UI" pitchFamily="34" charset="0"/>
              </a:rPr>
              <a:t>eventi</a:t>
            </a:r>
            <a:r>
              <a:rPr lang="en-US" sz="700" b="1" dirty="0" smtClean="0">
                <a:solidFill>
                  <a:schemeClr val="tx1"/>
                </a:solidFill>
                <a:cs typeface="Segoe UI" pitchFamily="34" charset="0"/>
              </a:rPr>
              <a:t> ECM. DICHIARA </a:t>
            </a:r>
            <a:r>
              <a:rPr lang="en-US" sz="700" b="1" dirty="0" err="1" smtClean="0">
                <a:solidFill>
                  <a:schemeClr val="tx1"/>
                </a:solidFill>
                <a:cs typeface="Segoe UI" pitchFamily="34" charset="0"/>
              </a:rPr>
              <a:t>che</a:t>
            </a:r>
            <a:r>
              <a:rPr lang="en-US" sz="700" b="1" dirty="0" smtClean="0">
                <a:solidFill>
                  <a:schemeClr val="tx1"/>
                </a:solidFill>
                <a:cs typeface="Segoe UI" pitchFamily="34" charset="0"/>
              </a:rPr>
              <a:t> </a:t>
            </a:r>
            <a:r>
              <a:rPr lang="en-US" sz="700" b="1" dirty="0" err="1" smtClean="0">
                <a:solidFill>
                  <a:schemeClr val="tx1"/>
                </a:solidFill>
                <a:cs typeface="Segoe UI" pitchFamily="34" charset="0"/>
              </a:rPr>
              <a:t>negli</a:t>
            </a:r>
            <a:r>
              <a:rPr lang="en-US" sz="700" b="1" dirty="0" smtClean="0">
                <a:solidFill>
                  <a:schemeClr val="tx1"/>
                </a:solidFill>
                <a:cs typeface="Segoe UI" pitchFamily="34" charset="0"/>
              </a:rPr>
              <a:t> </a:t>
            </a:r>
            <a:r>
              <a:rPr lang="en-US" sz="700" b="1" dirty="0" err="1" smtClean="0">
                <a:solidFill>
                  <a:schemeClr val="tx1"/>
                </a:solidFill>
                <a:cs typeface="Segoe UI" pitchFamily="34" charset="0"/>
              </a:rPr>
              <a:t>ultimi</a:t>
            </a:r>
            <a:r>
              <a:rPr lang="en-US" sz="700" b="1" dirty="0" smtClean="0">
                <a:solidFill>
                  <a:schemeClr val="tx1"/>
                </a:solidFill>
                <a:cs typeface="Segoe UI" pitchFamily="34" charset="0"/>
              </a:rPr>
              <a:t> due </a:t>
            </a:r>
            <a:r>
              <a:rPr lang="en-US" sz="700" b="1" dirty="0" err="1" smtClean="0">
                <a:solidFill>
                  <a:schemeClr val="tx1"/>
                </a:solidFill>
                <a:cs typeface="Segoe UI" pitchFamily="34" charset="0"/>
              </a:rPr>
              <a:t>anni</a:t>
            </a:r>
            <a:r>
              <a:rPr lang="en-US" sz="700" b="1" dirty="0" smtClean="0">
                <a:solidFill>
                  <a:schemeClr val="tx1"/>
                </a:solidFill>
                <a:cs typeface="Segoe UI" pitchFamily="34" charset="0"/>
              </a:rPr>
              <a:t> non ha </a:t>
            </a:r>
            <a:r>
              <a:rPr lang="en-US" sz="700" b="1" dirty="0" err="1" smtClean="0">
                <a:solidFill>
                  <a:schemeClr val="tx1"/>
                </a:solidFill>
                <a:cs typeface="Segoe UI" pitchFamily="34" charset="0"/>
              </a:rPr>
              <a:t>avuto</a:t>
            </a:r>
            <a:r>
              <a:rPr lang="en-US" sz="700" b="1" dirty="0" smtClean="0">
                <a:solidFill>
                  <a:schemeClr val="tx1"/>
                </a:solidFill>
                <a:cs typeface="Segoe UI" pitchFamily="34" charset="0"/>
              </a:rPr>
              <a:t>, </a:t>
            </a:r>
            <a:r>
              <a:rPr lang="en-US" sz="700" b="1" dirty="0" err="1" smtClean="0">
                <a:solidFill>
                  <a:schemeClr val="tx1"/>
                </a:solidFill>
                <a:cs typeface="Segoe UI" pitchFamily="34" charset="0"/>
              </a:rPr>
              <a:t>rapporti</a:t>
            </a:r>
            <a:r>
              <a:rPr lang="en-US" sz="700" b="1" dirty="0" smtClean="0">
                <a:solidFill>
                  <a:schemeClr val="tx1"/>
                </a:solidFill>
                <a:cs typeface="Segoe UI" pitchFamily="34" charset="0"/>
              </a:rPr>
              <a:t> con </a:t>
            </a:r>
            <a:r>
              <a:rPr lang="en-US" sz="700" b="1" dirty="0" err="1" smtClean="0">
                <a:solidFill>
                  <a:schemeClr val="tx1"/>
                </a:solidFill>
                <a:cs typeface="Segoe UI" pitchFamily="34" charset="0"/>
              </a:rPr>
              <a:t>soggetti</a:t>
            </a:r>
            <a:r>
              <a:rPr lang="en-US" sz="700" b="1" dirty="0" smtClean="0">
                <a:solidFill>
                  <a:schemeClr val="tx1"/>
                </a:solidFill>
                <a:cs typeface="Segoe UI" pitchFamily="34" charset="0"/>
              </a:rPr>
              <a:t> </a:t>
            </a:r>
            <a:r>
              <a:rPr lang="en-US" sz="700" b="1" dirty="0" err="1" smtClean="0">
                <a:solidFill>
                  <a:schemeClr val="tx1"/>
                </a:solidFill>
                <a:cs typeface="Segoe UI" pitchFamily="34" charset="0"/>
              </a:rPr>
              <a:t>portatori</a:t>
            </a:r>
            <a:r>
              <a:rPr lang="en-US" sz="700" b="1" dirty="0" smtClean="0">
                <a:solidFill>
                  <a:schemeClr val="tx1"/>
                </a:solidFill>
                <a:cs typeface="Segoe UI" pitchFamily="34" charset="0"/>
              </a:rPr>
              <a:t> </a:t>
            </a:r>
            <a:r>
              <a:rPr lang="en-US" sz="700" b="1" dirty="0" err="1" smtClean="0">
                <a:solidFill>
                  <a:schemeClr val="tx1"/>
                </a:solidFill>
                <a:cs typeface="Segoe UI" pitchFamily="34" charset="0"/>
              </a:rPr>
              <a:t>di</a:t>
            </a:r>
            <a:r>
              <a:rPr lang="en-US" sz="700" b="1" dirty="0" smtClean="0">
                <a:solidFill>
                  <a:schemeClr val="tx1"/>
                </a:solidFill>
                <a:cs typeface="Segoe UI" pitchFamily="34" charset="0"/>
              </a:rPr>
              <a:t> </a:t>
            </a:r>
            <a:r>
              <a:rPr lang="en-US" sz="700" b="1" dirty="0" err="1" smtClean="0">
                <a:solidFill>
                  <a:schemeClr val="tx1"/>
                </a:solidFill>
                <a:cs typeface="Segoe UI" pitchFamily="34" charset="0"/>
              </a:rPr>
              <a:t>interessi</a:t>
            </a:r>
            <a:r>
              <a:rPr lang="en-US" sz="700" b="1" dirty="0" smtClean="0">
                <a:solidFill>
                  <a:schemeClr val="tx1"/>
                </a:solidFill>
                <a:cs typeface="Segoe UI" pitchFamily="34" charset="0"/>
              </a:rPr>
              <a:t> </a:t>
            </a:r>
            <a:r>
              <a:rPr lang="en-US" sz="700" b="1" dirty="0" err="1" smtClean="0">
                <a:solidFill>
                  <a:schemeClr val="tx1"/>
                </a:solidFill>
                <a:cs typeface="Segoe UI" pitchFamily="34" charset="0"/>
              </a:rPr>
              <a:t>commerciali</a:t>
            </a:r>
            <a:r>
              <a:rPr lang="en-US" sz="700" b="1" dirty="0" smtClean="0">
                <a:solidFill>
                  <a:schemeClr val="tx1"/>
                </a:solidFill>
                <a:cs typeface="Segoe UI" pitchFamily="34" charset="0"/>
              </a:rPr>
              <a:t> in </a:t>
            </a:r>
            <a:r>
              <a:rPr lang="en-US" sz="700" b="1" dirty="0" err="1" smtClean="0">
                <a:solidFill>
                  <a:schemeClr val="tx1"/>
                </a:solidFill>
                <a:cs typeface="Segoe UI" pitchFamily="34" charset="0"/>
              </a:rPr>
              <a:t>ambito</a:t>
            </a:r>
            <a:r>
              <a:rPr lang="en-US" sz="700" b="1" dirty="0" smtClean="0">
                <a:solidFill>
                  <a:schemeClr val="tx1"/>
                </a:solidFill>
                <a:cs typeface="Segoe UI" pitchFamily="34" charset="0"/>
              </a:rPr>
              <a:t> </a:t>
            </a:r>
            <a:r>
              <a:rPr lang="en-US" sz="700" b="1" dirty="0" err="1" smtClean="0">
                <a:solidFill>
                  <a:schemeClr val="tx1"/>
                </a:solidFill>
                <a:cs typeface="Segoe UI" pitchFamily="34" charset="0"/>
              </a:rPr>
              <a:t>Sanitario</a:t>
            </a:r>
            <a:r>
              <a:rPr lang="en-US" sz="700" b="1" dirty="0" smtClean="0">
                <a:solidFill>
                  <a:schemeClr val="tx1"/>
                </a:solidFill>
                <a:cs typeface="Segoe UI" pitchFamily="34" charset="0"/>
              </a:rPr>
              <a:t>.</a:t>
            </a:r>
            <a:r>
              <a:rPr lang="en-US" sz="700" dirty="0" smtClean="0">
                <a:solidFill>
                  <a:schemeClr val="tx1"/>
                </a:solidFill>
              </a:rPr>
              <a:t/>
            </a:r>
            <a:br>
              <a:rPr lang="en-US" sz="700" dirty="0" smtClean="0">
                <a:solidFill>
                  <a:schemeClr val="tx1"/>
                </a:solidFill>
              </a:rPr>
            </a:br>
            <a:endParaRPr lang="it-IT" sz="7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ctrTitle"/>
          </p:nvPr>
        </p:nvSpPr>
        <p:spPr>
          <a:xfrm>
            <a:off x="611560" y="2139702"/>
            <a:ext cx="7772400" cy="1102519"/>
          </a:xfrm>
        </p:spPr>
        <p:txBody>
          <a:bodyPr>
            <a:normAutofit fontScale="90000"/>
          </a:bodyPr>
          <a:lstStyle/>
          <a:p>
            <a:pPr algn="l"/>
            <a:r>
              <a:rPr lang="it-IT" sz="3000" b="1" dirty="0" smtClean="0">
                <a:solidFill>
                  <a:schemeClr val="accent2"/>
                </a:solidFill>
              </a:rPr>
              <a:t/>
            </a:r>
            <a:br>
              <a:rPr lang="it-IT" sz="3000" b="1" dirty="0" smtClean="0">
                <a:solidFill>
                  <a:schemeClr val="accent2"/>
                </a:solidFill>
              </a:rPr>
            </a:br>
            <a:r>
              <a:rPr lang="it-IT" sz="3000" b="1" dirty="0" smtClean="0"/>
              <a:t/>
            </a:r>
            <a:br>
              <a:rPr lang="it-IT" sz="3000" b="1" dirty="0" smtClean="0"/>
            </a:br>
            <a:r>
              <a:rPr lang="it-IT" sz="3000" b="1" dirty="0" smtClean="0"/>
              <a:t/>
            </a:r>
            <a:br>
              <a:rPr lang="it-IT" sz="3000" b="1" dirty="0" smtClean="0"/>
            </a:br>
            <a:r>
              <a:rPr lang="it-IT" sz="2700" b="1" dirty="0" smtClean="0"/>
              <a:t>1)  STABILITA’ EMODINAMICA</a:t>
            </a:r>
            <a:br>
              <a:rPr lang="it-IT" sz="2700" b="1" dirty="0" smtClean="0"/>
            </a:br>
            <a:r>
              <a:rPr lang="it-IT" sz="2700" b="1" dirty="0" smtClean="0"/>
              <a:t/>
            </a:r>
            <a:br>
              <a:rPr lang="it-IT" sz="2700" b="1" dirty="0" smtClean="0"/>
            </a:br>
            <a:r>
              <a:rPr lang="it-IT" sz="2700" b="1" dirty="0" smtClean="0"/>
              <a:t>2) LESIONE MONODISTRETTUALE</a:t>
            </a:r>
            <a:br>
              <a:rPr lang="it-IT" sz="2700" b="1" dirty="0" smtClean="0"/>
            </a:br>
            <a:r>
              <a:rPr lang="it-IT" sz="2700" b="1" dirty="0" smtClean="0"/>
              <a:t/>
            </a:r>
            <a:br>
              <a:rPr lang="it-IT" sz="2700" b="1" dirty="0" smtClean="0"/>
            </a:br>
            <a:r>
              <a:rPr lang="it-IT" sz="2700" b="1" dirty="0" smtClean="0"/>
              <a:t>3) EXPERTISE DELL’OPERATORE </a:t>
            </a:r>
            <a:r>
              <a:rPr lang="it-IT" sz="3000" b="1" dirty="0" smtClean="0"/>
              <a:t/>
            </a:r>
            <a:br>
              <a:rPr lang="it-IT" sz="3000" b="1" dirty="0" smtClean="0"/>
            </a:br>
            <a:endParaRPr lang="it-IT" sz="3000" dirty="0"/>
          </a:p>
        </p:txBody>
      </p:sp>
      <p:sp>
        <p:nvSpPr>
          <p:cNvPr id="7170" name="AutoShape 2" descr="Adesivi a tema anestesia | Motivi esclusivi | Spreadshi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2" name="AutoShape 4" descr="Adesivi a tema anestesia | Motivi esclusivi | Spreadshi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6" name="Immagine 5" descr="maschera-per-anestesia-infermiera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96136" y="1059582"/>
            <a:ext cx="2232298" cy="2232298"/>
          </a:xfrm>
          <a:prstGeom prst="rect">
            <a:avLst/>
          </a:prstGeom>
        </p:spPr>
      </p:pic>
      <p:sp>
        <p:nvSpPr>
          <p:cNvPr id="9" name="Titolo 1"/>
          <p:cNvSpPr txBox="1">
            <a:spLocks/>
          </p:cNvSpPr>
          <p:nvPr/>
        </p:nvSpPr>
        <p:spPr>
          <a:xfrm>
            <a:off x="683568" y="1275606"/>
            <a:ext cx="4824536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Conditio</a:t>
            </a:r>
            <a:r>
              <a:rPr kumimoji="0" lang="it-IT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sine</a:t>
            </a:r>
            <a:r>
              <a:rPr kumimoji="0" lang="it-IT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qua non:</a:t>
            </a:r>
            <a:r>
              <a:rPr kumimoji="0" lang="it-IT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sz="36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771550"/>
            <a:ext cx="7772400" cy="1102519"/>
          </a:xfrm>
        </p:spPr>
        <p:txBody>
          <a:bodyPr>
            <a:normAutofit/>
          </a:bodyPr>
          <a:lstStyle/>
          <a:p>
            <a:r>
              <a:rPr lang="it-IT" sz="3000" b="1" dirty="0" smtClean="0"/>
              <a:t>1) STABILITÀ EMODINAMICA</a:t>
            </a:r>
            <a:endParaRPr lang="it-IT" sz="3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1491630"/>
            <a:ext cx="6512768" cy="2305422"/>
          </a:xfrm>
        </p:spPr>
        <p:txBody>
          <a:bodyPr>
            <a:noAutofit/>
          </a:bodyPr>
          <a:lstStyle/>
          <a:p>
            <a:pPr algn="l"/>
            <a:r>
              <a:rPr lang="it-IT" sz="2400" i="1" dirty="0" smtClean="0">
                <a:solidFill>
                  <a:schemeClr val="accent2"/>
                </a:solidFill>
              </a:rPr>
              <a:t>Assenza di:</a:t>
            </a:r>
          </a:p>
          <a:p>
            <a:pPr algn="l"/>
            <a:r>
              <a:rPr lang="it-IT" sz="2400" dirty="0" smtClean="0">
                <a:solidFill>
                  <a:schemeClr val="tx1"/>
                </a:solidFill>
              </a:rPr>
              <a:t>- </a:t>
            </a:r>
            <a:r>
              <a:rPr lang="it-IT" sz="2400" dirty="0" err="1" smtClean="0">
                <a:solidFill>
                  <a:schemeClr val="tx1"/>
                </a:solidFill>
              </a:rPr>
              <a:t>Coagulopatia</a:t>
            </a:r>
            <a:endParaRPr lang="it-IT" sz="2400" dirty="0" smtClean="0">
              <a:solidFill>
                <a:schemeClr val="tx1"/>
              </a:solidFill>
            </a:endParaRPr>
          </a:p>
          <a:p>
            <a:pPr algn="l"/>
            <a:r>
              <a:rPr lang="it-IT" sz="2400" dirty="0" smtClean="0">
                <a:solidFill>
                  <a:schemeClr val="tx1"/>
                </a:solidFill>
              </a:rPr>
              <a:t>- Grave acidosi metabolica</a:t>
            </a:r>
          </a:p>
          <a:p>
            <a:pPr algn="l"/>
            <a:r>
              <a:rPr lang="it-IT" sz="2400" dirty="0" smtClean="0">
                <a:solidFill>
                  <a:schemeClr val="tx1"/>
                </a:solidFill>
              </a:rPr>
              <a:t>- Temperatura centrale &lt;36° C</a:t>
            </a:r>
          </a:p>
          <a:p>
            <a:pPr algn="l"/>
            <a:r>
              <a:rPr lang="it-IT" sz="2400" dirty="0" smtClean="0">
                <a:solidFill>
                  <a:schemeClr val="tx1"/>
                </a:solidFill>
              </a:rPr>
              <a:t>- Traumi ad alta energia</a:t>
            </a:r>
          </a:p>
          <a:p>
            <a:pPr algn="l"/>
            <a:r>
              <a:rPr lang="it-IT" sz="2400" dirty="0" smtClean="0">
                <a:solidFill>
                  <a:schemeClr val="tx1"/>
                </a:solidFill>
              </a:rPr>
              <a:t>- Lesioni vascolari maggiori</a:t>
            </a:r>
          </a:p>
          <a:p>
            <a:pPr algn="l"/>
            <a:r>
              <a:rPr lang="it-IT" sz="2400" dirty="0" smtClean="0">
                <a:solidFill>
                  <a:schemeClr val="tx1"/>
                </a:solidFill>
              </a:rPr>
              <a:t>- Fabbisogno trasfusionale &gt;10 unità</a:t>
            </a:r>
          </a:p>
          <a:p>
            <a:pPr algn="l"/>
            <a:endParaRPr lang="it-IT" sz="2400" dirty="0" smtClean="0">
              <a:solidFill>
                <a:schemeClr val="tx1"/>
              </a:solidFill>
            </a:endParaRPr>
          </a:p>
          <a:p>
            <a:pPr algn="l"/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6012160" y="2787774"/>
            <a:ext cx="2664296" cy="10801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5800" b="1" noProof="0" dirty="0" smtClean="0">
                <a:solidFill>
                  <a:schemeClr val="accent2"/>
                </a:solidFill>
              </a:rPr>
              <a:t>Necessario rapido controllo dell’emorragia</a:t>
            </a:r>
            <a:endParaRPr kumimoji="0" lang="it-IT" sz="2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987574"/>
            <a:ext cx="7772400" cy="1102519"/>
          </a:xfrm>
        </p:spPr>
        <p:txBody>
          <a:bodyPr>
            <a:normAutofit/>
          </a:bodyPr>
          <a:lstStyle/>
          <a:p>
            <a:r>
              <a:rPr lang="it-IT" sz="3000" b="1" dirty="0" smtClean="0"/>
              <a:t>2) LESIONE MONODISTRETTUALE</a:t>
            </a:r>
            <a:endParaRPr lang="it-IT" sz="3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2067694"/>
            <a:ext cx="4896544" cy="1800200"/>
          </a:xfrm>
        </p:spPr>
        <p:txBody>
          <a:bodyPr>
            <a:noAutofit/>
          </a:bodyPr>
          <a:lstStyle/>
          <a:p>
            <a:pPr algn="l"/>
            <a:r>
              <a:rPr lang="it-IT" sz="2400" i="1" dirty="0" smtClean="0">
                <a:solidFill>
                  <a:schemeClr val="accent2"/>
                </a:solidFill>
              </a:rPr>
              <a:t>Assenza di: </a:t>
            </a:r>
          </a:p>
          <a:p>
            <a:pPr algn="l"/>
            <a:endParaRPr lang="it-IT" sz="800" i="1" dirty="0" smtClean="0">
              <a:solidFill>
                <a:schemeClr val="accent2"/>
              </a:solidFill>
            </a:endParaRPr>
          </a:p>
          <a:p>
            <a:pPr algn="l">
              <a:buFontTx/>
              <a:buChar char="-"/>
            </a:pPr>
            <a:r>
              <a:rPr lang="it-IT" sz="2400" dirty="0" smtClean="0">
                <a:solidFill>
                  <a:schemeClr val="tx1"/>
                </a:solidFill>
              </a:rPr>
              <a:t>Trauma cranico severo</a:t>
            </a:r>
          </a:p>
          <a:p>
            <a:pPr algn="l"/>
            <a:endParaRPr lang="it-IT" sz="1100" dirty="0" smtClean="0">
              <a:solidFill>
                <a:schemeClr val="tx1"/>
              </a:solidFill>
            </a:endParaRPr>
          </a:p>
          <a:p>
            <a:pPr algn="l"/>
            <a:r>
              <a:rPr lang="it-IT" sz="2400" dirty="0" smtClean="0">
                <a:solidFill>
                  <a:schemeClr val="tx1"/>
                </a:solidFill>
              </a:rPr>
              <a:t>- Trauma toracico con grave contusione polmonare</a:t>
            </a:r>
          </a:p>
          <a:p>
            <a:pPr algn="l"/>
            <a:endParaRPr lang="it-IT" sz="2400" dirty="0">
              <a:solidFill>
                <a:schemeClr val="tx1"/>
              </a:solidFill>
            </a:endParaRPr>
          </a:p>
        </p:txBody>
      </p:sp>
      <p:pic>
        <p:nvPicPr>
          <p:cNvPr id="4" name="Immagine 3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2139702"/>
            <a:ext cx="3327250" cy="2186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915566"/>
            <a:ext cx="7772400" cy="1102519"/>
          </a:xfrm>
        </p:spPr>
        <p:txBody>
          <a:bodyPr>
            <a:normAutofit/>
          </a:bodyPr>
          <a:lstStyle/>
          <a:p>
            <a:r>
              <a:rPr lang="it-IT" sz="3000" b="1" dirty="0" smtClean="0"/>
              <a:t>Il paziente con trauma cranico severo</a:t>
            </a:r>
            <a:endParaRPr lang="it-IT" sz="3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5576" y="2139702"/>
            <a:ext cx="7704856" cy="864096"/>
          </a:xfrm>
        </p:spPr>
        <p:txBody>
          <a:bodyPr>
            <a:noAutofit/>
          </a:bodyPr>
          <a:lstStyle/>
          <a:p>
            <a:pPr algn="l"/>
            <a:r>
              <a:rPr lang="it-IT" sz="2400" dirty="0" smtClean="0">
                <a:solidFill>
                  <a:schemeClr val="tx1"/>
                </a:solidFill>
              </a:rPr>
              <a:t>- Riassorbimento della CO2 insufflata nel peritoneo</a:t>
            </a:r>
          </a:p>
          <a:p>
            <a:pPr algn="l"/>
            <a:r>
              <a:rPr lang="it-IT" sz="2400" dirty="0" smtClean="0">
                <a:solidFill>
                  <a:schemeClr val="tx1"/>
                </a:solidFill>
              </a:rPr>
              <a:t>- Ridotto ritorno venoso per aumento della P </a:t>
            </a:r>
            <a:r>
              <a:rPr lang="it-IT" sz="2400" dirty="0" err="1" smtClean="0">
                <a:solidFill>
                  <a:schemeClr val="tx1"/>
                </a:solidFill>
              </a:rPr>
              <a:t>intraddominale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4" name="Freccia in giù 3"/>
          <p:cNvSpPr/>
          <p:nvPr/>
        </p:nvSpPr>
        <p:spPr>
          <a:xfrm rot="10800000">
            <a:off x="2195736" y="3363838"/>
            <a:ext cx="576064" cy="72008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2915816" y="3435846"/>
            <a:ext cx="2160240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5800" b="1" dirty="0" smtClean="0">
                <a:solidFill>
                  <a:schemeClr val="accent2"/>
                </a:solidFill>
              </a:rPr>
              <a:t>P</a:t>
            </a:r>
            <a:r>
              <a:rPr lang="it-IT" sz="2200" b="1" dirty="0" smtClean="0">
                <a:solidFill>
                  <a:schemeClr val="accent2"/>
                </a:solidFill>
              </a:rPr>
              <a:t> INTRACRANICA</a:t>
            </a:r>
            <a:endParaRPr kumimoji="0" lang="it-IT" sz="2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915566"/>
            <a:ext cx="7772400" cy="1102519"/>
          </a:xfrm>
        </p:spPr>
        <p:txBody>
          <a:bodyPr>
            <a:normAutofit/>
          </a:bodyPr>
          <a:lstStyle/>
          <a:p>
            <a:r>
              <a:rPr lang="it-IT" sz="3000" b="1" dirty="0" smtClean="0"/>
              <a:t>Il paziente con trauma toracico </a:t>
            </a:r>
            <a:endParaRPr lang="it-IT" sz="3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5576" y="2139702"/>
            <a:ext cx="7344816" cy="864096"/>
          </a:xfrm>
        </p:spPr>
        <p:txBody>
          <a:bodyPr>
            <a:noAutofit/>
          </a:bodyPr>
          <a:lstStyle/>
          <a:p>
            <a:pPr algn="l">
              <a:buFontTx/>
              <a:buChar char="-"/>
            </a:pPr>
            <a:r>
              <a:rPr lang="it-IT" sz="2400" dirty="0" err="1" smtClean="0">
                <a:solidFill>
                  <a:schemeClr val="tx1"/>
                </a:solidFill>
              </a:rPr>
              <a:t>Compliance</a:t>
            </a:r>
            <a:r>
              <a:rPr lang="it-IT" sz="2400" dirty="0" smtClean="0">
                <a:solidFill>
                  <a:schemeClr val="tx1"/>
                </a:solidFill>
              </a:rPr>
              <a:t> polmonare ridotta</a:t>
            </a:r>
          </a:p>
          <a:p>
            <a:pPr algn="l">
              <a:buFontTx/>
              <a:buChar char="-"/>
            </a:pPr>
            <a:r>
              <a:rPr lang="it-IT" sz="2400" dirty="0" smtClean="0">
                <a:solidFill>
                  <a:schemeClr val="tx1"/>
                </a:solidFill>
              </a:rPr>
              <a:t>Necessarie elevate PEEP (P positiva di fine espirazione)</a:t>
            </a:r>
          </a:p>
          <a:p>
            <a:pPr algn="l"/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4" name="Freccia in giù 3"/>
          <p:cNvSpPr/>
          <p:nvPr/>
        </p:nvSpPr>
        <p:spPr>
          <a:xfrm>
            <a:off x="2195736" y="3363838"/>
            <a:ext cx="576064" cy="72008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2771800" y="3435846"/>
            <a:ext cx="4320480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5800" b="1" dirty="0" smtClean="0">
                <a:solidFill>
                  <a:schemeClr val="accent2"/>
                </a:solidFill>
              </a:rPr>
              <a:t>Capacità funzionale residua</a:t>
            </a:r>
            <a:endParaRPr kumimoji="0" lang="it-IT" sz="2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915566"/>
            <a:ext cx="7772400" cy="1102519"/>
          </a:xfrm>
        </p:spPr>
        <p:txBody>
          <a:bodyPr>
            <a:normAutofit/>
          </a:bodyPr>
          <a:lstStyle/>
          <a:p>
            <a:r>
              <a:rPr lang="it-IT" sz="3000" b="1" dirty="0" smtClean="0"/>
              <a:t>I vantaggi </a:t>
            </a:r>
            <a:endParaRPr lang="it-IT" sz="3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91680" y="2211710"/>
            <a:ext cx="2664296" cy="864096"/>
          </a:xfrm>
        </p:spPr>
        <p:txBody>
          <a:bodyPr>
            <a:noAutofit/>
          </a:bodyPr>
          <a:lstStyle/>
          <a:p>
            <a:pPr algn="l"/>
            <a:r>
              <a:rPr lang="it-IT" sz="2400" dirty="0" smtClean="0">
                <a:solidFill>
                  <a:schemeClr val="tx1"/>
                </a:solidFill>
              </a:rPr>
              <a:t>Rapida ripresa</a:t>
            </a:r>
            <a:endParaRPr lang="it-IT" sz="2400" dirty="0" smtClean="0">
              <a:solidFill>
                <a:schemeClr val="tx1"/>
              </a:solidFill>
            </a:endParaRPr>
          </a:p>
          <a:p>
            <a:pPr algn="l"/>
            <a:r>
              <a:rPr lang="it-IT" sz="2400" dirty="0" smtClean="0">
                <a:solidFill>
                  <a:schemeClr val="tx1"/>
                </a:solidFill>
              </a:rPr>
              <a:t>Ridotta morbilità</a:t>
            </a:r>
            <a:endParaRPr lang="it-IT" sz="2400" dirty="0" smtClean="0">
              <a:solidFill>
                <a:schemeClr val="tx1"/>
              </a:solidFill>
            </a:endParaRPr>
          </a:p>
          <a:p>
            <a:pPr algn="l"/>
            <a:endParaRPr lang="it-IT" sz="2400" dirty="0">
              <a:solidFill>
                <a:schemeClr val="tx1"/>
              </a:solidFill>
            </a:endParaRPr>
          </a:p>
        </p:txBody>
      </p:sp>
      <p:pic>
        <p:nvPicPr>
          <p:cNvPr id="6" name="Immagine 5" descr="WhatsLaparoscopyWhatAreItsBenefi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1995686"/>
            <a:ext cx="3579574" cy="22372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707654"/>
            <a:ext cx="5974432" cy="1102519"/>
          </a:xfrm>
        </p:spPr>
        <p:txBody>
          <a:bodyPr>
            <a:normAutofit/>
          </a:bodyPr>
          <a:lstStyle/>
          <a:p>
            <a:r>
              <a:rPr lang="it-IT" sz="3000" b="1" dirty="0" smtClean="0"/>
              <a:t>ATTENZIONE ALLE COMPLICANZE</a:t>
            </a:r>
            <a:br>
              <a:rPr lang="it-IT" sz="3000" b="1" dirty="0" smtClean="0"/>
            </a:br>
            <a:endParaRPr lang="it-IT" sz="3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43608" y="2787774"/>
            <a:ext cx="6400800" cy="1314450"/>
          </a:xfrm>
        </p:spPr>
        <p:txBody>
          <a:bodyPr>
            <a:noAutofit/>
          </a:bodyPr>
          <a:lstStyle/>
          <a:p>
            <a:pPr algn="l"/>
            <a:r>
              <a:rPr lang="it-IT" sz="2400" dirty="0" smtClean="0">
                <a:solidFill>
                  <a:schemeClr val="tx1"/>
                </a:solidFill>
              </a:rPr>
              <a:t>Pneumotorace iperteso</a:t>
            </a:r>
          </a:p>
          <a:p>
            <a:pPr algn="l"/>
            <a:r>
              <a:rPr lang="it-IT" sz="2400" dirty="0" err="1" smtClean="0">
                <a:solidFill>
                  <a:schemeClr val="tx1"/>
                </a:solidFill>
              </a:rPr>
              <a:t>Pneumopericardio</a:t>
            </a:r>
            <a:endParaRPr lang="it-IT" sz="2400" dirty="0" smtClean="0">
              <a:solidFill>
                <a:schemeClr val="tx1"/>
              </a:solidFill>
            </a:endParaRPr>
          </a:p>
          <a:p>
            <a:pPr algn="l"/>
            <a:r>
              <a:rPr lang="it-IT" sz="2400" dirty="0" smtClean="0">
                <a:solidFill>
                  <a:schemeClr val="tx1"/>
                </a:solidFill>
              </a:rPr>
              <a:t>Embolia gassosa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4932040" y="3219822"/>
            <a:ext cx="3384376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2400" b="1" noProof="0" dirty="0" smtClean="0">
                <a:solidFill>
                  <a:schemeClr val="accent2"/>
                </a:solidFill>
              </a:rPr>
              <a:t>Immediata evacuazione </a:t>
            </a:r>
            <a:r>
              <a:rPr lang="it-IT" sz="2400" b="1" noProof="0" dirty="0" err="1" smtClean="0">
                <a:solidFill>
                  <a:schemeClr val="accent2"/>
                </a:solidFill>
              </a:rPr>
              <a:t>pneumoperitoneo</a:t>
            </a: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reccia in giù 5"/>
          <p:cNvSpPr/>
          <p:nvPr/>
        </p:nvSpPr>
        <p:spPr>
          <a:xfrm rot="16200000">
            <a:off x="4355976" y="3219822"/>
            <a:ext cx="576064" cy="72008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52" name="AutoShape 4" descr="Attenzione arte vettoriale, icone e grafica per il download gratui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8" name="Immagine 7" descr="3678259-triangolo-attenzione-icona-segno-giallo-gratuito-vettoriale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72200" y="699542"/>
            <a:ext cx="2232248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203598"/>
            <a:ext cx="9144000" cy="1102519"/>
          </a:xfrm>
        </p:spPr>
        <p:txBody>
          <a:bodyPr>
            <a:normAutofit/>
          </a:bodyPr>
          <a:lstStyle/>
          <a:p>
            <a:r>
              <a:rPr lang="it-IT" sz="3000" b="1" dirty="0" smtClean="0"/>
              <a:t>Grazie per l’attenzione</a:t>
            </a:r>
            <a:endParaRPr lang="it-IT" sz="3000" dirty="0"/>
          </a:p>
        </p:txBody>
      </p:sp>
      <p:pic>
        <p:nvPicPr>
          <p:cNvPr id="3" name="Immagine 2" descr="54420e9f-fe71-4c58-8d51-76447db6d972.JPG"/>
          <p:cNvPicPr>
            <a:picLocks noChangeAspect="1"/>
          </p:cNvPicPr>
          <p:nvPr/>
        </p:nvPicPr>
        <p:blipFill>
          <a:blip r:embed="rId2" cstate="print"/>
          <a:srcRect t="6035" r="-2681"/>
          <a:stretch>
            <a:fillRect/>
          </a:stretch>
        </p:blipFill>
        <p:spPr>
          <a:xfrm rot="5400000">
            <a:off x="3367499" y="1904043"/>
            <a:ext cx="2425123" cy="30404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</TotalTime>
  <Words>205</Words>
  <Application>Microsoft Office PowerPoint</Application>
  <PresentationFormat>Presentazione su schermo (16:9)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Laparoscopia: esiste il paziente ideale? </vt:lpstr>
      <vt:lpstr>   1)  STABILITA’ EMODINAMICA  2) LESIONE MONODISTRETTUALE  3) EXPERTISE DELL’OPERATORE  </vt:lpstr>
      <vt:lpstr>1) STABILITÀ EMODINAMICA</vt:lpstr>
      <vt:lpstr>2) LESIONE MONODISTRETTUALE</vt:lpstr>
      <vt:lpstr>Il paziente con trauma cranico severo</vt:lpstr>
      <vt:lpstr>Il paziente con trauma toracico </vt:lpstr>
      <vt:lpstr>I vantaggi </vt:lpstr>
      <vt:lpstr>ATTENZIONE ALLE COMPLICANZE </vt:lpstr>
      <vt:lpstr>Grazie per l’attenzione</vt:lpstr>
      <vt:lpstr>8-9 Giugno 2024 – Cefpas, Caltanissetta “3° Congresso Nazionale - Gestione del trauma di interesse chirurgico. L'approccio all'evento trauma del Chirurgo Giovane”  Presidente del Congresso: Dott. Giovanni Di Lorenzo  Presidente Onorario: Dott. Giovanni Ciaccio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Inserisci il titolo  ----</dc:title>
  <dc:creator>Computer</dc:creator>
  <cp:lastModifiedBy>SERENA</cp:lastModifiedBy>
  <cp:revision>40</cp:revision>
  <dcterms:created xsi:type="dcterms:W3CDTF">2024-05-17T06:22:38Z</dcterms:created>
  <dcterms:modified xsi:type="dcterms:W3CDTF">2024-06-08T15:00:32Z</dcterms:modified>
</cp:coreProperties>
</file>