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>
      <p:cViewPr varScale="1">
        <p:scale>
          <a:sx n="139" d="100"/>
          <a:sy n="139" d="100"/>
        </p:scale>
        <p:origin x="84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ADC8-E694-4372-9F3E-80D2404CF59D}" type="datetimeFigureOut">
              <a:rPr lang="it-IT" smtClean="0"/>
              <a:t>08/06/24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6F33F-6C23-4495-A2B0-38076BE4B79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000" b="1" dirty="0"/>
              <a:t>TRAUMA CENTER A CONFRONTO</a:t>
            </a: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2571750"/>
            <a:ext cx="7304856" cy="1656184"/>
          </a:xfrm>
        </p:spPr>
        <p:txBody>
          <a:bodyPr>
            <a:normAutofit fontScale="92500" lnSpcReduction="20000"/>
          </a:bodyPr>
          <a:lstStyle/>
          <a:p>
            <a:r>
              <a:rPr lang="it-IT" sz="2600" b="1" dirty="0"/>
              <a:t>protocolli, procedure e linee guida in sala operatoria nei centri HUB e SPOKE</a:t>
            </a:r>
          </a:p>
          <a:p>
            <a:endParaRPr lang="it-IT" sz="2200" dirty="0"/>
          </a:p>
          <a:p>
            <a:r>
              <a:rPr lang="it-IT" sz="1500" dirty="0"/>
              <a:t>Dott. Patrizio Festa</a:t>
            </a:r>
          </a:p>
          <a:p>
            <a:r>
              <a:rPr lang="it-IT" sz="1500" dirty="0"/>
              <a:t>Direttore Trauma Center </a:t>
            </a:r>
          </a:p>
          <a:p>
            <a:r>
              <a:rPr lang="it-IT" sz="1500" dirty="0"/>
              <a:t>AORN Cardarelli, Napoli</a:t>
            </a:r>
          </a:p>
          <a:p>
            <a:endParaRPr lang="it-IT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2188377"/>
          </a:xfrm>
        </p:spPr>
        <p:txBody>
          <a:bodyPr>
            <a:normAutofit/>
          </a:bodyPr>
          <a:lstStyle/>
          <a:p>
            <a:r>
              <a:rPr lang="it-IT" sz="2200" b="1" dirty="0"/>
              <a:t>8-9 Giugno 2024 – </a:t>
            </a:r>
            <a:r>
              <a:rPr lang="it-IT" sz="2200" b="1" dirty="0" err="1"/>
              <a:t>Cefpas</a:t>
            </a:r>
            <a:r>
              <a:rPr lang="it-IT" sz="2200" b="1" dirty="0"/>
              <a:t>, Caltanissetta</a:t>
            </a:r>
            <a:br>
              <a:rPr lang="it-IT" sz="2200" b="1" dirty="0"/>
            </a:br>
            <a:r>
              <a:rPr lang="it-IT" sz="1800" b="1" dirty="0"/>
              <a:t>“</a:t>
            </a:r>
            <a:r>
              <a:rPr lang="it-IT" sz="1800" dirty="0"/>
              <a:t>3° Congresso nazionale sulla Gestione del trauma di interesse chirurgico.</a:t>
            </a:r>
            <a:br>
              <a:rPr lang="it-IT" sz="1800" dirty="0"/>
            </a:br>
            <a:r>
              <a:rPr lang="it-IT" sz="1800" dirty="0"/>
              <a:t>L'approccio all'evento trauma del giovane chirurgo</a:t>
            </a:r>
            <a:r>
              <a:rPr lang="it-IT" sz="1800" b="1" dirty="0"/>
              <a:t>”</a:t>
            </a:r>
            <a:br>
              <a:rPr lang="it-IT" sz="1800" b="1" dirty="0"/>
            </a:br>
            <a:br>
              <a:rPr lang="it-IT" sz="1800" b="1" dirty="0"/>
            </a:br>
            <a:r>
              <a:rPr lang="it-IT" sz="1600" b="1" dirty="0"/>
              <a:t>Presidente del Congresso: </a:t>
            </a:r>
            <a:r>
              <a:rPr lang="it-IT" sz="1600" dirty="0"/>
              <a:t>Dott. Giovanni Di Lorenzo</a:t>
            </a:r>
            <a:br>
              <a:rPr lang="it-IT" sz="1600" b="1" dirty="0"/>
            </a:br>
            <a:r>
              <a:rPr lang="it-IT" sz="1600" b="1" dirty="0"/>
              <a:t> Presidente Onorario: </a:t>
            </a:r>
            <a:r>
              <a:rPr lang="it-IT" sz="1600" dirty="0"/>
              <a:t>Dott. Giovanni </a:t>
            </a:r>
            <a:r>
              <a:rPr lang="it-IT" sz="1600" dirty="0" err="1"/>
              <a:t>Ciaccio</a:t>
            </a: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4429138"/>
            <a:ext cx="8501122" cy="357190"/>
          </a:xfrm>
        </p:spPr>
        <p:txBody>
          <a:bodyPr>
            <a:noAutofit/>
          </a:bodyPr>
          <a:lstStyle/>
          <a:p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Ai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sensi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dell’art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. 76, comma 4,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dell’Accordo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Stato-Regioni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del 2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febbraio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2017 e del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paragrafo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4.5 del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manuale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nazionale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di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accreditamento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per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l’erogazione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di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eventi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ECM. DICHIARA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che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negli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ultimi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due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anni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non ha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avuto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,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rapporti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con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soggetti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portatori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di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interessi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commerciali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in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ambito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 </a:t>
            </a:r>
            <a:r>
              <a:rPr lang="en-US" sz="700" b="1" dirty="0" err="1">
                <a:solidFill>
                  <a:schemeClr val="tx1"/>
                </a:solidFill>
                <a:latin typeface="+mj-lt"/>
                <a:cs typeface="Segoe UI" pitchFamily="34" charset="0"/>
              </a:rPr>
              <a:t>Sanitario</a:t>
            </a:r>
            <a:r>
              <a:rPr lang="en-US" sz="700" b="1" dirty="0">
                <a:solidFill>
                  <a:schemeClr val="tx1"/>
                </a:solidFill>
                <a:latin typeface="+mj-lt"/>
                <a:cs typeface="Segoe UI" pitchFamily="34" charset="0"/>
              </a:rPr>
              <a:t>.</a:t>
            </a:r>
            <a:br>
              <a:rPr lang="en-US" sz="700" dirty="0">
                <a:solidFill>
                  <a:schemeClr val="tx1"/>
                </a:solidFill>
                <a:latin typeface="+mj-lt"/>
              </a:rPr>
            </a:br>
            <a:endParaRPr lang="it-IT" sz="7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E504314C-A730-06AF-186F-A3F80DC0EE86}"/>
              </a:ext>
            </a:extLst>
          </p:cNvPr>
          <p:cNvSpPr/>
          <p:nvPr/>
        </p:nvSpPr>
        <p:spPr>
          <a:xfrm>
            <a:off x="3923928" y="1064806"/>
            <a:ext cx="3331073" cy="4616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4524ECB-38B1-C1F9-0AFC-89158CFAFD0B}"/>
              </a:ext>
            </a:extLst>
          </p:cNvPr>
          <p:cNvSpPr/>
          <p:nvPr/>
        </p:nvSpPr>
        <p:spPr>
          <a:xfrm>
            <a:off x="5545514" y="3617029"/>
            <a:ext cx="3418974" cy="12214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F185859-4651-47DD-7862-783351A07378}"/>
              </a:ext>
            </a:extLst>
          </p:cNvPr>
          <p:cNvSpPr/>
          <p:nvPr/>
        </p:nvSpPr>
        <p:spPr>
          <a:xfrm>
            <a:off x="2770394" y="2139702"/>
            <a:ext cx="2632510" cy="16561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79F7F2F-4191-2E0F-B5D7-D7EDC540CBC3}"/>
              </a:ext>
            </a:extLst>
          </p:cNvPr>
          <p:cNvSpPr/>
          <p:nvPr/>
        </p:nvSpPr>
        <p:spPr>
          <a:xfrm>
            <a:off x="107504" y="1206317"/>
            <a:ext cx="2520280" cy="122141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873FCE2-18C2-BF95-0CE8-5686DF69C4E3}"/>
              </a:ext>
            </a:extLst>
          </p:cNvPr>
          <p:cNvSpPr txBox="1"/>
          <p:nvPr/>
        </p:nvSpPr>
        <p:spPr>
          <a:xfrm>
            <a:off x="3973874" y="1064806"/>
            <a:ext cx="3309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NEXT GENERATION HOSPITAL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19C1EAD-8DE4-FE28-5839-5806CB0DB7BE}"/>
              </a:ext>
            </a:extLst>
          </p:cNvPr>
          <p:cNvSpPr txBox="1"/>
          <p:nvPr/>
        </p:nvSpPr>
        <p:spPr>
          <a:xfrm>
            <a:off x="251520" y="1206317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TECNOLOGICO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Robotica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err="1"/>
              <a:t>Metaverso</a:t>
            </a: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Intelligenza Artificiale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4DC421-2F0D-D0BE-D2E2-D77C9521349F}"/>
              </a:ext>
            </a:extLst>
          </p:cNvPr>
          <p:cNvSpPr txBox="1"/>
          <p:nvPr/>
        </p:nvSpPr>
        <p:spPr>
          <a:xfrm>
            <a:off x="2879812" y="2139702"/>
            <a:ext cx="2808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SICUREZZA</a:t>
            </a:r>
          </a:p>
          <a:p>
            <a:r>
              <a:rPr lang="it-IT" sz="1600" dirty="0"/>
              <a:t>Gestione del rischio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/>
              <a:t>Biologico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/>
              <a:t>Ambientale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200" dirty="0"/>
              <a:t>Strumenti elettrici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200" dirty="0"/>
              <a:t>Radiazioni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200" dirty="0"/>
              <a:t>Incendi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7779ADC-EA0E-B7D7-EE80-35D094123BBB}"/>
              </a:ext>
            </a:extLst>
          </p:cNvPr>
          <p:cNvSpPr txBox="1"/>
          <p:nvPr/>
        </p:nvSpPr>
        <p:spPr>
          <a:xfrm>
            <a:off x="5654932" y="3617029"/>
            <a:ext cx="33095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SOSTENIBILITA’ ECONOMICA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Miglior rapporto beneficio/costo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Ottimizzare le risorse</a:t>
            </a:r>
          </a:p>
        </p:txBody>
      </p:sp>
    </p:spTree>
    <p:extLst>
      <p:ext uri="{BB962C8B-B14F-4D97-AF65-F5344CB8AC3E}">
        <p14:creationId xmlns:p14="http://schemas.microsoft.com/office/powerpoint/2010/main" val="100775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e 27">
            <a:extLst>
              <a:ext uri="{FF2B5EF4-FFF2-40B4-BE49-F238E27FC236}">
                <a16:creationId xmlns:a16="http://schemas.microsoft.com/office/drawing/2014/main" id="{9A817C7E-03C4-FD1D-F37B-CF8606F934B2}"/>
              </a:ext>
            </a:extLst>
          </p:cNvPr>
          <p:cNvSpPr/>
          <p:nvPr/>
        </p:nvSpPr>
        <p:spPr>
          <a:xfrm>
            <a:off x="2627784" y="3793341"/>
            <a:ext cx="3672408" cy="9386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F2443A33-6841-A464-46D4-239ED81F89CA}"/>
              </a:ext>
            </a:extLst>
          </p:cNvPr>
          <p:cNvSpPr/>
          <p:nvPr/>
        </p:nvSpPr>
        <p:spPr>
          <a:xfrm>
            <a:off x="6841318" y="1610954"/>
            <a:ext cx="2232248" cy="19323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D15ADFB-F45D-4931-75F3-EAADFC88B4F4}"/>
              </a:ext>
            </a:extLst>
          </p:cNvPr>
          <p:cNvSpPr/>
          <p:nvPr/>
        </p:nvSpPr>
        <p:spPr>
          <a:xfrm>
            <a:off x="4658638" y="1610954"/>
            <a:ext cx="2232248" cy="19323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4B5A91D-6697-62A1-8BB6-B574AA3E96CE}"/>
              </a:ext>
            </a:extLst>
          </p:cNvPr>
          <p:cNvSpPr/>
          <p:nvPr/>
        </p:nvSpPr>
        <p:spPr>
          <a:xfrm>
            <a:off x="2378106" y="1610954"/>
            <a:ext cx="2232248" cy="193239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33E6D9E-BAED-BB40-DCDC-EC2A806716F3}"/>
              </a:ext>
            </a:extLst>
          </p:cNvPr>
          <p:cNvSpPr/>
          <p:nvPr/>
        </p:nvSpPr>
        <p:spPr>
          <a:xfrm>
            <a:off x="107504" y="1610954"/>
            <a:ext cx="2232248" cy="19323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070207B-E4AE-221E-70E6-2804D308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86" y="1015117"/>
            <a:ext cx="8229600" cy="594687"/>
          </a:xfrm>
        </p:spPr>
        <p:txBody>
          <a:bodyPr>
            <a:normAutofit/>
          </a:bodyPr>
          <a:lstStyle/>
          <a:p>
            <a:r>
              <a:rPr lang="it-IT" sz="2400" b="1" dirty="0"/>
              <a:t>GESTIONE DELLE INFEZIONI DEL SITO CHIRURGICO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95D9EB3-ED4A-F715-629D-FD4F4D9B16EF}"/>
              </a:ext>
            </a:extLst>
          </p:cNvPr>
          <p:cNvSpPr txBox="1"/>
          <p:nvPr/>
        </p:nvSpPr>
        <p:spPr>
          <a:xfrm>
            <a:off x="150350" y="1732651"/>
            <a:ext cx="23327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OPERATORI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</a:rPr>
              <a:t>Igiene personale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</a:rPr>
              <a:t>Vestizione adeguata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</a:rPr>
              <a:t>Indumenti dedicati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</a:rPr>
              <a:t>Accesso limitato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313925-9D2E-7B0C-455B-01353B6FAF14}"/>
              </a:ext>
            </a:extLst>
          </p:cNvPr>
          <p:cNvSpPr txBox="1"/>
          <p:nvPr/>
        </p:nvSpPr>
        <p:spPr>
          <a:xfrm>
            <a:off x="2406426" y="1732651"/>
            <a:ext cx="22322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PAZIENTE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Pulizia </a:t>
            </a:r>
            <a:r>
              <a:rPr lang="it-IT" sz="1400" dirty="0" err="1"/>
              <a:t>pre</a:t>
            </a:r>
            <a:r>
              <a:rPr lang="it-IT" sz="1400" dirty="0"/>
              <a:t>-op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/>
              <a:t>Lavaggio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/>
              <a:t>Indumenti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/>
              <a:t>Tricotomia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Disinfezione campo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/>
              <a:t>clorexidina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A4CB6FD-C8DC-9E08-D730-5D890757E1E3}"/>
              </a:ext>
            </a:extLst>
          </p:cNvPr>
          <p:cNvSpPr txBox="1"/>
          <p:nvPr/>
        </p:nvSpPr>
        <p:spPr>
          <a:xfrm>
            <a:off x="4750148" y="1732651"/>
            <a:ext cx="2232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AMBIENTE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Flussi laminari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Temperatura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Separazione percorsi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/>
              <a:t>Accesso pazienti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/>
              <a:t>Materiali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1400" dirty="0"/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2C42A12-918D-7371-AFF4-DF543A00A082}"/>
              </a:ext>
            </a:extLst>
          </p:cNvPr>
          <p:cNvSpPr txBox="1"/>
          <p:nvPr/>
        </p:nvSpPr>
        <p:spPr>
          <a:xfrm>
            <a:off x="7086946" y="173849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STRUMENTI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</a:rPr>
              <a:t>Sterilizzazione</a:t>
            </a:r>
          </a:p>
        </p:txBody>
      </p:sp>
      <p:sp>
        <p:nvSpPr>
          <p:cNvPr id="27" name="Titolo 1">
            <a:extLst>
              <a:ext uri="{FF2B5EF4-FFF2-40B4-BE49-F238E27FC236}">
                <a16:creationId xmlns:a16="http://schemas.microsoft.com/office/drawing/2014/main" id="{4EA7F427-A1BE-FC13-09B5-E1EA7C49EEDA}"/>
              </a:ext>
            </a:extLst>
          </p:cNvPr>
          <p:cNvSpPr txBox="1">
            <a:spLocks/>
          </p:cNvSpPr>
          <p:nvPr/>
        </p:nvSpPr>
        <p:spPr>
          <a:xfrm>
            <a:off x="3036703" y="3939902"/>
            <a:ext cx="3147302" cy="594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 err="1">
                <a:solidFill>
                  <a:schemeClr val="bg1"/>
                </a:solidFill>
              </a:rPr>
              <a:t>F</a:t>
            </a:r>
            <a:r>
              <a:rPr lang="it-IT" sz="2400" b="1" dirty="0">
                <a:solidFill>
                  <a:schemeClr val="bg1"/>
                </a:solidFill>
              </a:rPr>
              <a:t> O </a:t>
            </a:r>
            <a:r>
              <a:rPr lang="it-IT" sz="2400" b="1" dirty="0" err="1">
                <a:solidFill>
                  <a:schemeClr val="bg1"/>
                </a:solidFill>
              </a:rPr>
              <a:t>R</a:t>
            </a:r>
            <a:r>
              <a:rPr lang="it-IT" sz="2400" b="1" dirty="0">
                <a:solidFill>
                  <a:schemeClr val="bg1"/>
                </a:solidFill>
              </a:rPr>
              <a:t> M A </a:t>
            </a:r>
            <a:r>
              <a:rPr lang="it-IT" sz="2400" b="1" dirty="0" err="1">
                <a:solidFill>
                  <a:schemeClr val="bg1"/>
                </a:solidFill>
              </a:rPr>
              <a:t>Z</a:t>
            </a:r>
            <a:r>
              <a:rPr lang="it-IT" sz="2400" b="1" dirty="0">
                <a:solidFill>
                  <a:schemeClr val="bg1"/>
                </a:solidFill>
              </a:rPr>
              <a:t> I O </a:t>
            </a:r>
            <a:r>
              <a:rPr lang="it-IT" sz="2400" b="1" dirty="0" err="1">
                <a:solidFill>
                  <a:schemeClr val="bg1"/>
                </a:solidFill>
              </a:rPr>
              <a:t>N</a:t>
            </a:r>
            <a:r>
              <a:rPr lang="it-IT" sz="2400" b="1" dirty="0">
                <a:solidFill>
                  <a:schemeClr val="bg1"/>
                </a:solidFill>
              </a:rPr>
              <a:t> E</a:t>
            </a:r>
          </a:p>
        </p:txBody>
      </p:sp>
    </p:spTree>
    <p:extLst>
      <p:ext uri="{BB962C8B-B14F-4D97-AF65-F5344CB8AC3E}">
        <p14:creationId xmlns:p14="http://schemas.microsoft.com/office/powerpoint/2010/main" val="2650580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205</Words>
  <Application>Microsoft Macintosh PowerPoint</Application>
  <PresentationFormat>Presentazione su schermo (16:9)</PresentationFormat>
  <Paragraphs>45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TRAUMA CENTER A CONFRONTO</vt:lpstr>
      <vt:lpstr>8-9 Giugno 2024 – Cefpas, Caltanissetta “3° Congresso nazionale sulla Gestione del trauma di interesse chirurgico. L'approccio all'evento trauma del giovane chirurgo”  Presidente del Congresso: Dott. Giovanni Di Lorenzo  Presidente Onorario: Dott. Giovanni Ciaccio </vt:lpstr>
      <vt:lpstr>Presentazione standard di PowerPoint</vt:lpstr>
      <vt:lpstr>GESTIONE DELLE INFEZIONI DEL SITO CHIRURGICO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Inserisci il titolo  ----</dc:title>
  <dc:creator>Computer</dc:creator>
  <cp:lastModifiedBy>Patrizio Festa</cp:lastModifiedBy>
  <cp:revision>7</cp:revision>
  <dcterms:created xsi:type="dcterms:W3CDTF">2024-05-17T06:22:38Z</dcterms:created>
  <dcterms:modified xsi:type="dcterms:W3CDTF">2024-06-08T09:24:57Z</dcterms:modified>
</cp:coreProperties>
</file>