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9" r:id="rId3"/>
    <p:sldId id="277" r:id="rId4"/>
    <p:sldId id="265" r:id="rId5"/>
    <p:sldId id="262" r:id="rId6"/>
    <p:sldId id="280" r:id="rId7"/>
    <p:sldId id="263" r:id="rId8"/>
    <p:sldId id="264" r:id="rId9"/>
    <p:sldId id="282" r:id="rId10"/>
    <p:sldId id="274" r:id="rId11"/>
    <p:sldId id="267" r:id="rId12"/>
    <p:sldId id="268" r:id="rId13"/>
    <p:sldId id="269" r:id="rId14"/>
    <p:sldId id="270" r:id="rId15"/>
    <p:sldId id="271" r:id="rId16"/>
    <p:sldId id="272" r:id="rId17"/>
    <p:sldId id="284" r:id="rId18"/>
    <p:sldId id="285" r:id="rId19"/>
    <p:sldId id="286" r:id="rId20"/>
    <p:sldId id="275" r:id="rId21"/>
    <p:sldId id="278" r:id="rId22"/>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2"/>
    <p:restoredTop sz="81404"/>
  </p:normalViewPr>
  <p:slideViewPr>
    <p:cSldViewPr>
      <p:cViewPr varScale="1">
        <p:scale>
          <a:sx n="120" d="100"/>
          <a:sy n="120" d="100"/>
        </p:scale>
        <p:origin x="496" y="16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1743A-822A-1547-8F1A-690DF6631B9D}" type="datetimeFigureOut">
              <a:rPr lang="it-IT" smtClean="0"/>
              <a:t>09/06/24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95D405-8B7E-5346-ADC2-BE523453592E}" type="slidenum">
              <a:rPr lang="it-IT" smtClean="0"/>
              <a:t>‹N›</a:t>
            </a:fld>
            <a:endParaRPr lang="it-IT"/>
          </a:p>
        </p:txBody>
      </p:sp>
    </p:spTree>
    <p:extLst>
      <p:ext uri="{BB962C8B-B14F-4D97-AF65-F5344CB8AC3E}">
        <p14:creationId xmlns:p14="http://schemas.microsoft.com/office/powerpoint/2010/main" val="112751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latin typeface="Arial" panose="020B0604020202020204" pitchFamily="34" charset="0"/>
              </a:rPr>
              <a:t>Per trauma si intende l’applicazione dall’esterno sull’organismo di un’energia tale da determinare lesioni agli organi ed apparati. Il trauma nei Paesi occidentali è la terza causa di morte dopo le malattie cardiovascolari ed i tumori e la prima causa nella popolazione al di sotto dei 45 anni e, poiché interessa prevalentemente le fasce di popolazione attiva, costituisce un enorme costo sociale. Inoltre in molti traumatizzati residuano condizioni invalidanti che aggravano ulteriormente le sequele negative sia sul piano umano che economico per il paziente ed i suoi familiari.</a:t>
            </a:r>
            <a:endParaRPr lang="it-IT" dirty="0"/>
          </a:p>
        </p:txBody>
      </p:sp>
      <p:sp>
        <p:nvSpPr>
          <p:cNvPr id="4" name="Segnaposto numero diapositiva 3"/>
          <p:cNvSpPr>
            <a:spLocks noGrp="1"/>
          </p:cNvSpPr>
          <p:nvPr>
            <p:ph type="sldNum" sz="quarter" idx="5"/>
          </p:nvPr>
        </p:nvSpPr>
        <p:spPr/>
        <p:txBody>
          <a:bodyPr/>
          <a:lstStyle/>
          <a:p>
            <a:fld id="{9F95D405-8B7E-5346-ADC2-BE523453592E}" type="slidenum">
              <a:rPr lang="it-IT" smtClean="0"/>
              <a:t>2</a:t>
            </a:fld>
            <a:endParaRPr lang="it-IT"/>
          </a:p>
        </p:txBody>
      </p:sp>
    </p:spTree>
    <p:extLst>
      <p:ext uri="{BB962C8B-B14F-4D97-AF65-F5344CB8AC3E}">
        <p14:creationId xmlns:p14="http://schemas.microsoft.com/office/powerpoint/2010/main" val="3116194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232323"/>
                </a:solidFill>
                <a:effectLst/>
                <a:latin typeface="Noto Sans" panose="020B0502040504020204" pitchFamily="34" charset="0"/>
              </a:rPr>
              <a:t>Nello studio EAST Hollow </a:t>
            </a:r>
            <a:r>
              <a:rPr lang="it-IT" b="0" i="0" dirty="0" err="1">
                <a:solidFill>
                  <a:srgbClr val="232323"/>
                </a:solidFill>
                <a:effectLst/>
                <a:latin typeface="Noto Sans" panose="020B0502040504020204" pitchFamily="34" charset="0"/>
              </a:rPr>
              <a:t>Viscus</a:t>
            </a:r>
            <a:r>
              <a:rPr lang="it-IT" b="0" i="0" dirty="0">
                <a:solidFill>
                  <a:srgbClr val="232323"/>
                </a:solidFill>
                <a:effectLst/>
                <a:latin typeface="Noto Sans" panose="020B0502040504020204" pitchFamily="34" charset="0"/>
              </a:rPr>
              <a:t> </a:t>
            </a:r>
            <a:r>
              <a:rPr lang="it-IT" b="0" i="0" dirty="0" err="1">
                <a:solidFill>
                  <a:srgbClr val="232323"/>
                </a:solidFill>
                <a:effectLst/>
                <a:latin typeface="Noto Sans" panose="020B0502040504020204" pitchFamily="34" charset="0"/>
              </a:rPr>
              <a:t>Injury</a:t>
            </a:r>
            <a:r>
              <a:rPr lang="it-IT" b="0" i="0" dirty="0">
                <a:solidFill>
                  <a:srgbClr val="232323"/>
                </a:solidFill>
                <a:effectLst/>
                <a:latin typeface="Noto Sans" panose="020B0502040504020204" pitchFamily="34" charset="0"/>
              </a:rPr>
              <a:t> Study, l'incidenza di lesioni gastrointestinali tra i pazienti sottoposti a valutazione addominale per trauma </a:t>
            </a:r>
            <a:r>
              <a:rPr lang="it-IT" sz="1200" dirty="0">
                <a:effectLst/>
                <a:latin typeface="Aptos" panose="020B0004020202020204" pitchFamily="34" charset="0"/>
                <a:ea typeface="Aptos" panose="020B0004020202020204" pitchFamily="34" charset="0"/>
                <a:cs typeface="Times New Roman" panose="02020603050405020304" pitchFamily="18" charset="0"/>
              </a:rPr>
              <a:t>La sede più comune delle lesioni intestinali traumatiche è l’intestino tenue (70%), seguito dal colon (20%) e dal duodeno (10%). In particolare, sono più esposti a traumi i segmenti </a:t>
            </a:r>
            <a:r>
              <a:rPr lang="it-IT" sz="1200" dirty="0" err="1">
                <a:effectLst/>
                <a:latin typeface="Aptos" panose="020B0004020202020204" pitchFamily="34" charset="0"/>
                <a:ea typeface="Aptos" panose="020B0004020202020204" pitchFamily="34" charset="0"/>
                <a:cs typeface="Times New Roman" panose="02020603050405020304" pitchFamily="18" charset="0"/>
              </a:rPr>
              <a:t>tenuali</a:t>
            </a:r>
            <a:r>
              <a:rPr lang="it-IT" sz="1200" dirty="0">
                <a:effectLst/>
                <a:latin typeface="Aptos" panose="020B0004020202020204" pitchFamily="34" charset="0"/>
                <a:ea typeface="Aptos" panose="020B0004020202020204" pitchFamily="34" charset="0"/>
                <a:cs typeface="Times New Roman" panose="02020603050405020304" pitchFamily="18" charset="0"/>
              </a:rPr>
              <a:t> adiacenti a punti di fissità, anatomici o acquisiti: legamento di Treitz, valvola ileo-cecale, briglie o aderenze. I tratti in cui il grosso intestino è fisso (ascendente e discendente) sono soggetti a lesioni di maggior entità rispetto alle porzioni dotate di meso (trasverso e sigma), ove prevalgono le alterazioni di tipo contusivo. </a:t>
            </a:r>
          </a:p>
          <a:p>
            <a:endParaRPr lang="it-IT" sz="12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00" dirty="0">
                <a:effectLst/>
                <a:latin typeface="Aptos" panose="020B0004020202020204" pitchFamily="34" charset="0"/>
                <a:ea typeface="Aptos" panose="020B0004020202020204" pitchFamily="34" charset="0"/>
                <a:cs typeface="Times New Roman" panose="02020603050405020304" pitchFamily="18" charset="0"/>
              </a:rPr>
              <a:t>Schiacciamento, per compressione diretta del tratto intestinale tra un oggetto (es. volante) e i corpi vertebrali. 2. Strappamento, da brusca decelerazione, che determina una trazione tangenziale tra un tratto intestinale fisso e un’ansa mobile. 3. Scoppio, per aumento improvviso della pressione endoaddominale. 4. trauma penetrante, da arma da fuoco o da tagliente</a:t>
            </a:r>
          </a:p>
          <a:p>
            <a:endParaRPr lang="it-IT" sz="1200" dirty="0">
              <a:effectLst/>
              <a:latin typeface="Aptos" panose="020B0004020202020204" pitchFamily="34" charset="0"/>
              <a:ea typeface="Aptos" panose="020B0004020202020204" pitchFamily="34" charset="0"/>
              <a:cs typeface="Times New Roman" panose="02020603050405020304" pitchFamily="18" charset="0"/>
            </a:endParaRPr>
          </a:p>
          <a:p>
            <a:endParaRPr lang="it-IT" sz="1200" dirty="0">
              <a:effectLst/>
              <a:latin typeface="Aptos" panose="020B0004020202020204" pitchFamily="34" charset="0"/>
              <a:ea typeface="Aptos" panose="020B0004020202020204" pitchFamily="34" charset="0"/>
              <a:cs typeface="Times New Roman" panose="02020603050405020304" pitchFamily="18" charset="0"/>
            </a:endParaRPr>
          </a:p>
          <a:p>
            <a:endParaRPr lang="it-IT" sz="1200" dirty="0">
              <a:effectLst/>
              <a:latin typeface="Aptos" panose="020B0004020202020204" pitchFamily="34" charset="0"/>
              <a:ea typeface="Aptos" panose="020B0004020202020204" pitchFamily="34" charset="0"/>
              <a:cs typeface="Times New Roman" panose="02020603050405020304" pitchFamily="18" charset="0"/>
            </a:endParaRPr>
          </a:p>
          <a:p>
            <a:endParaRPr lang="it-IT" sz="1200" dirty="0">
              <a:effectLst/>
              <a:latin typeface="Aptos" panose="020B000402020202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39F7D8BD-3F60-43AB-8FEE-2C9F0A67BD60}" type="slidenum">
              <a:rPr lang="it-IT" smtClean="0"/>
              <a:t>4</a:t>
            </a:fld>
            <a:endParaRPr lang="it-IT"/>
          </a:p>
        </p:txBody>
      </p:sp>
    </p:spTree>
    <p:extLst>
      <p:ext uri="{BB962C8B-B14F-4D97-AF65-F5344CB8AC3E}">
        <p14:creationId xmlns:p14="http://schemas.microsoft.com/office/powerpoint/2010/main" val="197572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i="0" u="none" strike="noStrike" kern="1200" dirty="0">
                <a:solidFill>
                  <a:schemeClr val="tx1"/>
                </a:solidFill>
                <a:effectLst/>
                <a:latin typeface="+mn-lt"/>
                <a:ea typeface="+mn-ea"/>
                <a:cs typeface="+mn-cs"/>
              </a:rPr>
              <a:t>Ospedale sede di Pronto Soccorso</a:t>
            </a:r>
            <a:r>
              <a:rPr lang="it-IT" sz="1200" b="0" i="0" u="none" strike="noStrike" kern="1200" dirty="0">
                <a:solidFill>
                  <a:schemeClr val="tx1"/>
                </a:solidFill>
                <a:effectLst/>
                <a:latin typeface="+mn-lt"/>
                <a:ea typeface="+mn-ea"/>
                <a:cs typeface="+mn-cs"/>
              </a:rPr>
              <a:t>: è la struttura organizzativa ospedaliera deputata ad effettuare in emergenza-urgenza stabilizzazione clinica, procedure diagnostiche, trattamenti terapeutici, ricovero oppure trasferimento urgente al Dipartimento di Emergenza e Accettazione – DEA di livello superiore di cura, in continuità di assistenza, secondo specifici protocolli organizzativo-assistenziali mirati alla gestione delle diverse patologie. La funzione di pronto soccorso è prevista per un bacino di utenza di </a:t>
            </a:r>
            <a:r>
              <a:rPr lang="it-IT" sz="1200" b="1" i="0" u="none" strike="noStrike" kern="1200" dirty="0">
                <a:solidFill>
                  <a:schemeClr val="tx1"/>
                </a:solidFill>
                <a:effectLst/>
                <a:latin typeface="+mn-lt"/>
                <a:ea typeface="+mn-ea"/>
                <a:cs typeface="+mn-cs"/>
              </a:rPr>
              <a:t>80.000 - 150.000</a:t>
            </a:r>
            <a:r>
              <a:rPr lang="it-IT" sz="1200" b="0" i="0" u="none" strike="noStrike" kern="1200" dirty="0">
                <a:solidFill>
                  <a:schemeClr val="tx1"/>
                </a:solidFill>
                <a:effectLst/>
                <a:latin typeface="+mn-lt"/>
                <a:ea typeface="+mn-ea"/>
                <a:cs typeface="+mn-cs"/>
              </a:rPr>
              <a:t> abitanti, un tempo di percorrenza maggiore di un’ora dal centro dell’abitato al DEA di riferimento e un numero di accessi annuo appropriati superiore a 20.000 unità.</a:t>
            </a:r>
          </a:p>
          <a:p>
            <a:r>
              <a:rPr lang="it-IT" sz="1200" b="1" i="0" u="none" strike="noStrike" kern="1200" dirty="0">
                <a:solidFill>
                  <a:schemeClr val="tx1"/>
                </a:solidFill>
                <a:effectLst/>
                <a:latin typeface="+mn-lt"/>
                <a:ea typeface="+mn-ea"/>
                <a:cs typeface="+mn-cs"/>
              </a:rPr>
              <a:t>Ospedale sede di D.E.A. di I Livello</a:t>
            </a:r>
            <a:r>
              <a:rPr lang="it-IT" sz="1200" b="0" i="0" u="none" strike="noStrike" kern="1200" dirty="0">
                <a:solidFill>
                  <a:schemeClr val="tx1"/>
                </a:solidFill>
                <a:effectLst/>
                <a:latin typeface="+mn-lt"/>
                <a:ea typeface="+mn-ea"/>
                <a:cs typeface="+mn-cs"/>
              </a:rPr>
              <a:t>: la struttura ospedaliera sede di DEA di I livello svolge funzioni di </a:t>
            </a:r>
            <a:r>
              <a:rPr lang="it-IT" sz="1200" b="0" i="0" u="none" strike="noStrike" kern="1200" dirty="0" err="1">
                <a:solidFill>
                  <a:schemeClr val="tx1"/>
                </a:solidFill>
                <a:effectLst/>
                <a:latin typeface="+mn-lt"/>
                <a:ea typeface="+mn-ea"/>
                <a:cs typeface="+mn-cs"/>
              </a:rPr>
              <a:t>spoke</a:t>
            </a:r>
            <a:r>
              <a:rPr lang="it-IT" sz="1200" b="0" i="0" u="none" strike="noStrike" kern="1200" dirty="0">
                <a:solidFill>
                  <a:schemeClr val="tx1"/>
                </a:solidFill>
                <a:effectLst/>
                <a:latin typeface="+mn-lt"/>
                <a:ea typeface="+mn-ea"/>
                <a:cs typeface="+mn-cs"/>
              </a:rPr>
              <a:t> nella rete dell’emergenza-urgenza; esegue tutti gli interventi previsti per l’ospedale sede di Pronto soccorso e svolge funzioni di accettazione in emergenza urgenza per patologie di maggiore complessità, di osservazione breve intensiva e di medicina di urgenza e, ove necessario, trasferisce in continuità di assistenza, al DEA di II Livello, superiore per livello di cura. La struttura sede di DEA di I Livello serve un bacino di utenza di </a:t>
            </a:r>
            <a:r>
              <a:rPr lang="it-IT" sz="1200" b="1" i="0" u="none" strike="noStrike" kern="1200" dirty="0">
                <a:solidFill>
                  <a:schemeClr val="tx1"/>
                </a:solidFill>
                <a:effectLst/>
                <a:latin typeface="+mn-lt"/>
                <a:ea typeface="+mn-ea"/>
                <a:cs typeface="+mn-cs"/>
              </a:rPr>
              <a:t>150.000 - 300.000 </a:t>
            </a:r>
            <a:r>
              <a:rPr lang="it-IT" sz="1200" b="0" i="0" u="none" strike="noStrike" kern="1200" dirty="0">
                <a:solidFill>
                  <a:schemeClr val="tx1"/>
                </a:solidFill>
                <a:effectLst/>
                <a:latin typeface="+mn-lt"/>
                <a:ea typeface="+mn-ea"/>
                <a:cs typeface="+mn-cs"/>
              </a:rPr>
              <a:t>abitanti con un numero di accessi annui appropriati superiore a 45.000.</a:t>
            </a:r>
          </a:p>
          <a:p>
            <a:r>
              <a:rPr lang="it-IT" sz="1200" b="1" i="0" u="none" strike="noStrike" kern="1200" dirty="0">
                <a:solidFill>
                  <a:schemeClr val="tx1"/>
                </a:solidFill>
                <a:effectLst/>
                <a:latin typeface="+mn-lt"/>
                <a:ea typeface="+mn-ea"/>
                <a:cs typeface="+mn-cs"/>
              </a:rPr>
              <a:t>Ospedale D.E.A. di II Livello</a:t>
            </a:r>
            <a:r>
              <a:rPr lang="it-IT" sz="1200" b="0" i="0" u="none" strike="noStrike" kern="1200" dirty="0">
                <a:solidFill>
                  <a:schemeClr val="tx1"/>
                </a:solidFill>
                <a:effectLst/>
                <a:latin typeface="+mn-lt"/>
                <a:ea typeface="+mn-ea"/>
                <a:cs typeface="+mn-cs"/>
              </a:rPr>
              <a:t>: la struttura ospedaliera di riferimento per le reti delle patologie complesse; effettua oltre agli interventi previsti per il DEA di I livello, le funzioni di accettazione in emergenza- urgenza per il trattamento delle patologie acute ad elevata complessità, in particolare per quanto attiene alle alte specialità o alle specialità che fanno riferimento a centri regionali o sovra regionali (Centro ustioni, Centro trapianti, Unità spinali, Cardiochirurgia, Neurochirurgia). La struttura sede di DEA di II Livello serve un bacino di utenza compreso tra </a:t>
            </a:r>
            <a:r>
              <a:rPr lang="it-IT" sz="1200" b="1" i="0" u="none" strike="noStrike" kern="1200" dirty="0">
                <a:solidFill>
                  <a:schemeClr val="tx1"/>
                </a:solidFill>
                <a:effectLst/>
                <a:latin typeface="+mn-lt"/>
                <a:ea typeface="+mn-ea"/>
                <a:cs typeface="+mn-cs"/>
              </a:rPr>
              <a:t>600.000 e 1.200.000 abitanti, con numero di accessi annui appropriati superiore a 70.000,</a:t>
            </a:r>
            <a:r>
              <a:rPr lang="it-IT" sz="1200" b="0" i="0" u="none" strike="noStrike" kern="1200" dirty="0">
                <a:solidFill>
                  <a:schemeClr val="tx1"/>
                </a:solidFill>
                <a:effectLst/>
                <a:latin typeface="+mn-lt"/>
                <a:ea typeface="+mn-ea"/>
                <a:cs typeface="+mn-cs"/>
              </a:rPr>
              <a:t> ricovero oppure trasferimento urgente al DEA di livello superiore di cura, in continuità di assistenza, secondo protocolli concordati per patologia (es. reti assistenziali ad alta complessità).</a:t>
            </a:r>
          </a:p>
          <a:p>
            <a:r>
              <a:rPr lang="it-IT" sz="1200" b="1" i="0" u="none" strike="noStrike" kern="1200" dirty="0">
                <a:solidFill>
                  <a:schemeClr val="tx1"/>
                </a:solidFill>
                <a:effectLst/>
                <a:latin typeface="+mn-lt"/>
                <a:ea typeface="+mn-ea"/>
                <a:cs typeface="+mn-cs"/>
              </a:rPr>
              <a:t>Presidio ospedaliero in zona particolarmente disagiata</a:t>
            </a:r>
            <a:r>
              <a:rPr lang="it-IT" sz="1200" b="0" i="0" u="none" strike="noStrike" kern="1200" dirty="0">
                <a:solidFill>
                  <a:schemeClr val="tx1"/>
                </a:solidFill>
                <a:effectLst/>
                <a:latin typeface="+mn-lt"/>
                <a:ea typeface="+mn-ea"/>
                <a:cs typeface="+mn-cs"/>
              </a:rPr>
              <a:t>: è possibile attivare presidi ospedalieri di base per zone particolarmente disagiate, distanti più di 90 minuti dai centri </a:t>
            </a:r>
            <a:r>
              <a:rPr lang="it-IT" sz="1200" b="0" i="0" u="none" strike="noStrike" kern="1200" dirty="0" err="1">
                <a:solidFill>
                  <a:schemeClr val="tx1"/>
                </a:solidFill>
                <a:effectLst/>
                <a:latin typeface="+mn-lt"/>
                <a:ea typeface="+mn-ea"/>
                <a:cs typeface="+mn-cs"/>
              </a:rPr>
              <a:t>hub</a:t>
            </a:r>
            <a:r>
              <a:rPr lang="it-IT" sz="1200" b="0" i="0" u="none" strike="noStrike" kern="1200" dirty="0">
                <a:solidFill>
                  <a:schemeClr val="tx1"/>
                </a:solidFill>
                <a:effectLst/>
                <a:latin typeface="+mn-lt"/>
                <a:ea typeface="+mn-ea"/>
                <a:cs typeface="+mn-cs"/>
              </a:rPr>
              <a:t> o </a:t>
            </a:r>
            <a:r>
              <a:rPr lang="it-IT" sz="1200" b="0" i="0" u="none" strike="noStrike" kern="1200" dirty="0" err="1">
                <a:solidFill>
                  <a:schemeClr val="tx1"/>
                </a:solidFill>
                <a:effectLst/>
                <a:latin typeface="+mn-lt"/>
                <a:ea typeface="+mn-ea"/>
                <a:cs typeface="+mn-cs"/>
              </a:rPr>
              <a:t>spoke</a:t>
            </a:r>
            <a:r>
              <a:rPr lang="it-IT" sz="1200" b="0" i="0" u="none" strike="noStrike" kern="1200" dirty="0">
                <a:solidFill>
                  <a:schemeClr val="tx1"/>
                </a:solidFill>
                <a:effectLst/>
                <a:latin typeface="+mn-lt"/>
                <a:ea typeface="+mn-ea"/>
                <a:cs typeface="+mn-cs"/>
              </a:rPr>
              <a:t> di riferimento (o 60 minuti dai presidi di pronto soccorso), superando i tempi previsti per un servizio di emergenza efficace, per garantire il tempestivo accesso alle cure urgenti anche in condizioni </a:t>
            </a:r>
            <a:r>
              <a:rPr lang="it-IT" sz="1200" b="0" i="0" u="none" strike="noStrike" kern="1200" dirty="0" err="1">
                <a:solidFill>
                  <a:schemeClr val="tx1"/>
                </a:solidFill>
                <a:effectLst/>
                <a:latin typeface="+mn-lt"/>
                <a:ea typeface="+mn-ea"/>
                <a:cs typeface="+mn-cs"/>
              </a:rPr>
              <a:t>orogeografiche</a:t>
            </a:r>
            <a:r>
              <a:rPr lang="it-IT" sz="1200" b="0" i="0" u="none" strike="noStrike" kern="1200" dirty="0">
                <a:solidFill>
                  <a:schemeClr val="tx1"/>
                </a:solidFill>
                <a:effectLst/>
                <a:latin typeface="+mn-lt"/>
                <a:ea typeface="+mn-ea"/>
                <a:cs typeface="+mn-cs"/>
              </a:rPr>
              <a:t> svantaggiate.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i="0" u="none" strike="noStrike"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9F95D405-8B7E-5346-ADC2-BE523453592E}" type="slidenum">
              <a:rPr lang="it-IT" smtClean="0"/>
              <a:t>6</a:t>
            </a:fld>
            <a:endParaRPr lang="it-IT"/>
          </a:p>
        </p:txBody>
      </p:sp>
    </p:spTree>
    <p:extLst>
      <p:ext uri="{BB962C8B-B14F-4D97-AF65-F5344CB8AC3E}">
        <p14:creationId xmlns:p14="http://schemas.microsoft.com/office/powerpoint/2010/main" val="111995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Presidio di Pronto soccorso per traumi (PST): </a:t>
            </a:r>
            <a:r>
              <a:rPr lang="it-IT" sz="1200" kern="1200" dirty="0">
                <a:solidFill>
                  <a:schemeClr val="tx1"/>
                </a:solidFill>
                <a:effectLst/>
                <a:latin typeface="+mn-lt"/>
                <a:ea typeface="+mn-ea"/>
                <a:cs typeface="+mn-cs"/>
              </a:rPr>
              <a:t>si colloca in un ospedale con pronto soccorso generale e garantisce, prima di un eventuale trasferimento ad una struttura di livello superiore, il trattamento immediato, anche chirurgico, delle lesioni con </a:t>
            </a:r>
            <a:r>
              <a:rPr lang="it-IT" sz="1200" kern="1200" dirty="0" err="1">
                <a:solidFill>
                  <a:schemeClr val="tx1"/>
                </a:solidFill>
                <a:effectLst/>
                <a:latin typeface="+mn-lt"/>
                <a:ea typeface="+mn-ea"/>
                <a:cs typeface="+mn-cs"/>
              </a:rPr>
              <a:t>instabilita</a:t>
            </a:r>
            <a:r>
              <a:rPr lang="it-IT" sz="1200" kern="1200" dirty="0">
                <a:solidFill>
                  <a:schemeClr val="tx1"/>
                </a:solidFill>
                <a:effectLst/>
                <a:latin typeface="+mn-lt"/>
                <a:ea typeface="+mn-ea"/>
                <a:cs typeface="+mn-cs"/>
              </a:rPr>
              <a:t>̀ cardio-respiratoria. </a:t>
            </a:r>
            <a:endParaRPr lang="it-IT" dirty="0"/>
          </a:p>
          <a:p>
            <a:r>
              <a:rPr lang="it-IT" sz="1200" b="1" kern="1200" dirty="0">
                <a:solidFill>
                  <a:schemeClr val="tx1"/>
                </a:solidFill>
                <a:effectLst/>
                <a:latin typeface="+mn-lt"/>
                <a:ea typeface="+mn-ea"/>
                <a:cs typeface="+mn-cs"/>
              </a:rPr>
              <a:t>Centro traumi di zona (CTZ): </a:t>
            </a:r>
            <a:r>
              <a:rPr lang="it-IT" sz="1200" kern="1200" dirty="0">
                <a:solidFill>
                  <a:schemeClr val="tx1"/>
                </a:solidFill>
                <a:effectLst/>
                <a:latin typeface="+mn-lt"/>
                <a:ea typeface="+mn-ea"/>
                <a:cs typeface="+mn-cs"/>
              </a:rPr>
              <a:t>si colloca in una struttura sede di DEA (I o II livello) e garantisce h.24, il trattamento, in modo definitivo, di tutte le lesioni tranne quelle connesse con tutte o alcune alte </a:t>
            </a:r>
            <a:r>
              <a:rPr lang="it-IT" sz="1200" kern="1200" dirty="0" err="1">
                <a:solidFill>
                  <a:schemeClr val="tx1"/>
                </a:solidFill>
                <a:effectLst/>
                <a:latin typeface="+mn-lt"/>
                <a:ea typeface="+mn-ea"/>
                <a:cs typeface="+mn-cs"/>
              </a:rPr>
              <a:t>specialita</a:t>
            </a:r>
            <a:r>
              <a:rPr lang="it-IT" sz="1200" kern="1200" dirty="0">
                <a:solidFill>
                  <a:schemeClr val="tx1"/>
                </a:solidFill>
                <a:effectLst/>
                <a:latin typeface="+mn-lt"/>
                <a:ea typeface="+mn-ea"/>
                <a:cs typeface="+mn-cs"/>
              </a:rPr>
              <a:t>̀. </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dirty="0">
                <a:solidFill>
                  <a:schemeClr val="tx1"/>
                </a:solidFill>
                <a:effectLst/>
                <a:latin typeface="+mn-lt"/>
                <a:ea typeface="+mn-ea"/>
                <a:cs typeface="+mn-cs"/>
              </a:rPr>
              <a:t>Centro Traumi di Alta Specializzazione </a:t>
            </a:r>
            <a:r>
              <a:rPr lang="it-IT" sz="1200" kern="1200" dirty="0">
                <a:solidFill>
                  <a:schemeClr val="tx1"/>
                </a:solidFill>
                <a:effectLst/>
                <a:latin typeface="+mn-lt"/>
                <a:ea typeface="+mn-ea"/>
                <a:cs typeface="+mn-cs"/>
              </a:rPr>
              <a:t>(CTS): ha un bacino di utenza ottimale di 2.000.000-4.000.000 di abitanti e, laddove non si raggiunga, devono essere realizzate aggregazioni che coinvolgono </a:t>
            </a:r>
            <a:r>
              <a:rPr lang="it-IT" sz="1200" kern="1200" dirty="0" err="1">
                <a:solidFill>
                  <a:schemeClr val="tx1"/>
                </a:solidFill>
                <a:effectLst/>
                <a:latin typeface="+mn-lt"/>
                <a:ea typeface="+mn-ea"/>
                <a:cs typeface="+mn-cs"/>
              </a:rPr>
              <a:t>piu</a:t>
            </a:r>
            <a:r>
              <a:rPr lang="it-IT" sz="1200" kern="1200" dirty="0">
                <a:solidFill>
                  <a:schemeClr val="tx1"/>
                </a:solidFill>
                <a:effectLst/>
                <a:latin typeface="+mn-lt"/>
                <a:ea typeface="+mn-ea"/>
                <a:cs typeface="+mn-cs"/>
              </a:rPr>
              <a:t>̀ Regioni. Deve registrare un volume di </a:t>
            </a:r>
            <a:r>
              <a:rPr lang="it-IT" sz="1200" kern="1200" dirty="0" err="1">
                <a:solidFill>
                  <a:schemeClr val="tx1"/>
                </a:solidFill>
                <a:effectLst/>
                <a:latin typeface="+mn-lt"/>
                <a:ea typeface="+mn-ea"/>
                <a:cs typeface="+mn-cs"/>
              </a:rPr>
              <a:t>attivita</a:t>
            </a:r>
            <a:r>
              <a:rPr lang="it-IT" sz="1200" kern="1200" dirty="0">
                <a:solidFill>
                  <a:schemeClr val="tx1"/>
                </a:solidFill>
                <a:effectLst/>
                <a:latin typeface="+mn-lt"/>
                <a:ea typeface="+mn-ea"/>
                <a:cs typeface="+mn-cs"/>
              </a:rPr>
              <a:t>̀ per trauma di almeno 400-500 casi/anno e una quota di traumi gravi superiore al 60% dell'intera casistica trattata. </a:t>
            </a:r>
            <a:endParaRPr lang="it-IT" dirty="0"/>
          </a:p>
          <a:p>
            <a:endParaRPr lang="it-IT" dirty="0"/>
          </a:p>
        </p:txBody>
      </p:sp>
      <p:sp>
        <p:nvSpPr>
          <p:cNvPr id="4" name="Segnaposto numero diapositiva 3"/>
          <p:cNvSpPr>
            <a:spLocks noGrp="1"/>
          </p:cNvSpPr>
          <p:nvPr>
            <p:ph type="sldNum" sz="quarter" idx="5"/>
          </p:nvPr>
        </p:nvSpPr>
        <p:spPr/>
        <p:txBody>
          <a:bodyPr/>
          <a:lstStyle/>
          <a:p>
            <a:fld id="{9F95D405-8B7E-5346-ADC2-BE523453592E}" type="slidenum">
              <a:rPr lang="it-IT" smtClean="0"/>
              <a:t>9</a:t>
            </a:fld>
            <a:endParaRPr lang="it-IT"/>
          </a:p>
        </p:txBody>
      </p:sp>
    </p:spTree>
    <p:extLst>
      <p:ext uri="{BB962C8B-B14F-4D97-AF65-F5344CB8AC3E}">
        <p14:creationId xmlns:p14="http://schemas.microsoft.com/office/powerpoint/2010/main" val="124282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Disponibilità e accesso alle tecnologie diagnostiche differenti da centro HUB</a:t>
            </a:r>
          </a:p>
          <a:p>
            <a:r>
              <a:rPr lang="it-IT" dirty="0"/>
              <a:t>Non sempre il medico radiologo/trasfusionale/consulente è disponibile ed in sede</a:t>
            </a:r>
          </a:p>
          <a:p>
            <a:r>
              <a:rPr lang="it-IT" dirty="0"/>
              <a:t>Spesso si allungano i tempi della diagnosi sia per la carenza di personale che per la mancanza di strumenti diagnostici </a:t>
            </a:r>
          </a:p>
        </p:txBody>
      </p:sp>
      <p:sp>
        <p:nvSpPr>
          <p:cNvPr id="4" name="Segnaposto numero diapositiva 3"/>
          <p:cNvSpPr>
            <a:spLocks noGrp="1"/>
          </p:cNvSpPr>
          <p:nvPr>
            <p:ph type="sldNum" sz="quarter" idx="5"/>
          </p:nvPr>
        </p:nvSpPr>
        <p:spPr/>
        <p:txBody>
          <a:bodyPr/>
          <a:lstStyle/>
          <a:p>
            <a:fld id="{9F95D405-8B7E-5346-ADC2-BE523453592E}" type="slidenum">
              <a:rPr lang="it-IT" smtClean="0"/>
              <a:t>11</a:t>
            </a:fld>
            <a:endParaRPr lang="it-IT"/>
          </a:p>
        </p:txBody>
      </p:sp>
    </p:spTree>
    <p:extLst>
      <p:ext uri="{BB962C8B-B14F-4D97-AF65-F5344CB8AC3E}">
        <p14:creationId xmlns:p14="http://schemas.microsoft.com/office/powerpoint/2010/main" val="426384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95D405-8B7E-5346-ADC2-BE523453592E}" type="slidenum">
              <a:rPr lang="it-IT" smtClean="0"/>
              <a:t>12</a:t>
            </a:fld>
            <a:endParaRPr lang="it-IT"/>
          </a:p>
        </p:txBody>
      </p:sp>
    </p:spTree>
    <p:extLst>
      <p:ext uri="{BB962C8B-B14F-4D97-AF65-F5344CB8AC3E}">
        <p14:creationId xmlns:p14="http://schemas.microsoft.com/office/powerpoint/2010/main" val="244790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95D405-8B7E-5346-ADC2-BE523453592E}" type="slidenum">
              <a:rPr lang="it-IT" smtClean="0"/>
              <a:t>13</a:t>
            </a:fld>
            <a:endParaRPr lang="it-IT"/>
          </a:p>
        </p:txBody>
      </p:sp>
    </p:spTree>
    <p:extLst>
      <p:ext uri="{BB962C8B-B14F-4D97-AF65-F5344CB8AC3E}">
        <p14:creationId xmlns:p14="http://schemas.microsoft.com/office/powerpoint/2010/main" val="2159503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capire quali possono essere le difficoltà dei un centro SPOKE forse è meglio portare come esempio un caso clinico emblematico che riguarda il famoso Sig. Rossi</a:t>
            </a:r>
          </a:p>
        </p:txBody>
      </p:sp>
      <p:sp>
        <p:nvSpPr>
          <p:cNvPr id="4" name="Segnaposto numero diapositiva 3"/>
          <p:cNvSpPr>
            <a:spLocks noGrp="1"/>
          </p:cNvSpPr>
          <p:nvPr>
            <p:ph type="sldNum" sz="quarter" idx="5"/>
          </p:nvPr>
        </p:nvSpPr>
        <p:spPr/>
        <p:txBody>
          <a:bodyPr/>
          <a:lstStyle/>
          <a:p>
            <a:fld id="{9F95D405-8B7E-5346-ADC2-BE523453592E}" type="slidenum">
              <a:rPr lang="it-IT" smtClean="0"/>
              <a:t>16</a:t>
            </a:fld>
            <a:endParaRPr lang="it-IT"/>
          </a:p>
        </p:txBody>
      </p:sp>
    </p:spTree>
    <p:extLst>
      <p:ext uri="{BB962C8B-B14F-4D97-AF65-F5344CB8AC3E}">
        <p14:creationId xmlns:p14="http://schemas.microsoft.com/office/powerpoint/2010/main" val="105286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95D405-8B7E-5346-ADC2-BE523453592E}" type="slidenum">
              <a:rPr lang="it-IT" smtClean="0"/>
              <a:t>19</a:t>
            </a:fld>
            <a:endParaRPr lang="it-IT"/>
          </a:p>
        </p:txBody>
      </p:sp>
    </p:spTree>
    <p:extLst>
      <p:ext uri="{BB962C8B-B14F-4D97-AF65-F5344CB8AC3E}">
        <p14:creationId xmlns:p14="http://schemas.microsoft.com/office/powerpoint/2010/main" val="788976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lo stile del titolo</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AAFADC8-E694-4372-9F3E-80D2404CF59D}" type="datetimeFigureOut">
              <a:rPr lang="it-IT" smtClean="0"/>
              <a:t>09/06/24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AFADC8-E694-4372-9F3E-80D2404CF59D}" type="datetimeFigureOut">
              <a:rPr lang="it-IT" smtClean="0"/>
              <a:t>09/06/24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AFADC8-E694-4372-9F3E-80D2404CF59D}" type="datetimeFigureOut">
              <a:rPr lang="it-IT" smtClean="0"/>
              <a:t>09/06/24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2" name="Content Placeholder 2"/>
          <p:cNvSpPr>
            <a:spLocks noGrp="1"/>
          </p:cNvSpPr>
          <p:nvPr>
            <p:ph sz="quarter" idx="13"/>
          </p:nvPr>
        </p:nvSpPr>
        <p:spPr>
          <a:xfrm>
            <a:off x="514351" y="1547547"/>
            <a:ext cx="7796030" cy="2483392"/>
          </a:xfrm>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6/9/24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19784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AFADC8-E694-4372-9F3E-80D2404CF59D}" type="datetimeFigureOut">
              <a:rPr lang="it-IT" smtClean="0"/>
              <a:t>09/06/24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3AAFADC8-E694-4372-9F3E-80D2404CF59D}" type="datetimeFigureOut">
              <a:rPr lang="it-IT" smtClean="0"/>
              <a:t>09/06/24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AAFADC8-E694-4372-9F3E-80D2404CF59D}" type="datetimeFigureOut">
              <a:rPr lang="it-IT" smtClean="0"/>
              <a:t>09/06/24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AAFADC8-E694-4372-9F3E-80D2404CF59D}" type="datetimeFigureOut">
              <a:rPr lang="it-IT" smtClean="0"/>
              <a:t>09/06/24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AAFADC8-E694-4372-9F3E-80D2404CF59D}" type="datetimeFigureOut">
              <a:rPr lang="it-IT" smtClean="0"/>
              <a:t>09/06/24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AFADC8-E694-4372-9F3E-80D2404CF59D}" type="datetimeFigureOut">
              <a:rPr lang="it-IT" smtClean="0"/>
              <a:t>09/06/24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AAFADC8-E694-4372-9F3E-80D2404CF59D}" type="datetimeFigureOut">
              <a:rPr lang="it-IT" smtClean="0"/>
              <a:t>09/06/24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AAFADC8-E694-4372-9F3E-80D2404CF59D}" type="datetimeFigureOut">
              <a:rPr lang="it-IT" smtClean="0"/>
              <a:t>09/06/24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AFADC8-E694-4372-9F3E-80D2404CF59D}" type="datetimeFigureOut">
              <a:rPr lang="it-IT" smtClean="0"/>
              <a:t>09/06/24</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236F33F-6C23-4495-A2B0-38076BE4B791}"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fazzotta@asp.cl.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pixabay.com/en/detective-searching-man-search-1424831/"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www.camera.it/temiap/2016/09/23/OCD177-2353.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76026" y="1126331"/>
            <a:ext cx="7772400" cy="1102519"/>
          </a:xfrm>
        </p:spPr>
        <p:txBody>
          <a:bodyPr>
            <a:noAutofit/>
          </a:bodyPr>
          <a:lstStyle/>
          <a:p>
            <a:r>
              <a:rPr lang="it-IT" sz="2800" b="1" dirty="0"/>
              <a:t>II Sessione - Riconoscere, gestire e trattare... le morti evitabili per trauma </a:t>
            </a:r>
            <a:endParaRPr lang="it-IT" sz="2000" dirty="0"/>
          </a:p>
        </p:txBody>
      </p:sp>
      <p:sp>
        <p:nvSpPr>
          <p:cNvPr id="3" name="Sottotitolo 2"/>
          <p:cNvSpPr>
            <a:spLocks noGrp="1"/>
          </p:cNvSpPr>
          <p:nvPr>
            <p:ph type="subTitle" idx="1"/>
          </p:nvPr>
        </p:nvSpPr>
        <p:spPr>
          <a:xfrm>
            <a:off x="1360573" y="2139702"/>
            <a:ext cx="6400800" cy="1314450"/>
          </a:xfrm>
          <a:prstGeom prst="roundRect">
            <a:avLst/>
          </a:prstGeom>
          <a:solidFill>
            <a:schemeClr val="accent2">
              <a:lumMod val="20000"/>
              <a:lumOff val="80000"/>
            </a:schemeClr>
          </a:solidFill>
          <a:ln>
            <a:solidFill>
              <a:schemeClr val="accent3">
                <a:lumMod val="50000"/>
              </a:schemeClr>
            </a:solidFill>
          </a:ln>
        </p:spPr>
        <p:txBody>
          <a:bodyPr>
            <a:normAutofit lnSpcReduction="10000"/>
          </a:bodyPr>
          <a:lstStyle/>
          <a:p>
            <a:r>
              <a:rPr lang="it-IT" sz="3600" dirty="0">
                <a:solidFill>
                  <a:sysClr val="windowText" lastClr="000000"/>
                </a:solidFill>
              </a:rPr>
              <a:t>Limiti nella gestione del trauma addominale negli SPOKE. </a:t>
            </a:r>
            <a:endParaRPr lang="it-IT" sz="2800" dirty="0">
              <a:solidFill>
                <a:sysClr val="windowText" lastClr="000000"/>
              </a:solidFill>
            </a:endParaRPr>
          </a:p>
        </p:txBody>
      </p:sp>
      <p:sp>
        <p:nvSpPr>
          <p:cNvPr id="6" name="CasellaDiTesto 5">
            <a:extLst>
              <a:ext uri="{FF2B5EF4-FFF2-40B4-BE49-F238E27FC236}">
                <a16:creationId xmlns:a16="http://schemas.microsoft.com/office/drawing/2014/main" id="{0BFBCD6B-4EB9-EF4F-8105-1730FEAA01DF}"/>
              </a:ext>
            </a:extLst>
          </p:cNvPr>
          <p:cNvSpPr txBox="1"/>
          <p:nvPr/>
        </p:nvSpPr>
        <p:spPr>
          <a:xfrm>
            <a:off x="114738" y="3600452"/>
            <a:ext cx="8849750" cy="1015663"/>
          </a:xfrm>
          <a:prstGeom prst="rect">
            <a:avLst/>
          </a:prstGeom>
          <a:noFill/>
        </p:spPr>
        <p:txBody>
          <a:bodyPr wrap="square" rtlCol="0">
            <a:spAutoFit/>
          </a:bodyPr>
          <a:lstStyle/>
          <a:p>
            <a:pPr algn="ctr"/>
            <a:r>
              <a:rPr lang="it-IT" sz="1200" dirty="0"/>
              <a:t>Dott. Salvatore </a:t>
            </a:r>
            <a:r>
              <a:rPr lang="it-IT" sz="1200" b="1" dirty="0" err="1"/>
              <a:t>Fazzotta</a:t>
            </a:r>
            <a:endParaRPr lang="it-IT" sz="1200" b="1" dirty="0"/>
          </a:p>
          <a:p>
            <a:pPr algn="ctr"/>
            <a:r>
              <a:rPr lang="it-IT" sz="1200" dirty="0"/>
              <a:t>Dirigente Medico Chirurgia Generale- ASP Caltanissetta</a:t>
            </a:r>
          </a:p>
          <a:p>
            <a:pPr algn="ctr"/>
            <a:r>
              <a:rPr lang="it-IT" sz="1200" dirty="0"/>
              <a:t>Presidio Ospedaliero Sant’Elia- Caltanissetta</a:t>
            </a:r>
          </a:p>
          <a:p>
            <a:pPr algn="ctr"/>
            <a:r>
              <a:rPr lang="it-IT" sz="1200" dirty="0">
                <a:hlinkClick r:id="rId2"/>
              </a:rPr>
              <a:t>s.fazzotta@asp.cl.it</a:t>
            </a:r>
            <a:endParaRPr lang="it-IT" sz="1200" dirty="0"/>
          </a:p>
          <a:p>
            <a:pPr algn="ctr"/>
            <a:r>
              <a:rPr lang="it-IT" sz="1200" dirty="0"/>
              <a:t>3312902679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79DF4CC-81D1-CE43-9076-B108E3ECE819}"/>
              </a:ext>
            </a:extLst>
          </p:cNvPr>
          <p:cNvPicPr>
            <a:picLocks noChangeAspect="1"/>
          </p:cNvPicPr>
          <p:nvPr/>
        </p:nvPicPr>
        <p:blipFill>
          <a:blip r:embed="rId2">
            <a:alphaModFix amt="20000"/>
          </a:blip>
          <a:stretch>
            <a:fillRect/>
          </a:stretch>
        </p:blipFill>
        <p:spPr>
          <a:xfrm>
            <a:off x="2412321" y="1147614"/>
            <a:ext cx="4319357" cy="2848272"/>
          </a:xfrm>
          <a:prstGeom prst="rect">
            <a:avLst/>
          </a:prstGeom>
        </p:spPr>
      </p:pic>
      <p:sp>
        <p:nvSpPr>
          <p:cNvPr id="4" name="CasellaDiTesto 3">
            <a:extLst>
              <a:ext uri="{FF2B5EF4-FFF2-40B4-BE49-F238E27FC236}">
                <a16:creationId xmlns:a16="http://schemas.microsoft.com/office/drawing/2014/main" id="{57945631-3BBE-474D-AF87-53DE6EB4EC91}"/>
              </a:ext>
            </a:extLst>
          </p:cNvPr>
          <p:cNvSpPr txBox="1"/>
          <p:nvPr/>
        </p:nvSpPr>
        <p:spPr>
          <a:xfrm>
            <a:off x="2412321" y="2309034"/>
            <a:ext cx="4319357" cy="519351"/>
          </a:xfrm>
          <a:prstGeom prst="ellipse">
            <a:avLst/>
          </a:prstGeom>
          <a:pattFill prst="smCheck">
            <a:fgClr>
              <a:schemeClr val="bg1">
                <a:lumMod val="95000"/>
              </a:schemeClr>
            </a:fgClr>
            <a:bgClr>
              <a:schemeClr val="bg1"/>
            </a:bgClr>
          </a:pattFill>
        </p:spPr>
        <p:txBody>
          <a:bodyPr wrap="none" rtlCol="0">
            <a:spAutoFit/>
          </a:bodyPr>
          <a:lstStyle/>
          <a:p>
            <a:r>
              <a:rPr lang="it-IT" b="1" dirty="0"/>
              <a:t>LIMITI NEGLI OSPEDALI SPOKE</a:t>
            </a:r>
          </a:p>
        </p:txBody>
      </p:sp>
      <p:sp>
        <p:nvSpPr>
          <p:cNvPr id="6" name="Ovale 5">
            <a:extLst>
              <a:ext uri="{FF2B5EF4-FFF2-40B4-BE49-F238E27FC236}">
                <a16:creationId xmlns:a16="http://schemas.microsoft.com/office/drawing/2014/main" id="{D03B631D-6E09-E243-AEFC-39F6EE6DAB47}"/>
              </a:ext>
            </a:extLst>
          </p:cNvPr>
          <p:cNvSpPr/>
          <p:nvPr/>
        </p:nvSpPr>
        <p:spPr>
          <a:xfrm>
            <a:off x="462432" y="3084527"/>
            <a:ext cx="3240360" cy="9144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t>TECNOLOGICI</a:t>
            </a:r>
          </a:p>
        </p:txBody>
      </p:sp>
      <p:sp>
        <p:nvSpPr>
          <p:cNvPr id="7" name="Ovale 6">
            <a:extLst>
              <a:ext uri="{FF2B5EF4-FFF2-40B4-BE49-F238E27FC236}">
                <a16:creationId xmlns:a16="http://schemas.microsoft.com/office/drawing/2014/main" id="{3438562E-01A5-BB45-84A9-68DDE7C45727}"/>
              </a:ext>
            </a:extLst>
          </p:cNvPr>
          <p:cNvSpPr/>
          <p:nvPr/>
        </p:nvSpPr>
        <p:spPr>
          <a:xfrm>
            <a:off x="462432" y="1146212"/>
            <a:ext cx="3240360" cy="914400"/>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t>DIAGNOSTICI</a:t>
            </a:r>
          </a:p>
        </p:txBody>
      </p:sp>
      <p:sp>
        <p:nvSpPr>
          <p:cNvPr id="8" name="Ovale 7">
            <a:extLst>
              <a:ext uri="{FF2B5EF4-FFF2-40B4-BE49-F238E27FC236}">
                <a16:creationId xmlns:a16="http://schemas.microsoft.com/office/drawing/2014/main" id="{D018B9B4-0E0F-6144-90E0-782BB1D43F55}"/>
              </a:ext>
            </a:extLst>
          </p:cNvPr>
          <p:cNvSpPr/>
          <p:nvPr/>
        </p:nvSpPr>
        <p:spPr>
          <a:xfrm>
            <a:off x="5652120" y="1141533"/>
            <a:ext cx="3240360" cy="914400"/>
          </a:xfrm>
          <a:prstGeom prst="ellipse">
            <a:avLst/>
          </a:prstGeom>
          <a:solidFill>
            <a:srgbClr val="BFA007"/>
          </a:solidFill>
          <a:ln>
            <a:solidFill>
              <a:srgbClr val="BFA00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t>RISORSE UMANE</a:t>
            </a:r>
          </a:p>
        </p:txBody>
      </p:sp>
      <p:sp>
        <p:nvSpPr>
          <p:cNvPr id="9" name="Ovale 8">
            <a:extLst>
              <a:ext uri="{FF2B5EF4-FFF2-40B4-BE49-F238E27FC236}">
                <a16:creationId xmlns:a16="http://schemas.microsoft.com/office/drawing/2014/main" id="{691F3E7F-74C6-8149-82BA-564DC9214D5B}"/>
              </a:ext>
            </a:extLst>
          </p:cNvPr>
          <p:cNvSpPr/>
          <p:nvPr/>
        </p:nvSpPr>
        <p:spPr>
          <a:xfrm>
            <a:off x="5652120" y="3087567"/>
            <a:ext cx="324036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t>GESTIONE</a:t>
            </a:r>
          </a:p>
        </p:txBody>
      </p:sp>
    </p:spTree>
    <p:extLst>
      <p:ext uri="{BB962C8B-B14F-4D97-AF65-F5344CB8AC3E}">
        <p14:creationId xmlns:p14="http://schemas.microsoft.com/office/powerpoint/2010/main" val="202394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D3C1653-F28B-FB43-BC8F-56CED72B829C}"/>
              </a:ext>
            </a:extLst>
          </p:cNvPr>
          <p:cNvSpPr/>
          <p:nvPr/>
        </p:nvSpPr>
        <p:spPr>
          <a:xfrm>
            <a:off x="4109568" y="1491630"/>
            <a:ext cx="4572000" cy="2031325"/>
          </a:xfrm>
          <a:prstGeom prst="rect">
            <a:avLst/>
          </a:prstGeom>
        </p:spPr>
        <p:txBody>
          <a:bodyPr>
            <a:spAutoFit/>
          </a:bodyPr>
          <a:lstStyle/>
          <a:p>
            <a:pPr marL="285750" indent="-285750">
              <a:buFont typeface="Arial" panose="020B0604020202020204" pitchFamily="34" charset="0"/>
              <a:buChar char="•"/>
            </a:pPr>
            <a:r>
              <a:rPr lang="it-IT" dirty="0">
                <a:solidFill>
                  <a:srgbClr val="000000"/>
                </a:solidFill>
              </a:rPr>
              <a:t>Disponibilità e accesso alle tecnologie diagnostiche avanzate (CT, MRI, endoscopia </a:t>
            </a:r>
            <a:r>
              <a:rPr lang="it-IT" dirty="0" err="1">
                <a:solidFill>
                  <a:srgbClr val="000000"/>
                </a:solidFill>
              </a:rPr>
              <a:t>ecc</a:t>
            </a:r>
            <a:r>
              <a:rPr lang="it-IT" dirty="0">
                <a:solidFill>
                  <a:srgbClr val="000000"/>
                </a:solidFill>
              </a:rPr>
              <a:t>)</a:t>
            </a:r>
          </a:p>
          <a:p>
            <a:pPr marL="285750" indent="-285750">
              <a:buFont typeface="Arial" panose="020B0604020202020204" pitchFamily="34" charset="0"/>
              <a:buChar char="•"/>
            </a:pPr>
            <a:endParaRPr lang="it-IT" dirty="0">
              <a:solidFill>
                <a:srgbClr val="000000"/>
              </a:solidFill>
            </a:endParaRPr>
          </a:p>
          <a:p>
            <a:pPr marL="285750" indent="-285750">
              <a:buFont typeface="Arial" panose="020B0604020202020204" pitchFamily="34" charset="0"/>
              <a:buChar char="•"/>
            </a:pPr>
            <a:r>
              <a:rPr lang="it-IT" dirty="0">
                <a:solidFill>
                  <a:srgbClr val="000000"/>
                </a:solidFill>
              </a:rPr>
              <a:t>Reperibilità del personale medico</a:t>
            </a:r>
          </a:p>
          <a:p>
            <a:pPr marL="285750" indent="-285750">
              <a:buFont typeface="Arial" panose="020B0604020202020204" pitchFamily="34" charset="0"/>
              <a:buChar char="•"/>
            </a:pPr>
            <a:endParaRPr lang="it-IT" dirty="0">
              <a:solidFill>
                <a:srgbClr val="000000"/>
              </a:solidFill>
            </a:endParaRPr>
          </a:p>
          <a:p>
            <a:pPr marL="285750" indent="-285750">
              <a:buFont typeface="Arial" panose="020B0604020202020204" pitchFamily="34" charset="0"/>
              <a:buChar char="•"/>
            </a:pPr>
            <a:r>
              <a:rPr lang="it-IT" dirty="0">
                <a:solidFill>
                  <a:srgbClr val="000000"/>
                </a:solidFill>
              </a:rPr>
              <a:t>Tempi di attesa per le diagnosi</a:t>
            </a:r>
          </a:p>
        </p:txBody>
      </p:sp>
      <p:sp>
        <p:nvSpPr>
          <p:cNvPr id="3" name="Ovale 2">
            <a:extLst>
              <a:ext uri="{FF2B5EF4-FFF2-40B4-BE49-F238E27FC236}">
                <a16:creationId xmlns:a16="http://schemas.microsoft.com/office/drawing/2014/main" id="{5411EEEC-126C-7743-86B3-DFD882B9221D}"/>
              </a:ext>
            </a:extLst>
          </p:cNvPr>
          <p:cNvSpPr/>
          <p:nvPr/>
        </p:nvSpPr>
        <p:spPr>
          <a:xfrm>
            <a:off x="462432" y="1271124"/>
            <a:ext cx="3240360" cy="914400"/>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t>DIAGNOSTICI</a:t>
            </a:r>
          </a:p>
        </p:txBody>
      </p:sp>
      <p:pic>
        <p:nvPicPr>
          <p:cNvPr id="4" name="Immagine 3">
            <a:extLst>
              <a:ext uri="{FF2B5EF4-FFF2-40B4-BE49-F238E27FC236}">
                <a16:creationId xmlns:a16="http://schemas.microsoft.com/office/drawing/2014/main" id="{437B16E1-F7BC-984A-AD40-ACA79FF3EB26}"/>
              </a:ext>
            </a:extLst>
          </p:cNvPr>
          <p:cNvPicPr>
            <a:picLocks noChangeAspect="1"/>
          </p:cNvPicPr>
          <p:nvPr/>
        </p:nvPicPr>
        <p:blipFill>
          <a:blip r:embed="rId3"/>
          <a:stretch>
            <a:fillRect/>
          </a:stretch>
        </p:blipFill>
        <p:spPr>
          <a:xfrm>
            <a:off x="421593" y="2496647"/>
            <a:ext cx="3275790" cy="2179262"/>
          </a:xfrm>
          <a:prstGeom prst="rect">
            <a:avLst/>
          </a:prstGeom>
        </p:spPr>
      </p:pic>
    </p:spTree>
    <p:extLst>
      <p:ext uri="{BB962C8B-B14F-4D97-AF65-F5344CB8AC3E}">
        <p14:creationId xmlns:p14="http://schemas.microsoft.com/office/powerpoint/2010/main" val="48096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31DADCD-5DC7-1742-AB41-F1BDD0F1ED20}"/>
              </a:ext>
            </a:extLst>
          </p:cNvPr>
          <p:cNvSpPr/>
          <p:nvPr/>
        </p:nvSpPr>
        <p:spPr>
          <a:xfrm>
            <a:off x="3923928" y="1451342"/>
            <a:ext cx="4572000" cy="2031325"/>
          </a:xfrm>
          <a:prstGeom prst="rect">
            <a:avLst/>
          </a:prstGeom>
        </p:spPr>
        <p:txBody>
          <a:bodyPr>
            <a:spAutoFit/>
          </a:bodyPr>
          <a:lstStyle/>
          <a:p>
            <a:pPr marL="285750" indent="-285750">
              <a:buFont typeface="Arial" panose="020B0604020202020204" pitchFamily="34" charset="0"/>
              <a:buChar char="•"/>
            </a:pPr>
            <a:r>
              <a:rPr lang="it-IT" dirty="0">
                <a:solidFill>
                  <a:srgbClr val="000000"/>
                </a:solidFill>
              </a:rPr>
              <a:t>Numero di specialisti in traumatologia/medicina d’urgenza</a:t>
            </a:r>
          </a:p>
          <a:p>
            <a:pPr marL="285750" indent="-285750">
              <a:buFont typeface="Arial" panose="020B0604020202020204" pitchFamily="34" charset="0"/>
              <a:buChar char="•"/>
            </a:pPr>
            <a:endParaRPr lang="it-IT" dirty="0">
              <a:solidFill>
                <a:srgbClr val="000000"/>
              </a:solidFill>
            </a:endParaRPr>
          </a:p>
          <a:p>
            <a:pPr marL="285750" indent="-285750">
              <a:buFont typeface="Arial" panose="020B0604020202020204" pitchFamily="34" charset="0"/>
              <a:buChar char="•"/>
            </a:pPr>
            <a:r>
              <a:rPr lang="it-IT" dirty="0">
                <a:solidFill>
                  <a:srgbClr val="000000"/>
                </a:solidFill>
              </a:rPr>
              <a:t>Formazione specifica in gestione dei traumi addominali</a:t>
            </a:r>
          </a:p>
          <a:p>
            <a:pPr marL="285750" indent="-285750">
              <a:buFont typeface="Arial" panose="020B0604020202020204" pitchFamily="34" charset="0"/>
              <a:buChar char="•"/>
            </a:pPr>
            <a:endParaRPr lang="it-IT" dirty="0">
              <a:solidFill>
                <a:srgbClr val="000000"/>
              </a:solidFill>
            </a:endParaRPr>
          </a:p>
          <a:p>
            <a:pPr marL="285750" indent="-285750">
              <a:buFont typeface="Arial" panose="020B0604020202020204" pitchFamily="34" charset="0"/>
              <a:buChar char="•"/>
            </a:pPr>
            <a:r>
              <a:rPr lang="it-IT" dirty="0">
                <a:solidFill>
                  <a:srgbClr val="000000"/>
                </a:solidFill>
              </a:rPr>
              <a:t>Turnover del personale</a:t>
            </a:r>
          </a:p>
        </p:txBody>
      </p:sp>
      <p:sp>
        <p:nvSpPr>
          <p:cNvPr id="3" name="Ovale 2">
            <a:extLst>
              <a:ext uri="{FF2B5EF4-FFF2-40B4-BE49-F238E27FC236}">
                <a16:creationId xmlns:a16="http://schemas.microsoft.com/office/drawing/2014/main" id="{157DB0D2-0AA5-3145-B3B0-EDC7C2F6299C}"/>
              </a:ext>
            </a:extLst>
          </p:cNvPr>
          <p:cNvSpPr/>
          <p:nvPr/>
        </p:nvSpPr>
        <p:spPr>
          <a:xfrm>
            <a:off x="467544" y="1275606"/>
            <a:ext cx="3240360" cy="914400"/>
          </a:xfrm>
          <a:prstGeom prst="ellipse">
            <a:avLst/>
          </a:prstGeom>
          <a:solidFill>
            <a:srgbClr val="BFA007"/>
          </a:solidFill>
          <a:ln>
            <a:solidFill>
              <a:srgbClr val="BFA00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t>RISORSE UMANE</a:t>
            </a:r>
          </a:p>
        </p:txBody>
      </p:sp>
      <p:pic>
        <p:nvPicPr>
          <p:cNvPr id="4" name="Immagine 3">
            <a:extLst>
              <a:ext uri="{FF2B5EF4-FFF2-40B4-BE49-F238E27FC236}">
                <a16:creationId xmlns:a16="http://schemas.microsoft.com/office/drawing/2014/main" id="{F491EE37-7B3C-1E41-9EE9-D04EF0E30F57}"/>
              </a:ext>
            </a:extLst>
          </p:cNvPr>
          <p:cNvPicPr>
            <a:picLocks noChangeAspect="1"/>
          </p:cNvPicPr>
          <p:nvPr/>
        </p:nvPicPr>
        <p:blipFill>
          <a:blip r:embed="rId3"/>
          <a:stretch>
            <a:fillRect/>
          </a:stretch>
        </p:blipFill>
        <p:spPr>
          <a:xfrm>
            <a:off x="282327" y="2340808"/>
            <a:ext cx="3425577" cy="2283718"/>
          </a:xfrm>
          <a:prstGeom prst="rect">
            <a:avLst/>
          </a:prstGeom>
        </p:spPr>
      </p:pic>
    </p:spTree>
    <p:extLst>
      <p:ext uri="{BB962C8B-B14F-4D97-AF65-F5344CB8AC3E}">
        <p14:creationId xmlns:p14="http://schemas.microsoft.com/office/powerpoint/2010/main" val="323493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6C91AD5-4FCC-B146-8395-20B2D2F8052D}"/>
              </a:ext>
            </a:extLst>
          </p:cNvPr>
          <p:cNvSpPr/>
          <p:nvPr/>
        </p:nvSpPr>
        <p:spPr>
          <a:xfrm>
            <a:off x="4355976" y="1305981"/>
            <a:ext cx="4572000" cy="2031325"/>
          </a:xfrm>
          <a:prstGeom prst="rect">
            <a:avLst/>
          </a:prstGeom>
        </p:spPr>
        <p:txBody>
          <a:bodyPr>
            <a:spAutoFit/>
          </a:bodyPr>
          <a:lstStyle/>
          <a:p>
            <a:pPr marL="285750" indent="-285750">
              <a:buFont typeface="Arial" panose="020B0604020202020204" pitchFamily="34" charset="0"/>
              <a:buChar char="•"/>
            </a:pPr>
            <a:r>
              <a:rPr lang="it-IT" dirty="0">
                <a:solidFill>
                  <a:srgbClr val="000000"/>
                </a:solidFill>
              </a:rPr>
              <a:t>Carenza di attrezzature mediche avanzate</a:t>
            </a:r>
          </a:p>
          <a:p>
            <a:pPr marL="285750" indent="-285750">
              <a:buFont typeface="Arial" panose="020B0604020202020204" pitchFamily="34" charset="0"/>
              <a:buChar char="•"/>
            </a:pPr>
            <a:endParaRPr lang="it-IT" dirty="0">
              <a:solidFill>
                <a:srgbClr val="000000"/>
              </a:solidFill>
            </a:endParaRPr>
          </a:p>
          <a:p>
            <a:pPr marL="285750" indent="-285750">
              <a:buFont typeface="Arial" panose="020B0604020202020204" pitchFamily="34" charset="0"/>
              <a:buChar char="•"/>
            </a:pPr>
            <a:r>
              <a:rPr lang="it-IT" dirty="0">
                <a:solidFill>
                  <a:srgbClr val="000000"/>
                </a:solidFill>
              </a:rPr>
              <a:t>Manutenzione e aggiornamento delle attrezzature</a:t>
            </a:r>
          </a:p>
          <a:p>
            <a:pPr marL="285750" indent="-285750">
              <a:buFont typeface="Arial" panose="020B0604020202020204" pitchFamily="34" charset="0"/>
              <a:buChar char="•"/>
            </a:pPr>
            <a:endParaRPr lang="it-IT" dirty="0">
              <a:solidFill>
                <a:srgbClr val="000000"/>
              </a:solidFill>
            </a:endParaRPr>
          </a:p>
          <a:p>
            <a:pPr marL="285750" indent="-285750">
              <a:buFont typeface="Arial" panose="020B0604020202020204" pitchFamily="34" charset="0"/>
              <a:buChar char="•"/>
            </a:pPr>
            <a:r>
              <a:rPr lang="it-IT" dirty="0">
                <a:solidFill>
                  <a:srgbClr val="000000"/>
                </a:solidFill>
              </a:rPr>
              <a:t>Spazi e infrastrutture adeguate per la gestione dei traumi</a:t>
            </a:r>
          </a:p>
        </p:txBody>
      </p:sp>
      <p:sp>
        <p:nvSpPr>
          <p:cNvPr id="3" name="Ovale 2">
            <a:extLst>
              <a:ext uri="{FF2B5EF4-FFF2-40B4-BE49-F238E27FC236}">
                <a16:creationId xmlns:a16="http://schemas.microsoft.com/office/drawing/2014/main" id="{DF9C9840-2C52-AA49-8354-8A4FABF079DF}"/>
              </a:ext>
            </a:extLst>
          </p:cNvPr>
          <p:cNvSpPr/>
          <p:nvPr/>
        </p:nvSpPr>
        <p:spPr>
          <a:xfrm>
            <a:off x="395536" y="1275606"/>
            <a:ext cx="3240360" cy="9144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t>TECNOLOGICI</a:t>
            </a:r>
          </a:p>
        </p:txBody>
      </p:sp>
      <p:pic>
        <p:nvPicPr>
          <p:cNvPr id="4" name="Immagine 3">
            <a:extLst>
              <a:ext uri="{FF2B5EF4-FFF2-40B4-BE49-F238E27FC236}">
                <a16:creationId xmlns:a16="http://schemas.microsoft.com/office/drawing/2014/main" id="{07982475-8640-064D-BB2D-14617A5D4250}"/>
              </a:ext>
            </a:extLst>
          </p:cNvPr>
          <p:cNvPicPr>
            <a:picLocks noChangeAspect="1"/>
          </p:cNvPicPr>
          <p:nvPr/>
        </p:nvPicPr>
        <p:blipFill>
          <a:blip r:embed="rId3"/>
          <a:stretch>
            <a:fillRect/>
          </a:stretch>
        </p:blipFill>
        <p:spPr>
          <a:xfrm>
            <a:off x="229276" y="2299987"/>
            <a:ext cx="3910676" cy="2320334"/>
          </a:xfrm>
          <a:prstGeom prst="rect">
            <a:avLst/>
          </a:prstGeom>
        </p:spPr>
      </p:pic>
    </p:spTree>
    <p:extLst>
      <p:ext uri="{BB962C8B-B14F-4D97-AF65-F5344CB8AC3E}">
        <p14:creationId xmlns:p14="http://schemas.microsoft.com/office/powerpoint/2010/main" val="85274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11388F1-4835-E543-8440-7C4E1BCFAF8A}"/>
              </a:ext>
            </a:extLst>
          </p:cNvPr>
          <p:cNvSpPr/>
          <p:nvPr/>
        </p:nvSpPr>
        <p:spPr>
          <a:xfrm>
            <a:off x="3830352" y="1719163"/>
            <a:ext cx="4968552" cy="1477328"/>
          </a:xfrm>
          <a:prstGeom prst="rect">
            <a:avLst/>
          </a:prstGeom>
        </p:spPr>
        <p:txBody>
          <a:bodyPr wrap="square">
            <a:spAutoFit/>
          </a:bodyPr>
          <a:lstStyle/>
          <a:p>
            <a:pPr marL="285750" indent="-285750">
              <a:buFont typeface="Arial" panose="020B0604020202020204" pitchFamily="34" charset="0"/>
              <a:buChar char="•"/>
            </a:pPr>
            <a:r>
              <a:rPr lang="it-IT" dirty="0">
                <a:solidFill>
                  <a:srgbClr val="000000"/>
                </a:solidFill>
              </a:rPr>
              <a:t>Linee guida standardizzate</a:t>
            </a:r>
          </a:p>
          <a:p>
            <a:pPr marL="285750" indent="-285750">
              <a:buFont typeface="Arial" panose="020B0604020202020204" pitchFamily="34" charset="0"/>
              <a:buChar char="•"/>
            </a:pPr>
            <a:endParaRPr lang="it-IT" dirty="0">
              <a:solidFill>
                <a:srgbClr val="000000"/>
              </a:solidFill>
            </a:endParaRPr>
          </a:p>
          <a:p>
            <a:pPr marL="285750" indent="-285750">
              <a:buFont typeface="Arial" panose="020B0604020202020204" pitchFamily="34" charset="0"/>
              <a:buChar char="•"/>
            </a:pPr>
            <a:r>
              <a:rPr lang="it-IT" dirty="0">
                <a:solidFill>
                  <a:srgbClr val="000000"/>
                </a:solidFill>
              </a:rPr>
              <a:t>Coordinamento tra reparti e medici</a:t>
            </a:r>
          </a:p>
          <a:p>
            <a:pPr marL="285750" indent="-285750">
              <a:buFont typeface="Arial" panose="020B0604020202020204" pitchFamily="34" charset="0"/>
              <a:buChar char="•"/>
            </a:pPr>
            <a:endParaRPr lang="it-IT" dirty="0">
              <a:solidFill>
                <a:srgbClr val="000000"/>
              </a:solidFill>
            </a:endParaRPr>
          </a:p>
          <a:p>
            <a:pPr marL="285750" indent="-285750">
              <a:buFont typeface="Arial" panose="020B0604020202020204" pitchFamily="34" charset="0"/>
              <a:buChar char="•"/>
            </a:pPr>
            <a:r>
              <a:rPr lang="it-IT" dirty="0">
                <a:solidFill>
                  <a:srgbClr val="000000"/>
                </a:solidFill>
              </a:rPr>
              <a:t>Tempi di risposta e gestione delle emergenze</a:t>
            </a:r>
          </a:p>
        </p:txBody>
      </p:sp>
      <p:sp>
        <p:nvSpPr>
          <p:cNvPr id="5" name="Ovale 4">
            <a:extLst>
              <a:ext uri="{FF2B5EF4-FFF2-40B4-BE49-F238E27FC236}">
                <a16:creationId xmlns:a16="http://schemas.microsoft.com/office/drawing/2014/main" id="{3A24DB09-A4E8-3D42-ADB6-3F52CB99921C}"/>
              </a:ext>
            </a:extLst>
          </p:cNvPr>
          <p:cNvSpPr/>
          <p:nvPr/>
        </p:nvSpPr>
        <p:spPr>
          <a:xfrm>
            <a:off x="323528" y="1266428"/>
            <a:ext cx="324036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t>GESTIONE</a:t>
            </a:r>
          </a:p>
        </p:txBody>
      </p:sp>
      <p:pic>
        <p:nvPicPr>
          <p:cNvPr id="2" name="Immagine 1">
            <a:extLst>
              <a:ext uri="{FF2B5EF4-FFF2-40B4-BE49-F238E27FC236}">
                <a16:creationId xmlns:a16="http://schemas.microsoft.com/office/drawing/2014/main" id="{E6777F6E-8D80-E04E-BFEE-A98C2AD5A392}"/>
              </a:ext>
            </a:extLst>
          </p:cNvPr>
          <p:cNvPicPr>
            <a:picLocks noChangeAspect="1"/>
          </p:cNvPicPr>
          <p:nvPr/>
        </p:nvPicPr>
        <p:blipFill>
          <a:blip r:embed="rId2">
            <a:duotone>
              <a:schemeClr val="accent1">
                <a:shade val="45000"/>
                <a:satMod val="135000"/>
              </a:schemeClr>
              <a:prstClr val="white"/>
            </a:duotone>
          </a:blip>
          <a:stretch>
            <a:fillRect/>
          </a:stretch>
        </p:blipFill>
        <p:spPr>
          <a:xfrm>
            <a:off x="151497" y="2465298"/>
            <a:ext cx="3584421" cy="1927622"/>
          </a:xfrm>
          <a:prstGeom prst="rect">
            <a:avLst/>
          </a:prstGeom>
        </p:spPr>
      </p:pic>
    </p:spTree>
    <p:extLst>
      <p:ext uri="{BB962C8B-B14F-4D97-AF65-F5344CB8AC3E}">
        <p14:creationId xmlns:p14="http://schemas.microsoft.com/office/powerpoint/2010/main" val="273373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16C2F34-ECB9-364D-9F7A-684FECF68B78}"/>
              </a:ext>
            </a:extLst>
          </p:cNvPr>
          <p:cNvSpPr/>
          <p:nvPr/>
        </p:nvSpPr>
        <p:spPr>
          <a:xfrm>
            <a:off x="611560" y="1347614"/>
            <a:ext cx="4572000" cy="2031325"/>
          </a:xfrm>
          <a:prstGeom prst="rect">
            <a:avLst/>
          </a:prstGeom>
        </p:spPr>
        <p:txBody>
          <a:bodyPr>
            <a:spAutoFit/>
          </a:bodyPr>
          <a:lstStyle/>
          <a:p>
            <a:pPr algn="ctr"/>
            <a:r>
              <a:rPr lang="it-IT" b="1" dirty="0">
                <a:solidFill>
                  <a:srgbClr val="000000"/>
                </a:solidFill>
              </a:rPr>
              <a:t>Sfide nel trasferimento del paziente</a:t>
            </a:r>
          </a:p>
          <a:p>
            <a:pPr algn="ctr"/>
            <a:endParaRPr lang="it-IT" b="1" dirty="0">
              <a:solidFill>
                <a:srgbClr val="000000"/>
              </a:solidFill>
            </a:endParaRPr>
          </a:p>
          <a:p>
            <a:pPr marL="285750" indent="-285750">
              <a:buFont typeface="Arial" panose="020B0604020202020204" pitchFamily="34" charset="0"/>
              <a:buChar char="•"/>
            </a:pPr>
            <a:r>
              <a:rPr lang="it-IT" dirty="0">
                <a:solidFill>
                  <a:srgbClr val="000000"/>
                </a:solidFill>
              </a:rPr>
              <a:t>Procedure di trasferimento a ospedali HUB</a:t>
            </a:r>
          </a:p>
          <a:p>
            <a:pPr marL="285750" indent="-285750">
              <a:buFont typeface="Arial" panose="020B0604020202020204" pitchFamily="34" charset="0"/>
              <a:buChar char="•"/>
            </a:pPr>
            <a:endParaRPr lang="it-IT" dirty="0">
              <a:solidFill>
                <a:srgbClr val="000000"/>
              </a:solidFill>
            </a:endParaRPr>
          </a:p>
          <a:p>
            <a:pPr marL="285750" indent="-285750">
              <a:buFont typeface="Arial" panose="020B0604020202020204" pitchFamily="34" charset="0"/>
              <a:buChar char="•"/>
            </a:pPr>
            <a:r>
              <a:rPr lang="it-IT" dirty="0">
                <a:solidFill>
                  <a:srgbClr val="000000"/>
                </a:solidFill>
              </a:rPr>
              <a:t>Tempo impiegato per i trasferimenti</a:t>
            </a:r>
          </a:p>
          <a:p>
            <a:pPr marL="285750" indent="-285750">
              <a:buFont typeface="Arial" panose="020B0604020202020204" pitchFamily="34" charset="0"/>
              <a:buChar char="•"/>
            </a:pPr>
            <a:endParaRPr lang="it-IT" dirty="0">
              <a:solidFill>
                <a:srgbClr val="000000"/>
              </a:solidFill>
            </a:endParaRPr>
          </a:p>
          <a:p>
            <a:pPr marL="285750" indent="-285750">
              <a:buFont typeface="Arial" panose="020B0604020202020204" pitchFamily="34" charset="0"/>
              <a:buChar char="•"/>
            </a:pPr>
            <a:r>
              <a:rPr lang="it-IT" dirty="0">
                <a:solidFill>
                  <a:srgbClr val="000000"/>
                </a:solidFill>
              </a:rPr>
              <a:t>Coordinamento tra strutture sanitarie</a:t>
            </a:r>
          </a:p>
        </p:txBody>
      </p:sp>
      <p:pic>
        <p:nvPicPr>
          <p:cNvPr id="2" name="Immagine 1">
            <a:extLst>
              <a:ext uri="{FF2B5EF4-FFF2-40B4-BE49-F238E27FC236}">
                <a16:creationId xmlns:a16="http://schemas.microsoft.com/office/drawing/2014/main" id="{DF9D0AC9-B8E8-7945-A91A-BEFA65051DAF}"/>
              </a:ext>
            </a:extLst>
          </p:cNvPr>
          <p:cNvPicPr>
            <a:picLocks noChangeAspect="1"/>
          </p:cNvPicPr>
          <p:nvPr/>
        </p:nvPicPr>
        <p:blipFill>
          <a:blip r:embed="rId2"/>
          <a:stretch>
            <a:fillRect/>
          </a:stretch>
        </p:blipFill>
        <p:spPr>
          <a:xfrm>
            <a:off x="5029016" y="1851670"/>
            <a:ext cx="3961024" cy="2887340"/>
          </a:xfrm>
          <a:prstGeom prst="rect">
            <a:avLst/>
          </a:prstGeom>
        </p:spPr>
      </p:pic>
    </p:spTree>
    <p:extLst>
      <p:ext uri="{BB962C8B-B14F-4D97-AF65-F5344CB8AC3E}">
        <p14:creationId xmlns:p14="http://schemas.microsoft.com/office/powerpoint/2010/main" val="49407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0431395-93C3-374C-9D81-3ECC25516018}"/>
              </a:ext>
            </a:extLst>
          </p:cNvPr>
          <p:cNvSpPr/>
          <p:nvPr/>
        </p:nvSpPr>
        <p:spPr>
          <a:xfrm>
            <a:off x="2812368" y="977934"/>
            <a:ext cx="3519264" cy="369332"/>
          </a:xfrm>
          <a:prstGeom prst="rect">
            <a:avLst/>
          </a:prstGeom>
        </p:spPr>
        <p:txBody>
          <a:bodyPr wrap="square">
            <a:spAutoFit/>
          </a:bodyPr>
          <a:lstStyle/>
          <a:p>
            <a:r>
              <a:rPr lang="it-IT" b="1" dirty="0">
                <a:solidFill>
                  <a:srgbClr val="000000"/>
                </a:solidFill>
              </a:rPr>
              <a:t>Gestione di un politrauma</a:t>
            </a:r>
          </a:p>
        </p:txBody>
      </p:sp>
      <p:sp>
        <p:nvSpPr>
          <p:cNvPr id="2" name="CasellaDiTesto 1">
            <a:extLst>
              <a:ext uri="{FF2B5EF4-FFF2-40B4-BE49-F238E27FC236}">
                <a16:creationId xmlns:a16="http://schemas.microsoft.com/office/drawing/2014/main" id="{CD51509B-4C3B-6945-8430-8C6806831C66}"/>
              </a:ext>
            </a:extLst>
          </p:cNvPr>
          <p:cNvSpPr txBox="1"/>
          <p:nvPr/>
        </p:nvSpPr>
        <p:spPr>
          <a:xfrm>
            <a:off x="318211" y="1203598"/>
            <a:ext cx="7491153" cy="369332"/>
          </a:xfrm>
          <a:prstGeom prst="rect">
            <a:avLst/>
          </a:prstGeom>
          <a:noFill/>
        </p:spPr>
        <p:txBody>
          <a:bodyPr wrap="none" rtlCol="0">
            <a:spAutoFit/>
          </a:bodyPr>
          <a:lstStyle/>
          <a:p>
            <a:r>
              <a:rPr lang="it-IT" dirty="0"/>
              <a:t>Paziente di 61 anni, uomo. Riferisce capogiro e caduta accidentale a domicilio.</a:t>
            </a:r>
          </a:p>
        </p:txBody>
      </p:sp>
      <p:sp>
        <p:nvSpPr>
          <p:cNvPr id="5" name="CasellaDiTesto 4">
            <a:extLst>
              <a:ext uri="{FF2B5EF4-FFF2-40B4-BE49-F238E27FC236}">
                <a16:creationId xmlns:a16="http://schemas.microsoft.com/office/drawing/2014/main" id="{0CB641C2-CFBA-9E44-9798-471935C3FA12}"/>
              </a:ext>
            </a:extLst>
          </p:cNvPr>
          <p:cNvSpPr txBox="1"/>
          <p:nvPr/>
        </p:nvSpPr>
        <p:spPr>
          <a:xfrm>
            <a:off x="329165" y="1563638"/>
            <a:ext cx="5557099" cy="369332"/>
          </a:xfrm>
          <a:prstGeom prst="rect">
            <a:avLst/>
          </a:prstGeom>
          <a:noFill/>
        </p:spPr>
        <p:txBody>
          <a:bodyPr wrap="none" rtlCol="0">
            <a:spAutoFit/>
          </a:bodyPr>
          <a:lstStyle/>
          <a:p>
            <a:r>
              <a:rPr lang="it-IT" dirty="0"/>
              <a:t>Giunge in PS ed esegue esami ematici,  ECG, TC encefalo</a:t>
            </a:r>
          </a:p>
        </p:txBody>
      </p:sp>
      <p:sp>
        <p:nvSpPr>
          <p:cNvPr id="6" name="CasellaDiTesto 5">
            <a:extLst>
              <a:ext uri="{FF2B5EF4-FFF2-40B4-BE49-F238E27FC236}">
                <a16:creationId xmlns:a16="http://schemas.microsoft.com/office/drawing/2014/main" id="{C677E3C1-07C0-4F47-B322-D6ABFE446C6E}"/>
              </a:ext>
            </a:extLst>
          </p:cNvPr>
          <p:cNvSpPr txBox="1"/>
          <p:nvPr/>
        </p:nvSpPr>
        <p:spPr>
          <a:xfrm>
            <a:off x="318211" y="1851670"/>
            <a:ext cx="6403547" cy="646331"/>
          </a:xfrm>
          <a:prstGeom prst="rect">
            <a:avLst/>
          </a:prstGeom>
          <a:noFill/>
        </p:spPr>
        <p:txBody>
          <a:bodyPr wrap="square" rtlCol="0">
            <a:spAutoFit/>
          </a:bodyPr>
          <a:lstStyle/>
          <a:p>
            <a:r>
              <a:rPr lang="it-IT" dirty="0"/>
              <a:t>Riscontro di sospetta cisti aracnoidea cerebellare. Si richiede teleconsulto NCH</a:t>
            </a:r>
          </a:p>
        </p:txBody>
      </p:sp>
      <p:sp>
        <p:nvSpPr>
          <p:cNvPr id="7" name="CasellaDiTesto 6">
            <a:extLst>
              <a:ext uri="{FF2B5EF4-FFF2-40B4-BE49-F238E27FC236}">
                <a16:creationId xmlns:a16="http://schemas.microsoft.com/office/drawing/2014/main" id="{51037E8C-824F-4A46-99E8-000E0166245A}"/>
              </a:ext>
            </a:extLst>
          </p:cNvPr>
          <p:cNvSpPr txBox="1"/>
          <p:nvPr/>
        </p:nvSpPr>
        <p:spPr>
          <a:xfrm>
            <a:off x="289961" y="2415518"/>
            <a:ext cx="6403547" cy="1200329"/>
          </a:xfrm>
          <a:prstGeom prst="rect">
            <a:avLst/>
          </a:prstGeom>
          <a:noFill/>
        </p:spPr>
        <p:txBody>
          <a:bodyPr wrap="square" rtlCol="0">
            <a:spAutoFit/>
          </a:bodyPr>
          <a:lstStyle/>
          <a:p>
            <a:r>
              <a:rPr lang="it-IT" dirty="0"/>
              <a:t>Collegamento internet molto lento per invio di immagini radiologiche. Tempo previsto 3 ore e mezza. Si contatta telefonicamente il neurochirurgo che alla luce di GCS 15 suggerisce di eseguire TC di controllo a 6 ore se non peggioramento clinico</a:t>
            </a:r>
          </a:p>
        </p:txBody>
      </p:sp>
      <p:sp>
        <p:nvSpPr>
          <p:cNvPr id="8" name="CasellaDiTesto 7">
            <a:extLst>
              <a:ext uri="{FF2B5EF4-FFF2-40B4-BE49-F238E27FC236}">
                <a16:creationId xmlns:a16="http://schemas.microsoft.com/office/drawing/2014/main" id="{8B20AA8C-CBD8-3245-AF78-366FE607B457}"/>
              </a:ext>
            </a:extLst>
          </p:cNvPr>
          <p:cNvSpPr txBox="1"/>
          <p:nvPr/>
        </p:nvSpPr>
        <p:spPr>
          <a:xfrm>
            <a:off x="307866" y="3565401"/>
            <a:ext cx="6403547" cy="1200329"/>
          </a:xfrm>
          <a:prstGeom prst="rect">
            <a:avLst/>
          </a:prstGeom>
          <a:noFill/>
        </p:spPr>
        <p:txBody>
          <a:bodyPr wrap="square" rtlCol="0">
            <a:spAutoFit/>
          </a:bodyPr>
          <a:lstStyle/>
          <a:p>
            <a:r>
              <a:rPr lang="it-IT" dirty="0"/>
              <a:t>Non avendo possibilità di osservazione breve intensiva presso il P.O. ed essendo il paziente in buone condizioni viene inviato a domicilio con indicazione a ritornare dopo 6 ore per eseguire TC di controllo o prima se peggioramento clinico </a:t>
            </a:r>
          </a:p>
        </p:txBody>
      </p:sp>
      <p:grpSp>
        <p:nvGrpSpPr>
          <p:cNvPr id="9" name="Group 55">
            <a:extLst>
              <a:ext uri="{FF2B5EF4-FFF2-40B4-BE49-F238E27FC236}">
                <a16:creationId xmlns:a16="http://schemas.microsoft.com/office/drawing/2014/main" id="{670E9843-1FDA-E64A-AD00-D0DCB7269AC3}"/>
              </a:ext>
            </a:extLst>
          </p:cNvPr>
          <p:cNvGrpSpPr/>
          <p:nvPr/>
        </p:nvGrpSpPr>
        <p:grpSpPr>
          <a:xfrm>
            <a:off x="7901207" y="925549"/>
            <a:ext cx="913628" cy="779629"/>
            <a:chOff x="2206625" y="2816225"/>
            <a:chExt cx="476250" cy="406400"/>
          </a:xfrm>
          <a:solidFill>
            <a:schemeClr val="accent2">
              <a:lumMod val="60000"/>
              <a:lumOff val="40000"/>
            </a:schemeClr>
          </a:solidFill>
        </p:grpSpPr>
        <p:sp>
          <p:nvSpPr>
            <p:cNvPr id="10" name="Freeform 5">
              <a:extLst>
                <a:ext uri="{FF2B5EF4-FFF2-40B4-BE49-F238E27FC236}">
                  <a16:creationId xmlns:a16="http://schemas.microsoft.com/office/drawing/2014/main" id="{F9DF1CAC-A945-5743-90BD-1BB929BAD161}"/>
                </a:ext>
              </a:extLst>
            </p:cNvPr>
            <p:cNvSpPr>
              <a:spLocks/>
            </p:cNvSpPr>
            <p:nvPr/>
          </p:nvSpPr>
          <p:spPr bwMode="auto">
            <a:xfrm>
              <a:off x="2238375" y="3041650"/>
              <a:ext cx="77788" cy="76200"/>
            </a:xfrm>
            <a:custGeom>
              <a:avLst/>
              <a:gdLst>
                <a:gd name="T0" fmla="*/ 16 w 106"/>
                <a:gd name="T1" fmla="*/ 105 h 105"/>
                <a:gd name="T2" fmla="*/ 0 w 106"/>
                <a:gd name="T3" fmla="*/ 105 h 105"/>
                <a:gd name="T4" fmla="*/ 106 w 106"/>
                <a:gd name="T5" fmla="*/ 0 h 105"/>
                <a:gd name="T6" fmla="*/ 106 w 106"/>
                <a:gd name="T7" fmla="*/ 15 h 105"/>
                <a:gd name="T8" fmla="*/ 16 w 106"/>
                <a:gd name="T9" fmla="*/ 105 h 105"/>
              </a:gdLst>
              <a:ahLst/>
              <a:cxnLst>
                <a:cxn ang="0">
                  <a:pos x="T0" y="T1"/>
                </a:cxn>
                <a:cxn ang="0">
                  <a:pos x="T2" y="T3"/>
                </a:cxn>
                <a:cxn ang="0">
                  <a:pos x="T4" y="T5"/>
                </a:cxn>
                <a:cxn ang="0">
                  <a:pos x="T6" y="T7"/>
                </a:cxn>
                <a:cxn ang="0">
                  <a:pos x="T8" y="T9"/>
                </a:cxn>
              </a:cxnLst>
              <a:rect l="0" t="0" r="r" b="b"/>
              <a:pathLst>
                <a:path w="106" h="105">
                  <a:moveTo>
                    <a:pt x="16" y="105"/>
                  </a:moveTo>
                  <a:cubicBezTo>
                    <a:pt x="0" y="105"/>
                    <a:pt x="0" y="105"/>
                    <a:pt x="0" y="105"/>
                  </a:cubicBezTo>
                  <a:cubicBezTo>
                    <a:pt x="0" y="47"/>
                    <a:pt x="48" y="0"/>
                    <a:pt x="106" y="0"/>
                  </a:cubicBezTo>
                  <a:cubicBezTo>
                    <a:pt x="106" y="15"/>
                    <a:pt x="106" y="15"/>
                    <a:pt x="106" y="15"/>
                  </a:cubicBezTo>
                  <a:cubicBezTo>
                    <a:pt x="56" y="15"/>
                    <a:pt x="16" y="55"/>
                    <a:pt x="1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1" name="Freeform 6">
              <a:extLst>
                <a:ext uri="{FF2B5EF4-FFF2-40B4-BE49-F238E27FC236}">
                  <a16:creationId xmlns:a16="http://schemas.microsoft.com/office/drawing/2014/main" id="{AD9422BA-1055-3442-9AC5-296409375907}"/>
                </a:ext>
              </a:extLst>
            </p:cNvPr>
            <p:cNvSpPr>
              <a:spLocks/>
            </p:cNvSpPr>
            <p:nvPr/>
          </p:nvSpPr>
          <p:spPr bwMode="auto">
            <a:xfrm>
              <a:off x="2508250" y="3041650"/>
              <a:ext cx="74613" cy="76200"/>
            </a:xfrm>
            <a:custGeom>
              <a:avLst/>
              <a:gdLst>
                <a:gd name="T0" fmla="*/ 15 w 105"/>
                <a:gd name="T1" fmla="*/ 105 h 105"/>
                <a:gd name="T2" fmla="*/ 0 w 105"/>
                <a:gd name="T3" fmla="*/ 105 h 105"/>
                <a:gd name="T4" fmla="*/ 105 w 105"/>
                <a:gd name="T5" fmla="*/ 0 h 105"/>
                <a:gd name="T6" fmla="*/ 105 w 105"/>
                <a:gd name="T7" fmla="*/ 15 h 105"/>
                <a:gd name="T8" fmla="*/ 15 w 105"/>
                <a:gd name="T9" fmla="*/ 105 h 105"/>
              </a:gdLst>
              <a:ahLst/>
              <a:cxnLst>
                <a:cxn ang="0">
                  <a:pos x="T0" y="T1"/>
                </a:cxn>
                <a:cxn ang="0">
                  <a:pos x="T2" y="T3"/>
                </a:cxn>
                <a:cxn ang="0">
                  <a:pos x="T4" y="T5"/>
                </a:cxn>
                <a:cxn ang="0">
                  <a:pos x="T6" y="T7"/>
                </a:cxn>
                <a:cxn ang="0">
                  <a:pos x="T8" y="T9"/>
                </a:cxn>
              </a:cxnLst>
              <a:rect l="0" t="0" r="r" b="b"/>
              <a:pathLst>
                <a:path w="105" h="105">
                  <a:moveTo>
                    <a:pt x="15" y="105"/>
                  </a:moveTo>
                  <a:cubicBezTo>
                    <a:pt x="0" y="105"/>
                    <a:pt x="0" y="105"/>
                    <a:pt x="0" y="105"/>
                  </a:cubicBezTo>
                  <a:cubicBezTo>
                    <a:pt x="0" y="47"/>
                    <a:pt x="47" y="0"/>
                    <a:pt x="105" y="0"/>
                  </a:cubicBezTo>
                  <a:cubicBezTo>
                    <a:pt x="105" y="15"/>
                    <a:pt x="105" y="15"/>
                    <a:pt x="105" y="15"/>
                  </a:cubicBezTo>
                  <a:cubicBezTo>
                    <a:pt x="56" y="15"/>
                    <a:pt x="15" y="55"/>
                    <a:pt x="15"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2" name="Freeform 7">
              <a:extLst>
                <a:ext uri="{FF2B5EF4-FFF2-40B4-BE49-F238E27FC236}">
                  <a16:creationId xmlns:a16="http://schemas.microsoft.com/office/drawing/2014/main" id="{697C7D19-D7AF-A646-9E5B-FB3633D697FE}"/>
                </a:ext>
              </a:extLst>
            </p:cNvPr>
            <p:cNvSpPr>
              <a:spLocks noEditPoints="1"/>
            </p:cNvSpPr>
            <p:nvPr/>
          </p:nvSpPr>
          <p:spPr bwMode="auto">
            <a:xfrm>
              <a:off x="2206625" y="2816225"/>
              <a:ext cx="476250" cy="406400"/>
            </a:xfrm>
            <a:custGeom>
              <a:avLst/>
              <a:gdLst>
                <a:gd name="T0" fmla="*/ 651 w 661"/>
                <a:gd name="T1" fmla="*/ 364 h 563"/>
                <a:gd name="T2" fmla="*/ 563 w 661"/>
                <a:gd name="T3" fmla="*/ 133 h 563"/>
                <a:gd name="T4" fmla="*/ 562 w 661"/>
                <a:gd name="T5" fmla="*/ 129 h 563"/>
                <a:gd name="T6" fmla="*/ 494 w 661"/>
                <a:gd name="T7" fmla="*/ 37 h 563"/>
                <a:gd name="T8" fmla="*/ 494 w 661"/>
                <a:gd name="T9" fmla="*/ 35 h 563"/>
                <a:gd name="T10" fmla="*/ 391 w 661"/>
                <a:gd name="T11" fmla="*/ 53 h 563"/>
                <a:gd name="T12" fmla="*/ 392 w 661"/>
                <a:gd name="T13" fmla="*/ 101 h 563"/>
                <a:gd name="T14" fmla="*/ 370 w 661"/>
                <a:gd name="T15" fmla="*/ 186 h 563"/>
                <a:gd name="T16" fmla="*/ 291 w 661"/>
                <a:gd name="T17" fmla="*/ 162 h 563"/>
                <a:gd name="T18" fmla="*/ 269 w 661"/>
                <a:gd name="T19" fmla="*/ 101 h 563"/>
                <a:gd name="T20" fmla="*/ 270 w 661"/>
                <a:gd name="T21" fmla="*/ 53 h 563"/>
                <a:gd name="T22" fmla="*/ 168 w 661"/>
                <a:gd name="T23" fmla="*/ 35 h 563"/>
                <a:gd name="T24" fmla="*/ 154 w 661"/>
                <a:gd name="T25" fmla="*/ 72 h 563"/>
                <a:gd name="T26" fmla="*/ 99 w 661"/>
                <a:gd name="T27" fmla="*/ 131 h 563"/>
                <a:gd name="T28" fmla="*/ 12 w 661"/>
                <a:gd name="T29" fmla="*/ 360 h 563"/>
                <a:gd name="T30" fmla="*/ 8 w 661"/>
                <a:gd name="T31" fmla="*/ 371 h 563"/>
                <a:gd name="T32" fmla="*/ 146 w 661"/>
                <a:gd name="T33" fmla="*/ 563 h 563"/>
                <a:gd name="T34" fmla="*/ 291 w 661"/>
                <a:gd name="T35" fmla="*/ 351 h 563"/>
                <a:gd name="T36" fmla="*/ 370 w 661"/>
                <a:gd name="T37" fmla="*/ 417 h 563"/>
                <a:gd name="T38" fmla="*/ 661 w 661"/>
                <a:gd name="T39" fmla="*/ 417 h 563"/>
                <a:gd name="T40" fmla="*/ 193 w 661"/>
                <a:gd name="T41" fmla="*/ 47 h 563"/>
                <a:gd name="T42" fmla="*/ 193 w 661"/>
                <a:gd name="T43" fmla="*/ 44 h 563"/>
                <a:gd name="T44" fmla="*/ 243 w 661"/>
                <a:gd name="T45" fmla="*/ 53 h 563"/>
                <a:gd name="T46" fmla="*/ 192 w 661"/>
                <a:gd name="T47" fmla="*/ 63 h 563"/>
                <a:gd name="T48" fmla="*/ 193 w 661"/>
                <a:gd name="T49" fmla="*/ 47 h 563"/>
                <a:gd name="T50" fmla="*/ 125 w 661"/>
                <a:gd name="T51" fmla="*/ 140 h 563"/>
                <a:gd name="T52" fmla="*/ 192 w 661"/>
                <a:gd name="T53" fmla="*/ 91 h 563"/>
                <a:gd name="T54" fmla="*/ 264 w 661"/>
                <a:gd name="T55" fmla="*/ 332 h 563"/>
                <a:gd name="T56" fmla="*/ 66 w 661"/>
                <a:gd name="T57" fmla="*/ 295 h 563"/>
                <a:gd name="T58" fmla="*/ 146 w 661"/>
                <a:gd name="T59" fmla="*/ 535 h 563"/>
                <a:gd name="T60" fmla="*/ 35 w 661"/>
                <a:gd name="T61" fmla="*/ 377 h 563"/>
                <a:gd name="T62" fmla="*/ 146 w 661"/>
                <a:gd name="T63" fmla="*/ 299 h 563"/>
                <a:gd name="T64" fmla="*/ 146 w 661"/>
                <a:gd name="T65" fmla="*/ 535 h 563"/>
                <a:gd name="T66" fmla="*/ 370 w 661"/>
                <a:gd name="T67" fmla="*/ 213 h 563"/>
                <a:gd name="T68" fmla="*/ 291 w 661"/>
                <a:gd name="T69" fmla="*/ 288 h 563"/>
                <a:gd name="T70" fmla="*/ 291 w 661"/>
                <a:gd name="T71" fmla="*/ 324 h 563"/>
                <a:gd name="T72" fmla="*/ 370 w 661"/>
                <a:gd name="T73" fmla="*/ 316 h 563"/>
                <a:gd name="T74" fmla="*/ 291 w 661"/>
                <a:gd name="T75" fmla="*/ 324 h 563"/>
                <a:gd name="T76" fmla="*/ 444 w 661"/>
                <a:gd name="T77" fmla="*/ 28 h 563"/>
                <a:gd name="T78" fmla="*/ 468 w 661"/>
                <a:gd name="T79" fmla="*/ 45 h 563"/>
                <a:gd name="T80" fmla="*/ 469 w 661"/>
                <a:gd name="T81" fmla="*/ 63 h 563"/>
                <a:gd name="T82" fmla="*/ 419 w 661"/>
                <a:gd name="T83" fmla="*/ 53 h 563"/>
                <a:gd name="T84" fmla="*/ 469 w 661"/>
                <a:gd name="T85" fmla="*/ 91 h 563"/>
                <a:gd name="T86" fmla="*/ 537 w 661"/>
                <a:gd name="T87" fmla="*/ 140 h 563"/>
                <a:gd name="T88" fmla="*/ 596 w 661"/>
                <a:gd name="T89" fmla="*/ 296 h 563"/>
                <a:gd name="T90" fmla="*/ 398 w 661"/>
                <a:gd name="T91" fmla="*/ 332 h 563"/>
                <a:gd name="T92" fmla="*/ 398 w 661"/>
                <a:gd name="T93" fmla="*/ 162 h 563"/>
                <a:gd name="T94" fmla="*/ 397 w 661"/>
                <a:gd name="T95" fmla="*/ 417 h 563"/>
                <a:gd name="T96" fmla="*/ 624 w 661"/>
                <a:gd name="T97" fmla="*/ 370 h 563"/>
                <a:gd name="T98" fmla="*/ 634 w 661"/>
                <a:gd name="T99" fmla="*/ 41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1" h="563">
                  <a:moveTo>
                    <a:pt x="654" y="371"/>
                  </a:moveTo>
                  <a:cubicBezTo>
                    <a:pt x="651" y="364"/>
                    <a:pt x="651" y="364"/>
                    <a:pt x="651" y="364"/>
                  </a:cubicBezTo>
                  <a:cubicBezTo>
                    <a:pt x="651" y="363"/>
                    <a:pt x="650" y="361"/>
                    <a:pt x="650" y="360"/>
                  </a:cubicBezTo>
                  <a:cubicBezTo>
                    <a:pt x="563" y="133"/>
                    <a:pt x="563" y="133"/>
                    <a:pt x="563" y="133"/>
                  </a:cubicBezTo>
                  <a:cubicBezTo>
                    <a:pt x="563" y="132"/>
                    <a:pt x="563" y="132"/>
                    <a:pt x="562" y="131"/>
                  </a:cubicBezTo>
                  <a:cubicBezTo>
                    <a:pt x="562" y="131"/>
                    <a:pt x="562" y="130"/>
                    <a:pt x="562" y="129"/>
                  </a:cubicBezTo>
                  <a:cubicBezTo>
                    <a:pt x="553" y="103"/>
                    <a:pt x="533" y="83"/>
                    <a:pt x="508" y="72"/>
                  </a:cubicBezTo>
                  <a:cubicBezTo>
                    <a:pt x="494" y="37"/>
                    <a:pt x="494" y="37"/>
                    <a:pt x="494" y="37"/>
                  </a:cubicBezTo>
                  <a:cubicBezTo>
                    <a:pt x="494" y="37"/>
                    <a:pt x="494" y="36"/>
                    <a:pt x="494" y="36"/>
                  </a:cubicBezTo>
                  <a:cubicBezTo>
                    <a:pt x="494" y="35"/>
                    <a:pt x="494" y="35"/>
                    <a:pt x="494" y="35"/>
                  </a:cubicBezTo>
                  <a:cubicBezTo>
                    <a:pt x="486" y="14"/>
                    <a:pt x="466" y="0"/>
                    <a:pt x="444" y="0"/>
                  </a:cubicBezTo>
                  <a:cubicBezTo>
                    <a:pt x="415" y="0"/>
                    <a:pt x="391" y="24"/>
                    <a:pt x="391" y="53"/>
                  </a:cubicBezTo>
                  <a:cubicBezTo>
                    <a:pt x="391" y="95"/>
                    <a:pt x="391" y="95"/>
                    <a:pt x="391" y="95"/>
                  </a:cubicBezTo>
                  <a:cubicBezTo>
                    <a:pt x="391" y="97"/>
                    <a:pt x="391" y="99"/>
                    <a:pt x="392" y="101"/>
                  </a:cubicBezTo>
                  <a:cubicBezTo>
                    <a:pt x="378" y="118"/>
                    <a:pt x="370" y="139"/>
                    <a:pt x="370" y="162"/>
                  </a:cubicBezTo>
                  <a:cubicBezTo>
                    <a:pt x="370" y="186"/>
                    <a:pt x="370" y="186"/>
                    <a:pt x="370" y="186"/>
                  </a:cubicBezTo>
                  <a:cubicBezTo>
                    <a:pt x="291" y="186"/>
                    <a:pt x="291" y="186"/>
                    <a:pt x="291" y="186"/>
                  </a:cubicBezTo>
                  <a:cubicBezTo>
                    <a:pt x="291" y="162"/>
                    <a:pt x="291" y="162"/>
                    <a:pt x="291" y="162"/>
                  </a:cubicBezTo>
                  <a:cubicBezTo>
                    <a:pt x="291" y="162"/>
                    <a:pt x="291" y="162"/>
                    <a:pt x="291" y="162"/>
                  </a:cubicBezTo>
                  <a:cubicBezTo>
                    <a:pt x="291" y="139"/>
                    <a:pt x="284" y="118"/>
                    <a:pt x="269" y="101"/>
                  </a:cubicBezTo>
                  <a:cubicBezTo>
                    <a:pt x="270" y="99"/>
                    <a:pt x="270" y="97"/>
                    <a:pt x="270" y="95"/>
                  </a:cubicBezTo>
                  <a:cubicBezTo>
                    <a:pt x="270" y="53"/>
                    <a:pt x="270" y="53"/>
                    <a:pt x="270" y="53"/>
                  </a:cubicBezTo>
                  <a:cubicBezTo>
                    <a:pt x="270" y="24"/>
                    <a:pt x="247" y="0"/>
                    <a:pt x="217" y="0"/>
                  </a:cubicBezTo>
                  <a:cubicBezTo>
                    <a:pt x="195" y="0"/>
                    <a:pt x="175" y="14"/>
                    <a:pt x="168" y="35"/>
                  </a:cubicBezTo>
                  <a:cubicBezTo>
                    <a:pt x="167" y="35"/>
                    <a:pt x="167" y="36"/>
                    <a:pt x="167" y="36"/>
                  </a:cubicBezTo>
                  <a:cubicBezTo>
                    <a:pt x="154" y="72"/>
                    <a:pt x="154" y="72"/>
                    <a:pt x="154" y="72"/>
                  </a:cubicBezTo>
                  <a:cubicBezTo>
                    <a:pt x="128" y="82"/>
                    <a:pt x="109" y="103"/>
                    <a:pt x="99" y="129"/>
                  </a:cubicBezTo>
                  <a:cubicBezTo>
                    <a:pt x="99" y="130"/>
                    <a:pt x="99" y="131"/>
                    <a:pt x="99" y="131"/>
                  </a:cubicBezTo>
                  <a:cubicBezTo>
                    <a:pt x="99" y="132"/>
                    <a:pt x="98" y="132"/>
                    <a:pt x="98" y="133"/>
                  </a:cubicBezTo>
                  <a:cubicBezTo>
                    <a:pt x="12" y="360"/>
                    <a:pt x="12" y="360"/>
                    <a:pt x="12" y="360"/>
                  </a:cubicBezTo>
                  <a:cubicBezTo>
                    <a:pt x="11" y="361"/>
                    <a:pt x="11" y="363"/>
                    <a:pt x="10" y="364"/>
                  </a:cubicBezTo>
                  <a:cubicBezTo>
                    <a:pt x="8" y="371"/>
                    <a:pt x="8" y="371"/>
                    <a:pt x="8" y="371"/>
                  </a:cubicBezTo>
                  <a:cubicBezTo>
                    <a:pt x="3" y="386"/>
                    <a:pt x="0" y="401"/>
                    <a:pt x="0" y="417"/>
                  </a:cubicBezTo>
                  <a:cubicBezTo>
                    <a:pt x="0" y="497"/>
                    <a:pt x="65" y="563"/>
                    <a:pt x="146" y="563"/>
                  </a:cubicBezTo>
                  <a:cubicBezTo>
                    <a:pt x="226" y="563"/>
                    <a:pt x="291" y="497"/>
                    <a:pt x="291" y="417"/>
                  </a:cubicBezTo>
                  <a:cubicBezTo>
                    <a:pt x="291" y="351"/>
                    <a:pt x="291" y="351"/>
                    <a:pt x="291" y="351"/>
                  </a:cubicBezTo>
                  <a:cubicBezTo>
                    <a:pt x="370" y="351"/>
                    <a:pt x="370" y="351"/>
                    <a:pt x="370" y="351"/>
                  </a:cubicBezTo>
                  <a:cubicBezTo>
                    <a:pt x="370" y="417"/>
                    <a:pt x="370" y="417"/>
                    <a:pt x="370" y="417"/>
                  </a:cubicBezTo>
                  <a:cubicBezTo>
                    <a:pt x="370" y="497"/>
                    <a:pt x="435" y="563"/>
                    <a:pt x="516" y="563"/>
                  </a:cubicBezTo>
                  <a:cubicBezTo>
                    <a:pt x="596" y="563"/>
                    <a:pt x="661" y="497"/>
                    <a:pt x="661" y="417"/>
                  </a:cubicBezTo>
                  <a:cubicBezTo>
                    <a:pt x="661" y="402"/>
                    <a:pt x="659" y="386"/>
                    <a:pt x="654" y="371"/>
                  </a:cubicBezTo>
                  <a:close/>
                  <a:moveTo>
                    <a:pt x="193" y="47"/>
                  </a:moveTo>
                  <a:cubicBezTo>
                    <a:pt x="193" y="46"/>
                    <a:pt x="193" y="46"/>
                    <a:pt x="193" y="45"/>
                  </a:cubicBezTo>
                  <a:cubicBezTo>
                    <a:pt x="193" y="44"/>
                    <a:pt x="193" y="44"/>
                    <a:pt x="193" y="44"/>
                  </a:cubicBezTo>
                  <a:cubicBezTo>
                    <a:pt x="197" y="34"/>
                    <a:pt x="207" y="28"/>
                    <a:pt x="217" y="28"/>
                  </a:cubicBezTo>
                  <a:cubicBezTo>
                    <a:pt x="231" y="28"/>
                    <a:pt x="243" y="39"/>
                    <a:pt x="243" y="53"/>
                  </a:cubicBezTo>
                  <a:cubicBezTo>
                    <a:pt x="243" y="77"/>
                    <a:pt x="243" y="77"/>
                    <a:pt x="243" y="77"/>
                  </a:cubicBezTo>
                  <a:cubicBezTo>
                    <a:pt x="227" y="68"/>
                    <a:pt x="210" y="63"/>
                    <a:pt x="192" y="63"/>
                  </a:cubicBezTo>
                  <a:cubicBezTo>
                    <a:pt x="190" y="63"/>
                    <a:pt x="188" y="63"/>
                    <a:pt x="186" y="64"/>
                  </a:cubicBezTo>
                  <a:lnTo>
                    <a:pt x="193" y="47"/>
                  </a:lnTo>
                  <a:close/>
                  <a:moveTo>
                    <a:pt x="124" y="143"/>
                  </a:moveTo>
                  <a:cubicBezTo>
                    <a:pt x="124" y="142"/>
                    <a:pt x="124" y="141"/>
                    <a:pt x="125" y="140"/>
                  </a:cubicBezTo>
                  <a:cubicBezTo>
                    <a:pt x="125" y="139"/>
                    <a:pt x="125" y="139"/>
                    <a:pt x="125" y="138"/>
                  </a:cubicBezTo>
                  <a:cubicBezTo>
                    <a:pt x="135" y="110"/>
                    <a:pt x="162" y="91"/>
                    <a:pt x="192" y="91"/>
                  </a:cubicBezTo>
                  <a:cubicBezTo>
                    <a:pt x="232" y="91"/>
                    <a:pt x="264" y="123"/>
                    <a:pt x="264" y="162"/>
                  </a:cubicBezTo>
                  <a:cubicBezTo>
                    <a:pt x="264" y="332"/>
                    <a:pt x="264" y="332"/>
                    <a:pt x="264" y="332"/>
                  </a:cubicBezTo>
                  <a:cubicBezTo>
                    <a:pt x="237" y="294"/>
                    <a:pt x="192" y="271"/>
                    <a:pt x="146" y="271"/>
                  </a:cubicBezTo>
                  <a:cubicBezTo>
                    <a:pt x="117" y="271"/>
                    <a:pt x="90" y="280"/>
                    <a:pt x="66" y="295"/>
                  </a:cubicBezTo>
                  <a:lnTo>
                    <a:pt x="124" y="143"/>
                  </a:lnTo>
                  <a:close/>
                  <a:moveTo>
                    <a:pt x="146" y="535"/>
                  </a:moveTo>
                  <a:cubicBezTo>
                    <a:pt x="81" y="535"/>
                    <a:pt x="28" y="482"/>
                    <a:pt x="28" y="417"/>
                  </a:cubicBezTo>
                  <a:cubicBezTo>
                    <a:pt x="28" y="403"/>
                    <a:pt x="30" y="390"/>
                    <a:pt x="35" y="377"/>
                  </a:cubicBezTo>
                  <a:cubicBezTo>
                    <a:pt x="37" y="370"/>
                    <a:pt x="37" y="370"/>
                    <a:pt x="37" y="370"/>
                  </a:cubicBezTo>
                  <a:cubicBezTo>
                    <a:pt x="56" y="327"/>
                    <a:pt x="99" y="299"/>
                    <a:pt x="146" y="299"/>
                  </a:cubicBezTo>
                  <a:cubicBezTo>
                    <a:pt x="211" y="299"/>
                    <a:pt x="264" y="352"/>
                    <a:pt x="264" y="417"/>
                  </a:cubicBezTo>
                  <a:cubicBezTo>
                    <a:pt x="264" y="482"/>
                    <a:pt x="211" y="535"/>
                    <a:pt x="146" y="535"/>
                  </a:cubicBezTo>
                  <a:close/>
                  <a:moveTo>
                    <a:pt x="291" y="213"/>
                  </a:moveTo>
                  <a:cubicBezTo>
                    <a:pt x="370" y="213"/>
                    <a:pt x="370" y="213"/>
                    <a:pt x="370" y="213"/>
                  </a:cubicBezTo>
                  <a:cubicBezTo>
                    <a:pt x="370" y="288"/>
                    <a:pt x="370" y="288"/>
                    <a:pt x="370" y="288"/>
                  </a:cubicBezTo>
                  <a:cubicBezTo>
                    <a:pt x="291" y="288"/>
                    <a:pt x="291" y="288"/>
                    <a:pt x="291" y="288"/>
                  </a:cubicBezTo>
                  <a:lnTo>
                    <a:pt x="291" y="213"/>
                  </a:lnTo>
                  <a:close/>
                  <a:moveTo>
                    <a:pt x="291" y="324"/>
                  </a:moveTo>
                  <a:cubicBezTo>
                    <a:pt x="291" y="316"/>
                    <a:pt x="291" y="316"/>
                    <a:pt x="291" y="316"/>
                  </a:cubicBezTo>
                  <a:cubicBezTo>
                    <a:pt x="370" y="316"/>
                    <a:pt x="370" y="316"/>
                    <a:pt x="370" y="316"/>
                  </a:cubicBezTo>
                  <a:cubicBezTo>
                    <a:pt x="370" y="324"/>
                    <a:pt x="370" y="324"/>
                    <a:pt x="370" y="324"/>
                  </a:cubicBezTo>
                  <a:lnTo>
                    <a:pt x="291" y="324"/>
                  </a:lnTo>
                  <a:close/>
                  <a:moveTo>
                    <a:pt x="419" y="53"/>
                  </a:moveTo>
                  <a:cubicBezTo>
                    <a:pt x="419" y="39"/>
                    <a:pt x="430" y="28"/>
                    <a:pt x="444" y="28"/>
                  </a:cubicBezTo>
                  <a:cubicBezTo>
                    <a:pt x="455" y="28"/>
                    <a:pt x="464" y="34"/>
                    <a:pt x="468" y="45"/>
                  </a:cubicBezTo>
                  <a:cubicBezTo>
                    <a:pt x="468" y="45"/>
                    <a:pt x="468" y="45"/>
                    <a:pt x="468" y="45"/>
                  </a:cubicBezTo>
                  <a:cubicBezTo>
                    <a:pt x="475" y="64"/>
                    <a:pt x="475" y="64"/>
                    <a:pt x="475" y="64"/>
                  </a:cubicBezTo>
                  <a:cubicBezTo>
                    <a:pt x="473" y="63"/>
                    <a:pt x="471" y="63"/>
                    <a:pt x="469" y="63"/>
                  </a:cubicBezTo>
                  <a:cubicBezTo>
                    <a:pt x="451" y="63"/>
                    <a:pt x="434" y="68"/>
                    <a:pt x="419" y="77"/>
                  </a:cubicBezTo>
                  <a:lnTo>
                    <a:pt x="419" y="53"/>
                  </a:lnTo>
                  <a:close/>
                  <a:moveTo>
                    <a:pt x="398" y="162"/>
                  </a:moveTo>
                  <a:cubicBezTo>
                    <a:pt x="398" y="123"/>
                    <a:pt x="430" y="91"/>
                    <a:pt x="469" y="91"/>
                  </a:cubicBezTo>
                  <a:cubicBezTo>
                    <a:pt x="499" y="91"/>
                    <a:pt x="526" y="110"/>
                    <a:pt x="536" y="138"/>
                  </a:cubicBezTo>
                  <a:cubicBezTo>
                    <a:pt x="536" y="139"/>
                    <a:pt x="537" y="139"/>
                    <a:pt x="537" y="140"/>
                  </a:cubicBezTo>
                  <a:cubicBezTo>
                    <a:pt x="537" y="141"/>
                    <a:pt x="537" y="142"/>
                    <a:pt x="537" y="143"/>
                  </a:cubicBezTo>
                  <a:cubicBezTo>
                    <a:pt x="596" y="296"/>
                    <a:pt x="596" y="296"/>
                    <a:pt x="596" y="296"/>
                  </a:cubicBezTo>
                  <a:cubicBezTo>
                    <a:pt x="572" y="280"/>
                    <a:pt x="544" y="271"/>
                    <a:pt x="516" y="271"/>
                  </a:cubicBezTo>
                  <a:cubicBezTo>
                    <a:pt x="469" y="271"/>
                    <a:pt x="425" y="294"/>
                    <a:pt x="398" y="332"/>
                  </a:cubicBezTo>
                  <a:cubicBezTo>
                    <a:pt x="397" y="305"/>
                    <a:pt x="397" y="305"/>
                    <a:pt x="397" y="305"/>
                  </a:cubicBezTo>
                  <a:lnTo>
                    <a:pt x="398" y="162"/>
                  </a:lnTo>
                  <a:close/>
                  <a:moveTo>
                    <a:pt x="516" y="535"/>
                  </a:moveTo>
                  <a:cubicBezTo>
                    <a:pt x="450" y="535"/>
                    <a:pt x="397" y="482"/>
                    <a:pt x="397" y="417"/>
                  </a:cubicBezTo>
                  <a:cubicBezTo>
                    <a:pt x="397" y="352"/>
                    <a:pt x="450" y="299"/>
                    <a:pt x="516" y="299"/>
                  </a:cubicBezTo>
                  <a:cubicBezTo>
                    <a:pt x="563" y="299"/>
                    <a:pt x="605" y="327"/>
                    <a:pt x="624" y="370"/>
                  </a:cubicBezTo>
                  <a:cubicBezTo>
                    <a:pt x="626" y="377"/>
                    <a:pt x="626" y="377"/>
                    <a:pt x="626" y="377"/>
                  </a:cubicBezTo>
                  <a:cubicBezTo>
                    <a:pt x="631" y="390"/>
                    <a:pt x="634" y="403"/>
                    <a:pt x="634" y="417"/>
                  </a:cubicBezTo>
                  <a:cubicBezTo>
                    <a:pt x="634" y="482"/>
                    <a:pt x="581" y="535"/>
                    <a:pt x="516" y="5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p>
          </p:txBody>
        </p:sp>
      </p:grpSp>
      <p:pic>
        <p:nvPicPr>
          <p:cNvPr id="13" name="Immagine 12">
            <a:extLst>
              <a:ext uri="{FF2B5EF4-FFF2-40B4-BE49-F238E27FC236}">
                <a16:creationId xmlns:a16="http://schemas.microsoft.com/office/drawing/2014/main" id="{C9706A90-F760-CB42-8DF1-435CD02C34BF}"/>
              </a:ext>
            </a:extLst>
          </p:cNvPr>
          <p:cNvPicPr>
            <a:picLocks noChangeAspect="1"/>
          </p:cNvPicPr>
          <p:nvPr/>
        </p:nvPicPr>
        <p:blipFill>
          <a:blip r:embed="rId3"/>
          <a:stretch>
            <a:fillRect/>
          </a:stretch>
        </p:blipFill>
        <p:spPr>
          <a:xfrm>
            <a:off x="6711413" y="1837309"/>
            <a:ext cx="2379588" cy="2979244"/>
          </a:xfrm>
          <a:prstGeom prst="rect">
            <a:avLst/>
          </a:prstGeom>
        </p:spPr>
      </p:pic>
    </p:spTree>
    <p:extLst>
      <p:ext uri="{BB962C8B-B14F-4D97-AF65-F5344CB8AC3E}">
        <p14:creationId xmlns:p14="http://schemas.microsoft.com/office/powerpoint/2010/main" val="223679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D51509B-4C3B-6945-8430-8C6806831C66}"/>
              </a:ext>
            </a:extLst>
          </p:cNvPr>
          <p:cNvSpPr txBox="1"/>
          <p:nvPr/>
        </p:nvSpPr>
        <p:spPr>
          <a:xfrm>
            <a:off x="318211" y="1335846"/>
            <a:ext cx="8646277" cy="646331"/>
          </a:xfrm>
          <a:prstGeom prst="rect">
            <a:avLst/>
          </a:prstGeom>
          <a:noFill/>
        </p:spPr>
        <p:txBody>
          <a:bodyPr wrap="square" rtlCol="0">
            <a:spAutoFit/>
          </a:bodyPr>
          <a:lstStyle/>
          <a:p>
            <a:r>
              <a:rPr lang="it-IT" dirty="0"/>
              <a:t>Dopo essere tornato a casa il paziente inizia a lamentare dolore addominale, cefalea e vomito</a:t>
            </a:r>
          </a:p>
        </p:txBody>
      </p:sp>
      <p:sp>
        <p:nvSpPr>
          <p:cNvPr id="5" name="CasellaDiTesto 4">
            <a:extLst>
              <a:ext uri="{FF2B5EF4-FFF2-40B4-BE49-F238E27FC236}">
                <a16:creationId xmlns:a16="http://schemas.microsoft.com/office/drawing/2014/main" id="{0CB641C2-CFBA-9E44-9798-471935C3FA12}"/>
              </a:ext>
            </a:extLst>
          </p:cNvPr>
          <p:cNvSpPr txBox="1"/>
          <p:nvPr/>
        </p:nvSpPr>
        <p:spPr>
          <a:xfrm>
            <a:off x="318211" y="1925419"/>
            <a:ext cx="7987251" cy="646331"/>
          </a:xfrm>
          <a:prstGeom prst="rect">
            <a:avLst/>
          </a:prstGeom>
          <a:noFill/>
        </p:spPr>
        <p:txBody>
          <a:bodyPr wrap="square" rtlCol="0">
            <a:spAutoFit/>
          </a:bodyPr>
          <a:lstStyle/>
          <a:p>
            <a:r>
              <a:rPr lang="it-IT" dirty="0"/>
              <a:t>Si reca nuovamente in PS dopo poche ore ed esegue esami ematochimici di controllo che evidenziano lieve calo emoglobinico (11 g/dl vs 12.5 g/dl)</a:t>
            </a:r>
          </a:p>
        </p:txBody>
      </p:sp>
      <p:sp>
        <p:nvSpPr>
          <p:cNvPr id="6" name="CasellaDiTesto 5">
            <a:extLst>
              <a:ext uri="{FF2B5EF4-FFF2-40B4-BE49-F238E27FC236}">
                <a16:creationId xmlns:a16="http://schemas.microsoft.com/office/drawing/2014/main" id="{C677E3C1-07C0-4F47-B322-D6ABFE446C6E}"/>
              </a:ext>
            </a:extLst>
          </p:cNvPr>
          <p:cNvSpPr txBox="1"/>
          <p:nvPr/>
        </p:nvSpPr>
        <p:spPr>
          <a:xfrm>
            <a:off x="319496" y="2582397"/>
            <a:ext cx="6786345" cy="369332"/>
          </a:xfrm>
          <a:prstGeom prst="rect">
            <a:avLst/>
          </a:prstGeom>
          <a:noFill/>
        </p:spPr>
        <p:txBody>
          <a:bodyPr wrap="none" rtlCol="0">
            <a:spAutoFit/>
          </a:bodyPr>
          <a:lstStyle/>
          <a:p>
            <a:r>
              <a:rPr lang="it-IT" dirty="0"/>
              <a:t>Addome trattabile, non risentimento peritoneale. Esegue ETG addome</a:t>
            </a:r>
          </a:p>
        </p:txBody>
      </p:sp>
      <p:sp>
        <p:nvSpPr>
          <p:cNvPr id="7" name="CasellaDiTesto 6">
            <a:extLst>
              <a:ext uri="{FF2B5EF4-FFF2-40B4-BE49-F238E27FC236}">
                <a16:creationId xmlns:a16="http://schemas.microsoft.com/office/drawing/2014/main" id="{51037E8C-824F-4A46-99E8-000E0166245A}"/>
              </a:ext>
            </a:extLst>
          </p:cNvPr>
          <p:cNvSpPr txBox="1"/>
          <p:nvPr/>
        </p:nvSpPr>
        <p:spPr>
          <a:xfrm>
            <a:off x="309838" y="2962376"/>
            <a:ext cx="8424936" cy="369332"/>
          </a:xfrm>
          <a:prstGeom prst="rect">
            <a:avLst/>
          </a:prstGeom>
          <a:noFill/>
        </p:spPr>
        <p:txBody>
          <a:bodyPr wrap="square" rtlCol="0">
            <a:spAutoFit/>
          </a:bodyPr>
          <a:lstStyle/>
          <a:p>
            <a:r>
              <a:rPr lang="it-IT" dirty="0"/>
              <a:t>Riscontro di versamento perisplenico. Utile valutazione specialistica urgente</a:t>
            </a:r>
          </a:p>
        </p:txBody>
      </p:sp>
      <p:sp>
        <p:nvSpPr>
          <p:cNvPr id="11" name="CasellaDiTesto 10">
            <a:extLst>
              <a:ext uri="{FF2B5EF4-FFF2-40B4-BE49-F238E27FC236}">
                <a16:creationId xmlns:a16="http://schemas.microsoft.com/office/drawing/2014/main" id="{BF82BB29-6A9D-6543-AAF7-0B733878B0CA}"/>
              </a:ext>
            </a:extLst>
          </p:cNvPr>
          <p:cNvSpPr txBox="1"/>
          <p:nvPr/>
        </p:nvSpPr>
        <p:spPr>
          <a:xfrm>
            <a:off x="283334" y="3383225"/>
            <a:ext cx="8424936" cy="646331"/>
          </a:xfrm>
          <a:prstGeom prst="rect">
            <a:avLst/>
          </a:prstGeom>
          <a:noFill/>
        </p:spPr>
        <p:txBody>
          <a:bodyPr wrap="square" rtlCol="0">
            <a:spAutoFit/>
          </a:bodyPr>
          <a:lstStyle/>
          <a:p>
            <a:r>
              <a:rPr lang="it-IT" dirty="0"/>
              <a:t>Si contatta il chirurgo reperibile che richiede TC addome con e senza mdc per escludere rottura di milza in due tempi.</a:t>
            </a:r>
          </a:p>
        </p:txBody>
      </p:sp>
      <p:sp>
        <p:nvSpPr>
          <p:cNvPr id="12" name="CasellaDiTesto 11">
            <a:extLst>
              <a:ext uri="{FF2B5EF4-FFF2-40B4-BE49-F238E27FC236}">
                <a16:creationId xmlns:a16="http://schemas.microsoft.com/office/drawing/2014/main" id="{1E114016-6C30-1B45-9BA3-D43ED2C910C8}"/>
              </a:ext>
            </a:extLst>
          </p:cNvPr>
          <p:cNvSpPr txBox="1"/>
          <p:nvPr/>
        </p:nvSpPr>
        <p:spPr>
          <a:xfrm>
            <a:off x="283334" y="4045700"/>
            <a:ext cx="8424936" cy="369332"/>
          </a:xfrm>
          <a:prstGeom prst="rect">
            <a:avLst/>
          </a:prstGeom>
          <a:noFill/>
        </p:spPr>
        <p:txBody>
          <a:bodyPr wrap="square" rtlCol="0">
            <a:spAutoFit/>
          </a:bodyPr>
          <a:lstStyle/>
          <a:p>
            <a:r>
              <a:rPr lang="it-IT" dirty="0"/>
              <a:t>Non si può eseguire TC con mdc per assenza di anestesista reperibile durante la notte</a:t>
            </a:r>
          </a:p>
        </p:txBody>
      </p:sp>
      <p:sp>
        <p:nvSpPr>
          <p:cNvPr id="13" name="Rettangolo 12">
            <a:extLst>
              <a:ext uri="{FF2B5EF4-FFF2-40B4-BE49-F238E27FC236}">
                <a16:creationId xmlns:a16="http://schemas.microsoft.com/office/drawing/2014/main" id="{EAB218D4-1094-DE40-A44F-ADC83937675E}"/>
              </a:ext>
            </a:extLst>
          </p:cNvPr>
          <p:cNvSpPr/>
          <p:nvPr/>
        </p:nvSpPr>
        <p:spPr>
          <a:xfrm>
            <a:off x="2812368" y="977934"/>
            <a:ext cx="3519264" cy="369332"/>
          </a:xfrm>
          <a:prstGeom prst="rect">
            <a:avLst/>
          </a:prstGeom>
        </p:spPr>
        <p:txBody>
          <a:bodyPr wrap="square">
            <a:spAutoFit/>
          </a:bodyPr>
          <a:lstStyle/>
          <a:p>
            <a:r>
              <a:rPr lang="it-IT" b="1" dirty="0">
                <a:solidFill>
                  <a:srgbClr val="000000"/>
                </a:solidFill>
              </a:rPr>
              <a:t>Gestione di un politrauma</a:t>
            </a:r>
          </a:p>
        </p:txBody>
      </p:sp>
      <p:sp>
        <p:nvSpPr>
          <p:cNvPr id="14" name="Freeform 11">
            <a:extLst>
              <a:ext uri="{FF2B5EF4-FFF2-40B4-BE49-F238E27FC236}">
                <a16:creationId xmlns:a16="http://schemas.microsoft.com/office/drawing/2014/main" id="{6EFD300A-4C7F-B646-91F1-57CAEC121CD1}"/>
              </a:ext>
            </a:extLst>
          </p:cNvPr>
          <p:cNvSpPr>
            <a:spLocks noEditPoints="1"/>
          </p:cNvSpPr>
          <p:nvPr/>
        </p:nvSpPr>
        <p:spPr bwMode="auto">
          <a:xfrm>
            <a:off x="7794011" y="2003898"/>
            <a:ext cx="864901" cy="843582"/>
          </a:xfrm>
          <a:custGeom>
            <a:avLst/>
            <a:gdLst>
              <a:gd name="T0" fmla="*/ 610 w 631"/>
              <a:gd name="T1" fmla="*/ 269 h 615"/>
              <a:gd name="T2" fmla="*/ 565 w 631"/>
              <a:gd name="T3" fmla="*/ 246 h 615"/>
              <a:gd name="T4" fmla="*/ 610 w 631"/>
              <a:gd name="T5" fmla="*/ 223 h 615"/>
              <a:gd name="T6" fmla="*/ 610 w 631"/>
              <a:gd name="T7" fmla="*/ 146 h 615"/>
              <a:gd name="T8" fmla="*/ 333 w 631"/>
              <a:gd name="T9" fmla="*/ 4 h 615"/>
              <a:gd name="T10" fmla="*/ 297 w 631"/>
              <a:gd name="T11" fmla="*/ 4 h 615"/>
              <a:gd name="T12" fmla="*/ 20 w 631"/>
              <a:gd name="T13" fmla="*/ 146 h 615"/>
              <a:gd name="T14" fmla="*/ 0 w 631"/>
              <a:gd name="T15" fmla="*/ 184 h 615"/>
              <a:gd name="T16" fmla="*/ 20 w 631"/>
              <a:gd name="T17" fmla="*/ 223 h 615"/>
              <a:gd name="T18" fmla="*/ 20 w 631"/>
              <a:gd name="T19" fmla="*/ 269 h 615"/>
              <a:gd name="T20" fmla="*/ 0 w 631"/>
              <a:gd name="T21" fmla="*/ 308 h 615"/>
              <a:gd name="T22" fmla="*/ 20 w 631"/>
              <a:gd name="T23" fmla="*/ 346 h 615"/>
              <a:gd name="T24" fmla="*/ 20 w 631"/>
              <a:gd name="T25" fmla="*/ 393 h 615"/>
              <a:gd name="T26" fmla="*/ 0 w 631"/>
              <a:gd name="T27" fmla="*/ 431 h 615"/>
              <a:gd name="T28" fmla="*/ 20 w 631"/>
              <a:gd name="T29" fmla="*/ 469 h 615"/>
              <a:gd name="T30" fmla="*/ 297 w 631"/>
              <a:gd name="T31" fmla="*/ 611 h 615"/>
              <a:gd name="T32" fmla="*/ 333 w 631"/>
              <a:gd name="T33" fmla="*/ 611 h 615"/>
              <a:gd name="T34" fmla="*/ 610 w 631"/>
              <a:gd name="T35" fmla="*/ 470 h 615"/>
              <a:gd name="T36" fmla="*/ 631 w 631"/>
              <a:gd name="T37" fmla="*/ 431 h 615"/>
              <a:gd name="T38" fmla="*/ 610 w 631"/>
              <a:gd name="T39" fmla="*/ 392 h 615"/>
              <a:gd name="T40" fmla="*/ 610 w 631"/>
              <a:gd name="T41" fmla="*/ 346 h 615"/>
              <a:gd name="T42" fmla="*/ 631 w 631"/>
              <a:gd name="T43" fmla="*/ 308 h 615"/>
              <a:gd name="T44" fmla="*/ 324 w 631"/>
              <a:gd name="T45" fmla="*/ 573 h 615"/>
              <a:gd name="T46" fmla="*/ 319 w 631"/>
              <a:gd name="T47" fmla="*/ 575 h 615"/>
              <a:gd name="T48" fmla="*/ 307 w 631"/>
              <a:gd name="T49" fmla="*/ 572 h 615"/>
              <a:gd name="T50" fmla="*/ 49 w 631"/>
              <a:gd name="T51" fmla="*/ 441 h 615"/>
              <a:gd name="T52" fmla="*/ 44 w 631"/>
              <a:gd name="T53" fmla="*/ 438 h 615"/>
              <a:gd name="T54" fmla="*/ 44 w 631"/>
              <a:gd name="T55" fmla="*/ 424 h 615"/>
              <a:gd name="T56" fmla="*/ 49 w 631"/>
              <a:gd name="T57" fmla="*/ 421 h 615"/>
              <a:gd name="T58" fmla="*/ 298 w 631"/>
              <a:gd name="T59" fmla="*/ 488 h 615"/>
              <a:gd name="T60" fmla="*/ 332 w 631"/>
              <a:gd name="T61" fmla="*/ 488 h 615"/>
              <a:gd name="T62" fmla="*/ 523 w 631"/>
              <a:gd name="T63" fmla="*/ 391 h 615"/>
              <a:gd name="T64" fmla="*/ 582 w 631"/>
              <a:gd name="T65" fmla="*/ 421 h 615"/>
              <a:gd name="T66" fmla="*/ 591 w 631"/>
              <a:gd name="T67" fmla="*/ 431 h 615"/>
              <a:gd name="T68" fmla="*/ 582 w 631"/>
              <a:gd name="T69" fmla="*/ 440 h 615"/>
              <a:gd name="T70" fmla="*/ 49 w 631"/>
              <a:gd name="T71" fmla="*/ 175 h 615"/>
              <a:gd name="T72" fmla="*/ 307 w 631"/>
              <a:gd name="T73" fmla="*/ 43 h 615"/>
              <a:gd name="T74" fmla="*/ 319 w 631"/>
              <a:gd name="T75" fmla="*/ 41 h 615"/>
              <a:gd name="T76" fmla="*/ 324 w 631"/>
              <a:gd name="T77" fmla="*/ 43 h 615"/>
              <a:gd name="T78" fmla="*/ 582 w 631"/>
              <a:gd name="T79" fmla="*/ 175 h 615"/>
              <a:gd name="T80" fmla="*/ 591 w 631"/>
              <a:gd name="T81" fmla="*/ 184 h 615"/>
              <a:gd name="T82" fmla="*/ 581 w 631"/>
              <a:gd name="T83" fmla="*/ 194 h 615"/>
              <a:gd name="T84" fmla="*/ 324 w 631"/>
              <a:gd name="T85" fmla="*/ 326 h 615"/>
              <a:gd name="T86" fmla="*/ 319 w 631"/>
              <a:gd name="T87" fmla="*/ 328 h 615"/>
              <a:gd name="T88" fmla="*/ 307 w 631"/>
              <a:gd name="T89" fmla="*/ 326 h 615"/>
              <a:gd name="T90" fmla="*/ 49 w 631"/>
              <a:gd name="T91" fmla="*/ 194 h 615"/>
              <a:gd name="T92" fmla="*/ 44 w 631"/>
              <a:gd name="T93" fmla="*/ 191 h 615"/>
              <a:gd name="T94" fmla="*/ 44 w 631"/>
              <a:gd name="T95" fmla="*/ 177 h 615"/>
              <a:gd name="T96" fmla="*/ 581 w 631"/>
              <a:gd name="T97" fmla="*/ 318 h 615"/>
              <a:gd name="T98" fmla="*/ 324 w 631"/>
              <a:gd name="T99" fmla="*/ 449 h 615"/>
              <a:gd name="T100" fmla="*/ 311 w 631"/>
              <a:gd name="T101" fmla="*/ 452 h 615"/>
              <a:gd name="T102" fmla="*/ 307 w 631"/>
              <a:gd name="T103" fmla="*/ 449 h 615"/>
              <a:gd name="T104" fmla="*/ 49 w 631"/>
              <a:gd name="T105" fmla="*/ 317 h 615"/>
              <a:gd name="T106" fmla="*/ 40 w 631"/>
              <a:gd name="T107" fmla="*/ 308 h 615"/>
              <a:gd name="T108" fmla="*/ 49 w 631"/>
              <a:gd name="T109" fmla="*/ 298 h 615"/>
              <a:gd name="T110" fmla="*/ 108 w 631"/>
              <a:gd name="T111" fmla="*/ 268 h 615"/>
              <a:gd name="T112" fmla="*/ 298 w 631"/>
              <a:gd name="T113" fmla="*/ 365 h 615"/>
              <a:gd name="T114" fmla="*/ 333 w 631"/>
              <a:gd name="T115" fmla="*/ 365 h 615"/>
              <a:gd name="T116" fmla="*/ 582 w 631"/>
              <a:gd name="T117" fmla="*/ 298 h 615"/>
              <a:gd name="T118" fmla="*/ 587 w 631"/>
              <a:gd name="T119" fmla="*/ 301 h 615"/>
              <a:gd name="T120" fmla="*/ 587 w 631"/>
              <a:gd name="T121" fmla="*/ 315 h 615"/>
              <a:gd name="T122" fmla="*/ 581 w 631"/>
              <a:gd name="T123" fmla="*/ 318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1" h="615">
                <a:moveTo>
                  <a:pt x="631" y="308"/>
                </a:moveTo>
                <a:cubicBezTo>
                  <a:pt x="631" y="292"/>
                  <a:pt x="623" y="278"/>
                  <a:pt x="610" y="269"/>
                </a:cubicBezTo>
                <a:cubicBezTo>
                  <a:pt x="610" y="269"/>
                  <a:pt x="610" y="269"/>
                  <a:pt x="610" y="269"/>
                </a:cubicBezTo>
                <a:cubicBezTo>
                  <a:pt x="565" y="246"/>
                  <a:pt x="565" y="246"/>
                  <a:pt x="565" y="246"/>
                </a:cubicBezTo>
                <a:cubicBezTo>
                  <a:pt x="610" y="223"/>
                  <a:pt x="610" y="223"/>
                  <a:pt x="610" y="223"/>
                </a:cubicBezTo>
                <a:cubicBezTo>
                  <a:pt x="610" y="223"/>
                  <a:pt x="610" y="223"/>
                  <a:pt x="610" y="223"/>
                </a:cubicBezTo>
                <a:cubicBezTo>
                  <a:pt x="623" y="214"/>
                  <a:pt x="631" y="200"/>
                  <a:pt x="631" y="184"/>
                </a:cubicBezTo>
                <a:cubicBezTo>
                  <a:pt x="631" y="169"/>
                  <a:pt x="623" y="155"/>
                  <a:pt x="610" y="146"/>
                </a:cubicBezTo>
                <a:cubicBezTo>
                  <a:pt x="610" y="146"/>
                  <a:pt x="610" y="146"/>
                  <a:pt x="610" y="146"/>
                </a:cubicBezTo>
                <a:cubicBezTo>
                  <a:pt x="333" y="4"/>
                  <a:pt x="333" y="4"/>
                  <a:pt x="333" y="4"/>
                </a:cubicBezTo>
                <a:cubicBezTo>
                  <a:pt x="333" y="4"/>
                  <a:pt x="333" y="4"/>
                  <a:pt x="333" y="4"/>
                </a:cubicBezTo>
                <a:cubicBezTo>
                  <a:pt x="321" y="0"/>
                  <a:pt x="309" y="0"/>
                  <a:pt x="297" y="4"/>
                </a:cubicBezTo>
                <a:cubicBezTo>
                  <a:pt x="297" y="4"/>
                  <a:pt x="297" y="4"/>
                  <a:pt x="297" y="4"/>
                </a:cubicBezTo>
                <a:cubicBezTo>
                  <a:pt x="20" y="146"/>
                  <a:pt x="20" y="146"/>
                  <a:pt x="20" y="146"/>
                </a:cubicBezTo>
                <a:cubicBezTo>
                  <a:pt x="20" y="147"/>
                  <a:pt x="20" y="147"/>
                  <a:pt x="20" y="147"/>
                </a:cubicBezTo>
                <a:cubicBezTo>
                  <a:pt x="8" y="155"/>
                  <a:pt x="0" y="169"/>
                  <a:pt x="0" y="184"/>
                </a:cubicBezTo>
                <a:cubicBezTo>
                  <a:pt x="0" y="200"/>
                  <a:pt x="8" y="214"/>
                  <a:pt x="20" y="222"/>
                </a:cubicBezTo>
                <a:cubicBezTo>
                  <a:pt x="20" y="223"/>
                  <a:pt x="20" y="223"/>
                  <a:pt x="20" y="223"/>
                </a:cubicBezTo>
                <a:cubicBezTo>
                  <a:pt x="65" y="246"/>
                  <a:pt x="65" y="246"/>
                  <a:pt x="65" y="246"/>
                </a:cubicBezTo>
                <a:cubicBezTo>
                  <a:pt x="20" y="269"/>
                  <a:pt x="20" y="269"/>
                  <a:pt x="20" y="269"/>
                </a:cubicBezTo>
                <a:cubicBezTo>
                  <a:pt x="20" y="270"/>
                  <a:pt x="20" y="270"/>
                  <a:pt x="20" y="270"/>
                </a:cubicBezTo>
                <a:cubicBezTo>
                  <a:pt x="8" y="278"/>
                  <a:pt x="0" y="292"/>
                  <a:pt x="0" y="308"/>
                </a:cubicBezTo>
                <a:cubicBezTo>
                  <a:pt x="0" y="323"/>
                  <a:pt x="8" y="337"/>
                  <a:pt x="20" y="346"/>
                </a:cubicBezTo>
                <a:cubicBezTo>
                  <a:pt x="20" y="346"/>
                  <a:pt x="20" y="346"/>
                  <a:pt x="20" y="346"/>
                </a:cubicBezTo>
                <a:cubicBezTo>
                  <a:pt x="65" y="369"/>
                  <a:pt x="65" y="369"/>
                  <a:pt x="65" y="369"/>
                </a:cubicBezTo>
                <a:cubicBezTo>
                  <a:pt x="20" y="393"/>
                  <a:pt x="20" y="393"/>
                  <a:pt x="20" y="393"/>
                </a:cubicBezTo>
                <a:cubicBezTo>
                  <a:pt x="20" y="393"/>
                  <a:pt x="20" y="393"/>
                  <a:pt x="20" y="393"/>
                </a:cubicBezTo>
                <a:cubicBezTo>
                  <a:pt x="8" y="402"/>
                  <a:pt x="0" y="416"/>
                  <a:pt x="0" y="431"/>
                </a:cubicBezTo>
                <a:cubicBezTo>
                  <a:pt x="0" y="446"/>
                  <a:pt x="8" y="460"/>
                  <a:pt x="20" y="469"/>
                </a:cubicBezTo>
                <a:cubicBezTo>
                  <a:pt x="20" y="469"/>
                  <a:pt x="20" y="469"/>
                  <a:pt x="20" y="469"/>
                </a:cubicBezTo>
                <a:cubicBezTo>
                  <a:pt x="297" y="611"/>
                  <a:pt x="297" y="611"/>
                  <a:pt x="297" y="611"/>
                </a:cubicBezTo>
                <a:cubicBezTo>
                  <a:pt x="297" y="611"/>
                  <a:pt x="297" y="611"/>
                  <a:pt x="297" y="611"/>
                </a:cubicBezTo>
                <a:cubicBezTo>
                  <a:pt x="303" y="613"/>
                  <a:pt x="309" y="615"/>
                  <a:pt x="315" y="615"/>
                </a:cubicBezTo>
                <a:cubicBezTo>
                  <a:pt x="321" y="615"/>
                  <a:pt x="327" y="613"/>
                  <a:pt x="333" y="611"/>
                </a:cubicBezTo>
                <a:cubicBezTo>
                  <a:pt x="333" y="612"/>
                  <a:pt x="333" y="612"/>
                  <a:pt x="333" y="612"/>
                </a:cubicBezTo>
                <a:cubicBezTo>
                  <a:pt x="610" y="470"/>
                  <a:pt x="610" y="470"/>
                  <a:pt x="610" y="470"/>
                </a:cubicBezTo>
                <a:cubicBezTo>
                  <a:pt x="610" y="469"/>
                  <a:pt x="610" y="469"/>
                  <a:pt x="610" y="469"/>
                </a:cubicBezTo>
                <a:cubicBezTo>
                  <a:pt x="623" y="461"/>
                  <a:pt x="631" y="446"/>
                  <a:pt x="631" y="431"/>
                </a:cubicBezTo>
                <a:cubicBezTo>
                  <a:pt x="631" y="415"/>
                  <a:pt x="623" y="401"/>
                  <a:pt x="610" y="393"/>
                </a:cubicBezTo>
                <a:cubicBezTo>
                  <a:pt x="610" y="392"/>
                  <a:pt x="610" y="392"/>
                  <a:pt x="610" y="392"/>
                </a:cubicBezTo>
                <a:cubicBezTo>
                  <a:pt x="565" y="369"/>
                  <a:pt x="565" y="369"/>
                  <a:pt x="565" y="369"/>
                </a:cubicBezTo>
                <a:cubicBezTo>
                  <a:pt x="610" y="346"/>
                  <a:pt x="610" y="346"/>
                  <a:pt x="610" y="346"/>
                </a:cubicBezTo>
                <a:cubicBezTo>
                  <a:pt x="610" y="346"/>
                  <a:pt x="610" y="346"/>
                  <a:pt x="610" y="346"/>
                </a:cubicBezTo>
                <a:cubicBezTo>
                  <a:pt x="623" y="337"/>
                  <a:pt x="631" y="323"/>
                  <a:pt x="631" y="308"/>
                </a:cubicBezTo>
                <a:close/>
                <a:moveTo>
                  <a:pt x="582" y="441"/>
                </a:moveTo>
                <a:cubicBezTo>
                  <a:pt x="324" y="573"/>
                  <a:pt x="324" y="573"/>
                  <a:pt x="324" y="573"/>
                </a:cubicBezTo>
                <a:cubicBezTo>
                  <a:pt x="324" y="572"/>
                  <a:pt x="324" y="572"/>
                  <a:pt x="324" y="572"/>
                </a:cubicBezTo>
                <a:cubicBezTo>
                  <a:pt x="319" y="575"/>
                  <a:pt x="319" y="575"/>
                  <a:pt x="319" y="575"/>
                </a:cubicBezTo>
                <a:cubicBezTo>
                  <a:pt x="316" y="576"/>
                  <a:pt x="315" y="576"/>
                  <a:pt x="311" y="575"/>
                </a:cubicBezTo>
                <a:cubicBezTo>
                  <a:pt x="307" y="572"/>
                  <a:pt x="307" y="572"/>
                  <a:pt x="307" y="572"/>
                </a:cubicBezTo>
                <a:cubicBezTo>
                  <a:pt x="306" y="573"/>
                  <a:pt x="306" y="573"/>
                  <a:pt x="306" y="573"/>
                </a:cubicBezTo>
                <a:cubicBezTo>
                  <a:pt x="49" y="441"/>
                  <a:pt x="49" y="441"/>
                  <a:pt x="49" y="441"/>
                </a:cubicBezTo>
                <a:cubicBezTo>
                  <a:pt x="49" y="440"/>
                  <a:pt x="49" y="440"/>
                  <a:pt x="49" y="440"/>
                </a:cubicBezTo>
                <a:cubicBezTo>
                  <a:pt x="44" y="438"/>
                  <a:pt x="44" y="438"/>
                  <a:pt x="44" y="438"/>
                </a:cubicBezTo>
                <a:cubicBezTo>
                  <a:pt x="41" y="436"/>
                  <a:pt x="40" y="434"/>
                  <a:pt x="40" y="431"/>
                </a:cubicBezTo>
                <a:cubicBezTo>
                  <a:pt x="40" y="428"/>
                  <a:pt x="41" y="425"/>
                  <a:pt x="44" y="424"/>
                </a:cubicBezTo>
                <a:cubicBezTo>
                  <a:pt x="49" y="421"/>
                  <a:pt x="49" y="421"/>
                  <a:pt x="49" y="421"/>
                </a:cubicBezTo>
                <a:cubicBezTo>
                  <a:pt x="49" y="421"/>
                  <a:pt x="49" y="421"/>
                  <a:pt x="49" y="421"/>
                </a:cubicBezTo>
                <a:cubicBezTo>
                  <a:pt x="108" y="391"/>
                  <a:pt x="108" y="391"/>
                  <a:pt x="108" y="391"/>
                </a:cubicBezTo>
                <a:cubicBezTo>
                  <a:pt x="298" y="488"/>
                  <a:pt x="298" y="488"/>
                  <a:pt x="298" y="488"/>
                </a:cubicBezTo>
                <a:cubicBezTo>
                  <a:pt x="298" y="488"/>
                  <a:pt x="298" y="488"/>
                  <a:pt x="298" y="488"/>
                </a:cubicBezTo>
                <a:cubicBezTo>
                  <a:pt x="309" y="492"/>
                  <a:pt x="321" y="492"/>
                  <a:pt x="332" y="488"/>
                </a:cubicBezTo>
                <a:cubicBezTo>
                  <a:pt x="333" y="488"/>
                  <a:pt x="333" y="488"/>
                  <a:pt x="333" y="488"/>
                </a:cubicBezTo>
                <a:cubicBezTo>
                  <a:pt x="523" y="391"/>
                  <a:pt x="523" y="391"/>
                  <a:pt x="523" y="391"/>
                </a:cubicBezTo>
                <a:cubicBezTo>
                  <a:pt x="582" y="421"/>
                  <a:pt x="582" y="421"/>
                  <a:pt x="582" y="421"/>
                </a:cubicBezTo>
                <a:cubicBezTo>
                  <a:pt x="582" y="421"/>
                  <a:pt x="582" y="421"/>
                  <a:pt x="582" y="421"/>
                </a:cubicBezTo>
                <a:cubicBezTo>
                  <a:pt x="587" y="424"/>
                  <a:pt x="587" y="424"/>
                  <a:pt x="587" y="424"/>
                </a:cubicBezTo>
                <a:cubicBezTo>
                  <a:pt x="590" y="425"/>
                  <a:pt x="591" y="428"/>
                  <a:pt x="591" y="431"/>
                </a:cubicBezTo>
                <a:cubicBezTo>
                  <a:pt x="591" y="434"/>
                  <a:pt x="590" y="436"/>
                  <a:pt x="587" y="438"/>
                </a:cubicBezTo>
                <a:cubicBezTo>
                  <a:pt x="582" y="440"/>
                  <a:pt x="582" y="440"/>
                  <a:pt x="582" y="440"/>
                </a:cubicBezTo>
                <a:lnTo>
                  <a:pt x="582" y="441"/>
                </a:lnTo>
                <a:close/>
                <a:moveTo>
                  <a:pt x="49" y="175"/>
                </a:moveTo>
                <a:cubicBezTo>
                  <a:pt x="306" y="43"/>
                  <a:pt x="306" y="43"/>
                  <a:pt x="306" y="43"/>
                </a:cubicBezTo>
                <a:cubicBezTo>
                  <a:pt x="307" y="43"/>
                  <a:pt x="307" y="43"/>
                  <a:pt x="307" y="43"/>
                </a:cubicBezTo>
                <a:cubicBezTo>
                  <a:pt x="311" y="41"/>
                  <a:pt x="311" y="41"/>
                  <a:pt x="311" y="41"/>
                </a:cubicBezTo>
                <a:cubicBezTo>
                  <a:pt x="315" y="39"/>
                  <a:pt x="316" y="39"/>
                  <a:pt x="319" y="41"/>
                </a:cubicBezTo>
                <a:cubicBezTo>
                  <a:pt x="324" y="43"/>
                  <a:pt x="324" y="43"/>
                  <a:pt x="324" y="43"/>
                </a:cubicBezTo>
                <a:cubicBezTo>
                  <a:pt x="324" y="43"/>
                  <a:pt x="324" y="43"/>
                  <a:pt x="324" y="43"/>
                </a:cubicBezTo>
                <a:cubicBezTo>
                  <a:pt x="582" y="175"/>
                  <a:pt x="582" y="175"/>
                  <a:pt x="582" y="175"/>
                </a:cubicBezTo>
                <a:cubicBezTo>
                  <a:pt x="582" y="175"/>
                  <a:pt x="582" y="175"/>
                  <a:pt x="582" y="175"/>
                </a:cubicBezTo>
                <a:cubicBezTo>
                  <a:pt x="587" y="177"/>
                  <a:pt x="587" y="177"/>
                  <a:pt x="587" y="177"/>
                </a:cubicBezTo>
                <a:cubicBezTo>
                  <a:pt x="590" y="179"/>
                  <a:pt x="591" y="182"/>
                  <a:pt x="591" y="184"/>
                </a:cubicBezTo>
                <a:cubicBezTo>
                  <a:pt x="591" y="187"/>
                  <a:pt x="590" y="190"/>
                  <a:pt x="587" y="191"/>
                </a:cubicBezTo>
                <a:cubicBezTo>
                  <a:pt x="581" y="194"/>
                  <a:pt x="581" y="194"/>
                  <a:pt x="581" y="194"/>
                </a:cubicBezTo>
                <a:cubicBezTo>
                  <a:pt x="582" y="194"/>
                  <a:pt x="582" y="194"/>
                  <a:pt x="582" y="194"/>
                </a:cubicBezTo>
                <a:cubicBezTo>
                  <a:pt x="324" y="326"/>
                  <a:pt x="324" y="326"/>
                  <a:pt x="324" y="326"/>
                </a:cubicBezTo>
                <a:cubicBezTo>
                  <a:pt x="324" y="326"/>
                  <a:pt x="324" y="326"/>
                  <a:pt x="324" y="326"/>
                </a:cubicBezTo>
                <a:cubicBezTo>
                  <a:pt x="319" y="328"/>
                  <a:pt x="319" y="328"/>
                  <a:pt x="319" y="328"/>
                </a:cubicBezTo>
                <a:cubicBezTo>
                  <a:pt x="316" y="330"/>
                  <a:pt x="315" y="330"/>
                  <a:pt x="311" y="328"/>
                </a:cubicBezTo>
                <a:cubicBezTo>
                  <a:pt x="307" y="326"/>
                  <a:pt x="307" y="326"/>
                  <a:pt x="307" y="326"/>
                </a:cubicBezTo>
                <a:cubicBezTo>
                  <a:pt x="307" y="326"/>
                  <a:pt x="307" y="326"/>
                  <a:pt x="307" y="326"/>
                </a:cubicBezTo>
                <a:cubicBezTo>
                  <a:pt x="49" y="194"/>
                  <a:pt x="49" y="194"/>
                  <a:pt x="49" y="194"/>
                </a:cubicBezTo>
                <a:cubicBezTo>
                  <a:pt x="49" y="194"/>
                  <a:pt x="49" y="194"/>
                  <a:pt x="49" y="194"/>
                </a:cubicBezTo>
                <a:cubicBezTo>
                  <a:pt x="44" y="191"/>
                  <a:pt x="44" y="191"/>
                  <a:pt x="44" y="191"/>
                </a:cubicBezTo>
                <a:cubicBezTo>
                  <a:pt x="41" y="190"/>
                  <a:pt x="40" y="187"/>
                  <a:pt x="40" y="184"/>
                </a:cubicBezTo>
                <a:cubicBezTo>
                  <a:pt x="40" y="182"/>
                  <a:pt x="41" y="179"/>
                  <a:pt x="44" y="177"/>
                </a:cubicBezTo>
                <a:cubicBezTo>
                  <a:pt x="49" y="175"/>
                  <a:pt x="49" y="175"/>
                  <a:pt x="49" y="175"/>
                </a:cubicBezTo>
                <a:close/>
                <a:moveTo>
                  <a:pt x="581" y="318"/>
                </a:moveTo>
                <a:cubicBezTo>
                  <a:pt x="324" y="449"/>
                  <a:pt x="324" y="449"/>
                  <a:pt x="324" y="449"/>
                </a:cubicBezTo>
                <a:cubicBezTo>
                  <a:pt x="324" y="449"/>
                  <a:pt x="324" y="449"/>
                  <a:pt x="324" y="449"/>
                </a:cubicBezTo>
                <a:cubicBezTo>
                  <a:pt x="319" y="452"/>
                  <a:pt x="319" y="452"/>
                  <a:pt x="319" y="452"/>
                </a:cubicBezTo>
                <a:cubicBezTo>
                  <a:pt x="316" y="453"/>
                  <a:pt x="315" y="453"/>
                  <a:pt x="311" y="452"/>
                </a:cubicBezTo>
                <a:cubicBezTo>
                  <a:pt x="307" y="449"/>
                  <a:pt x="307" y="449"/>
                  <a:pt x="307" y="449"/>
                </a:cubicBezTo>
                <a:cubicBezTo>
                  <a:pt x="307" y="449"/>
                  <a:pt x="307" y="449"/>
                  <a:pt x="307" y="449"/>
                </a:cubicBezTo>
                <a:cubicBezTo>
                  <a:pt x="49" y="318"/>
                  <a:pt x="49" y="318"/>
                  <a:pt x="49" y="318"/>
                </a:cubicBezTo>
                <a:cubicBezTo>
                  <a:pt x="49" y="317"/>
                  <a:pt x="49" y="317"/>
                  <a:pt x="49" y="317"/>
                </a:cubicBezTo>
                <a:cubicBezTo>
                  <a:pt x="44" y="315"/>
                  <a:pt x="44" y="315"/>
                  <a:pt x="44" y="315"/>
                </a:cubicBezTo>
                <a:cubicBezTo>
                  <a:pt x="41" y="313"/>
                  <a:pt x="40" y="311"/>
                  <a:pt x="40" y="308"/>
                </a:cubicBezTo>
                <a:cubicBezTo>
                  <a:pt x="40" y="305"/>
                  <a:pt x="41" y="302"/>
                  <a:pt x="44" y="301"/>
                </a:cubicBezTo>
                <a:cubicBezTo>
                  <a:pt x="49" y="298"/>
                  <a:pt x="49" y="298"/>
                  <a:pt x="49" y="298"/>
                </a:cubicBezTo>
                <a:cubicBezTo>
                  <a:pt x="49" y="298"/>
                  <a:pt x="49" y="298"/>
                  <a:pt x="49" y="298"/>
                </a:cubicBezTo>
                <a:cubicBezTo>
                  <a:pt x="108" y="268"/>
                  <a:pt x="108" y="268"/>
                  <a:pt x="108" y="268"/>
                </a:cubicBezTo>
                <a:cubicBezTo>
                  <a:pt x="298" y="365"/>
                  <a:pt x="298" y="365"/>
                  <a:pt x="298" y="365"/>
                </a:cubicBezTo>
                <a:cubicBezTo>
                  <a:pt x="298" y="365"/>
                  <a:pt x="298" y="365"/>
                  <a:pt x="298" y="365"/>
                </a:cubicBezTo>
                <a:cubicBezTo>
                  <a:pt x="309" y="369"/>
                  <a:pt x="321" y="369"/>
                  <a:pt x="332" y="365"/>
                </a:cubicBezTo>
                <a:cubicBezTo>
                  <a:pt x="333" y="365"/>
                  <a:pt x="333" y="365"/>
                  <a:pt x="333" y="365"/>
                </a:cubicBezTo>
                <a:cubicBezTo>
                  <a:pt x="523" y="268"/>
                  <a:pt x="523" y="268"/>
                  <a:pt x="523" y="268"/>
                </a:cubicBezTo>
                <a:cubicBezTo>
                  <a:pt x="582" y="298"/>
                  <a:pt x="582" y="298"/>
                  <a:pt x="582" y="298"/>
                </a:cubicBezTo>
                <a:cubicBezTo>
                  <a:pt x="581" y="298"/>
                  <a:pt x="581" y="298"/>
                  <a:pt x="581" y="298"/>
                </a:cubicBezTo>
                <a:cubicBezTo>
                  <a:pt x="587" y="301"/>
                  <a:pt x="587" y="301"/>
                  <a:pt x="587" y="301"/>
                </a:cubicBezTo>
                <a:cubicBezTo>
                  <a:pt x="590" y="302"/>
                  <a:pt x="591" y="305"/>
                  <a:pt x="591" y="308"/>
                </a:cubicBezTo>
                <a:cubicBezTo>
                  <a:pt x="591" y="311"/>
                  <a:pt x="590" y="313"/>
                  <a:pt x="587" y="315"/>
                </a:cubicBezTo>
                <a:cubicBezTo>
                  <a:pt x="581" y="317"/>
                  <a:pt x="581" y="317"/>
                  <a:pt x="581" y="317"/>
                </a:cubicBezTo>
                <a:lnTo>
                  <a:pt x="581" y="318"/>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rmAutofit/>
          </a:bodyPr>
          <a:lstStyle/>
          <a:p>
            <a:endParaRPr lang="en-US"/>
          </a:p>
        </p:txBody>
      </p:sp>
    </p:spTree>
    <p:extLst>
      <p:ext uri="{BB962C8B-B14F-4D97-AF65-F5344CB8AC3E}">
        <p14:creationId xmlns:p14="http://schemas.microsoft.com/office/powerpoint/2010/main" val="268595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4E90984-77AB-EF4E-8D07-C0A389E46852}"/>
              </a:ext>
            </a:extLst>
          </p:cNvPr>
          <p:cNvSpPr txBox="1"/>
          <p:nvPr/>
        </p:nvSpPr>
        <p:spPr>
          <a:xfrm>
            <a:off x="471208" y="3616232"/>
            <a:ext cx="8021193" cy="646331"/>
          </a:xfrm>
          <a:prstGeom prst="rect">
            <a:avLst/>
          </a:prstGeom>
          <a:noFill/>
        </p:spPr>
        <p:txBody>
          <a:bodyPr wrap="square" rtlCol="0">
            <a:spAutoFit/>
          </a:bodyPr>
          <a:lstStyle/>
          <a:p>
            <a:r>
              <a:rPr lang="it-IT" dirty="0"/>
              <a:t>Il paziente esegue TC con mdc. Rottura completa della milza. Esegue splenectomia d’urgenza. </a:t>
            </a:r>
          </a:p>
        </p:txBody>
      </p:sp>
      <p:sp>
        <p:nvSpPr>
          <p:cNvPr id="5" name="CasellaDiTesto 4">
            <a:extLst>
              <a:ext uri="{FF2B5EF4-FFF2-40B4-BE49-F238E27FC236}">
                <a16:creationId xmlns:a16="http://schemas.microsoft.com/office/drawing/2014/main" id="{FD61ADD1-19C8-8549-857C-21DE748B779B}"/>
              </a:ext>
            </a:extLst>
          </p:cNvPr>
          <p:cNvSpPr txBox="1"/>
          <p:nvPr/>
        </p:nvSpPr>
        <p:spPr>
          <a:xfrm>
            <a:off x="484596" y="1273988"/>
            <a:ext cx="8424936" cy="646331"/>
          </a:xfrm>
          <a:prstGeom prst="rect">
            <a:avLst/>
          </a:prstGeom>
          <a:noFill/>
        </p:spPr>
        <p:txBody>
          <a:bodyPr wrap="square" rtlCol="0">
            <a:spAutoFit/>
          </a:bodyPr>
          <a:lstStyle/>
          <a:p>
            <a:r>
              <a:rPr lang="it-IT" dirty="0"/>
              <a:t>Alla TC di controllo presenza di ematoma subdurale in contiguità con cisti subaracnoidea</a:t>
            </a:r>
          </a:p>
          <a:p>
            <a:r>
              <a:rPr lang="it-IT" dirty="0"/>
              <a:t>Non </a:t>
            </a:r>
            <a:r>
              <a:rPr lang="it-IT" dirty="0" err="1"/>
              <a:t>shift</a:t>
            </a:r>
            <a:r>
              <a:rPr lang="it-IT" dirty="0"/>
              <a:t> della linea mediana</a:t>
            </a:r>
          </a:p>
        </p:txBody>
      </p:sp>
      <p:sp>
        <p:nvSpPr>
          <p:cNvPr id="6" name="CasellaDiTesto 5">
            <a:extLst>
              <a:ext uri="{FF2B5EF4-FFF2-40B4-BE49-F238E27FC236}">
                <a16:creationId xmlns:a16="http://schemas.microsoft.com/office/drawing/2014/main" id="{A728AB36-40A4-E342-A359-15FE98E2FBCF}"/>
              </a:ext>
            </a:extLst>
          </p:cNvPr>
          <p:cNvSpPr txBox="1"/>
          <p:nvPr/>
        </p:nvSpPr>
        <p:spPr>
          <a:xfrm>
            <a:off x="497713" y="1920319"/>
            <a:ext cx="8424936" cy="646331"/>
          </a:xfrm>
          <a:prstGeom prst="rect">
            <a:avLst/>
          </a:prstGeom>
          <a:noFill/>
        </p:spPr>
        <p:txBody>
          <a:bodyPr wrap="square" rtlCol="0">
            <a:spAutoFit/>
          </a:bodyPr>
          <a:lstStyle/>
          <a:p>
            <a:r>
              <a:rPr lang="it-IT" dirty="0"/>
              <a:t>Si contatta ospedale HUB per trasferimento urgente del paziente per il proseguimento dell’iter terapeutico</a:t>
            </a:r>
          </a:p>
        </p:txBody>
      </p:sp>
      <p:sp>
        <p:nvSpPr>
          <p:cNvPr id="7" name="CasellaDiTesto 6">
            <a:extLst>
              <a:ext uri="{FF2B5EF4-FFF2-40B4-BE49-F238E27FC236}">
                <a16:creationId xmlns:a16="http://schemas.microsoft.com/office/drawing/2014/main" id="{9D38D3C6-DDF4-B346-B984-CC9FF502B99F}"/>
              </a:ext>
            </a:extLst>
          </p:cNvPr>
          <p:cNvSpPr txBox="1"/>
          <p:nvPr/>
        </p:nvSpPr>
        <p:spPr>
          <a:xfrm>
            <a:off x="484596" y="2547877"/>
            <a:ext cx="8424936" cy="369332"/>
          </a:xfrm>
          <a:prstGeom prst="rect">
            <a:avLst/>
          </a:prstGeom>
          <a:noFill/>
        </p:spPr>
        <p:txBody>
          <a:bodyPr wrap="square" rtlCol="0">
            <a:spAutoFit/>
          </a:bodyPr>
          <a:lstStyle/>
          <a:p>
            <a:r>
              <a:rPr lang="it-IT" dirty="0"/>
              <a:t>Elisoccorso guasto. Il più vicino è a 1 ora e mezza di distanza </a:t>
            </a:r>
          </a:p>
        </p:txBody>
      </p:sp>
      <p:sp>
        <p:nvSpPr>
          <p:cNvPr id="8" name="CasellaDiTesto 7">
            <a:extLst>
              <a:ext uri="{FF2B5EF4-FFF2-40B4-BE49-F238E27FC236}">
                <a16:creationId xmlns:a16="http://schemas.microsoft.com/office/drawing/2014/main" id="{9C97363F-63A3-CE46-832E-74B37CB08FA0}"/>
              </a:ext>
            </a:extLst>
          </p:cNvPr>
          <p:cNvSpPr txBox="1"/>
          <p:nvPr/>
        </p:nvSpPr>
        <p:spPr>
          <a:xfrm>
            <a:off x="510154" y="2943555"/>
            <a:ext cx="8424936" cy="646331"/>
          </a:xfrm>
          <a:prstGeom prst="rect">
            <a:avLst/>
          </a:prstGeom>
          <a:noFill/>
        </p:spPr>
        <p:txBody>
          <a:bodyPr wrap="square" rtlCol="0">
            <a:spAutoFit/>
          </a:bodyPr>
          <a:lstStyle/>
          <a:p>
            <a:r>
              <a:rPr lang="it-IT" dirty="0"/>
              <a:t>Pista non abilitata a utilizzo notturno. Si trasferisce il paziente presso centro HUB a 50 minuti con ambulanza su strade dissestate  </a:t>
            </a:r>
          </a:p>
        </p:txBody>
      </p:sp>
      <p:sp>
        <p:nvSpPr>
          <p:cNvPr id="9" name="Rettangolo 8">
            <a:extLst>
              <a:ext uri="{FF2B5EF4-FFF2-40B4-BE49-F238E27FC236}">
                <a16:creationId xmlns:a16="http://schemas.microsoft.com/office/drawing/2014/main" id="{FC53E87F-50F6-1A40-9B65-8C7259ACD1DA}"/>
              </a:ext>
            </a:extLst>
          </p:cNvPr>
          <p:cNvSpPr/>
          <p:nvPr/>
        </p:nvSpPr>
        <p:spPr>
          <a:xfrm>
            <a:off x="471208" y="4127175"/>
            <a:ext cx="8201584" cy="646331"/>
          </a:xfrm>
          <a:prstGeom prst="rect">
            <a:avLst/>
          </a:prstGeom>
        </p:spPr>
        <p:txBody>
          <a:bodyPr wrap="square">
            <a:spAutoFit/>
          </a:bodyPr>
          <a:lstStyle/>
          <a:p>
            <a:r>
              <a:rPr lang="it-IT" dirty="0"/>
              <a:t>Esegue inoltre  RMN encefalo che conferma ematoma subdurale da rottura di cisti subaracnoidea. Il paziente viene sottoposto e derivazione cisti-peritoneale. </a:t>
            </a:r>
          </a:p>
        </p:txBody>
      </p:sp>
      <p:sp>
        <p:nvSpPr>
          <p:cNvPr id="10" name="Rettangolo 9">
            <a:extLst>
              <a:ext uri="{FF2B5EF4-FFF2-40B4-BE49-F238E27FC236}">
                <a16:creationId xmlns:a16="http://schemas.microsoft.com/office/drawing/2014/main" id="{49BBBE3E-7A3D-1246-B3D5-1DA71BD0E4EA}"/>
              </a:ext>
            </a:extLst>
          </p:cNvPr>
          <p:cNvSpPr/>
          <p:nvPr/>
        </p:nvSpPr>
        <p:spPr>
          <a:xfrm>
            <a:off x="2812368" y="977934"/>
            <a:ext cx="3519264" cy="369332"/>
          </a:xfrm>
          <a:prstGeom prst="rect">
            <a:avLst/>
          </a:prstGeom>
        </p:spPr>
        <p:txBody>
          <a:bodyPr wrap="square">
            <a:spAutoFit/>
          </a:bodyPr>
          <a:lstStyle/>
          <a:p>
            <a:r>
              <a:rPr lang="it-IT" b="1" dirty="0">
                <a:solidFill>
                  <a:srgbClr val="000000"/>
                </a:solidFill>
              </a:rPr>
              <a:t>Gestione di un politrauma</a:t>
            </a:r>
          </a:p>
        </p:txBody>
      </p:sp>
      <p:grpSp>
        <p:nvGrpSpPr>
          <p:cNvPr id="11" name="Group 74">
            <a:extLst>
              <a:ext uri="{FF2B5EF4-FFF2-40B4-BE49-F238E27FC236}">
                <a16:creationId xmlns:a16="http://schemas.microsoft.com/office/drawing/2014/main" id="{F01FA41C-CD2C-CF4D-BA6C-CF5BB33D5259}"/>
              </a:ext>
            </a:extLst>
          </p:cNvPr>
          <p:cNvGrpSpPr/>
          <p:nvPr/>
        </p:nvGrpSpPr>
        <p:grpSpPr>
          <a:xfrm>
            <a:off x="6444208" y="348827"/>
            <a:ext cx="834447" cy="840537"/>
            <a:chOff x="6394450" y="1893888"/>
            <a:chExt cx="434975" cy="438150"/>
          </a:xfrm>
          <a:solidFill>
            <a:schemeClr val="accent2">
              <a:lumMod val="60000"/>
              <a:lumOff val="40000"/>
            </a:schemeClr>
          </a:solidFill>
        </p:grpSpPr>
        <p:sp>
          <p:nvSpPr>
            <p:cNvPr id="12" name="Freeform 35">
              <a:extLst>
                <a:ext uri="{FF2B5EF4-FFF2-40B4-BE49-F238E27FC236}">
                  <a16:creationId xmlns:a16="http://schemas.microsoft.com/office/drawing/2014/main" id="{4EB4D1A5-3B28-0549-A83F-E79897A69035}"/>
                </a:ext>
              </a:extLst>
            </p:cNvPr>
            <p:cNvSpPr>
              <a:spLocks noEditPoints="1"/>
            </p:cNvSpPr>
            <p:nvPr/>
          </p:nvSpPr>
          <p:spPr bwMode="auto">
            <a:xfrm>
              <a:off x="6394450" y="1893888"/>
              <a:ext cx="434975" cy="438150"/>
            </a:xfrm>
            <a:custGeom>
              <a:avLst/>
              <a:gdLst>
                <a:gd name="T0" fmla="*/ 602 w 619"/>
                <a:gd name="T1" fmla="*/ 155 h 622"/>
                <a:gd name="T2" fmla="*/ 478 w 619"/>
                <a:gd name="T3" fmla="*/ 155 h 622"/>
                <a:gd name="T4" fmla="*/ 472 w 619"/>
                <a:gd name="T5" fmla="*/ 75 h 622"/>
                <a:gd name="T6" fmla="*/ 464 w 619"/>
                <a:gd name="T7" fmla="*/ 60 h 622"/>
                <a:gd name="T8" fmla="*/ 448 w 619"/>
                <a:gd name="T9" fmla="*/ 56 h 622"/>
                <a:gd name="T10" fmla="*/ 331 w 619"/>
                <a:gd name="T11" fmla="*/ 77 h 622"/>
                <a:gd name="T12" fmla="*/ 252 w 619"/>
                <a:gd name="T13" fmla="*/ 5 h 622"/>
                <a:gd name="T14" fmla="*/ 236 w 619"/>
                <a:gd name="T15" fmla="*/ 0 h 622"/>
                <a:gd name="T16" fmla="*/ 221 w 619"/>
                <a:gd name="T17" fmla="*/ 9 h 622"/>
                <a:gd name="T18" fmla="*/ 115 w 619"/>
                <a:gd name="T19" fmla="*/ 155 h 622"/>
                <a:gd name="T20" fmla="*/ 17 w 619"/>
                <a:gd name="T21" fmla="*/ 155 h 622"/>
                <a:gd name="T22" fmla="*/ 0 w 619"/>
                <a:gd name="T23" fmla="*/ 172 h 622"/>
                <a:gd name="T24" fmla="*/ 0 w 619"/>
                <a:gd name="T25" fmla="*/ 269 h 622"/>
                <a:gd name="T26" fmla="*/ 17 w 619"/>
                <a:gd name="T27" fmla="*/ 286 h 622"/>
                <a:gd name="T28" fmla="*/ 54 w 619"/>
                <a:gd name="T29" fmla="*/ 286 h 622"/>
                <a:gd name="T30" fmla="*/ 54 w 619"/>
                <a:gd name="T31" fmla="*/ 605 h 622"/>
                <a:gd name="T32" fmla="*/ 71 w 619"/>
                <a:gd name="T33" fmla="*/ 622 h 622"/>
                <a:gd name="T34" fmla="*/ 548 w 619"/>
                <a:gd name="T35" fmla="*/ 622 h 622"/>
                <a:gd name="T36" fmla="*/ 565 w 619"/>
                <a:gd name="T37" fmla="*/ 605 h 622"/>
                <a:gd name="T38" fmla="*/ 565 w 619"/>
                <a:gd name="T39" fmla="*/ 285 h 622"/>
                <a:gd name="T40" fmla="*/ 602 w 619"/>
                <a:gd name="T41" fmla="*/ 285 h 622"/>
                <a:gd name="T42" fmla="*/ 619 w 619"/>
                <a:gd name="T43" fmla="*/ 268 h 622"/>
                <a:gd name="T44" fmla="*/ 619 w 619"/>
                <a:gd name="T45" fmla="*/ 172 h 622"/>
                <a:gd name="T46" fmla="*/ 602 w 619"/>
                <a:gd name="T47" fmla="*/ 155 h 622"/>
                <a:gd name="T48" fmla="*/ 432 w 619"/>
                <a:gd name="T49" fmla="*/ 101 h 622"/>
                <a:gd name="T50" fmla="*/ 436 w 619"/>
                <a:gd name="T51" fmla="*/ 155 h 622"/>
                <a:gd name="T52" fmla="*/ 418 w 619"/>
                <a:gd name="T53" fmla="*/ 155 h 622"/>
                <a:gd name="T54" fmla="*/ 370 w 619"/>
                <a:gd name="T55" fmla="*/ 112 h 622"/>
                <a:gd name="T56" fmla="*/ 432 w 619"/>
                <a:gd name="T57" fmla="*/ 101 h 622"/>
                <a:gd name="T58" fmla="*/ 356 w 619"/>
                <a:gd name="T59" fmla="*/ 155 h 622"/>
                <a:gd name="T60" fmla="*/ 279 w 619"/>
                <a:gd name="T61" fmla="*/ 155 h 622"/>
                <a:gd name="T62" fmla="*/ 309 w 619"/>
                <a:gd name="T63" fmla="*/ 112 h 622"/>
                <a:gd name="T64" fmla="*/ 356 w 619"/>
                <a:gd name="T65" fmla="*/ 155 h 622"/>
                <a:gd name="T66" fmla="*/ 241 w 619"/>
                <a:gd name="T67" fmla="*/ 52 h 622"/>
                <a:gd name="T68" fmla="*/ 278 w 619"/>
                <a:gd name="T69" fmla="*/ 84 h 622"/>
                <a:gd name="T70" fmla="*/ 228 w 619"/>
                <a:gd name="T71" fmla="*/ 155 h 622"/>
                <a:gd name="T72" fmla="*/ 166 w 619"/>
                <a:gd name="T73" fmla="*/ 155 h 622"/>
                <a:gd name="T74" fmla="*/ 241 w 619"/>
                <a:gd name="T75" fmla="*/ 52 h 622"/>
                <a:gd name="T76" fmla="*/ 530 w 619"/>
                <a:gd name="T77" fmla="*/ 587 h 622"/>
                <a:gd name="T78" fmla="*/ 89 w 619"/>
                <a:gd name="T79" fmla="*/ 587 h 622"/>
                <a:gd name="T80" fmla="*/ 89 w 619"/>
                <a:gd name="T81" fmla="*/ 285 h 622"/>
                <a:gd name="T82" fmla="*/ 530 w 619"/>
                <a:gd name="T83" fmla="*/ 285 h 622"/>
                <a:gd name="T84" fmla="*/ 530 w 619"/>
                <a:gd name="T85" fmla="*/ 587 h 622"/>
                <a:gd name="T86" fmla="*/ 34 w 619"/>
                <a:gd name="T87" fmla="*/ 251 h 622"/>
                <a:gd name="T88" fmla="*/ 34 w 619"/>
                <a:gd name="T89" fmla="*/ 189 h 622"/>
                <a:gd name="T90" fmla="*/ 584 w 619"/>
                <a:gd name="T91" fmla="*/ 189 h 622"/>
                <a:gd name="T92" fmla="*/ 584 w 619"/>
                <a:gd name="T93" fmla="*/ 251 h 622"/>
                <a:gd name="T94" fmla="*/ 34 w 619"/>
                <a:gd name="T95" fmla="*/ 251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9" h="622">
                  <a:moveTo>
                    <a:pt x="602" y="155"/>
                  </a:moveTo>
                  <a:cubicBezTo>
                    <a:pt x="478" y="155"/>
                    <a:pt x="478" y="155"/>
                    <a:pt x="478" y="155"/>
                  </a:cubicBezTo>
                  <a:cubicBezTo>
                    <a:pt x="472" y="75"/>
                    <a:pt x="472" y="75"/>
                    <a:pt x="472" y="75"/>
                  </a:cubicBezTo>
                  <a:cubicBezTo>
                    <a:pt x="471" y="69"/>
                    <a:pt x="469" y="64"/>
                    <a:pt x="464" y="60"/>
                  </a:cubicBezTo>
                  <a:cubicBezTo>
                    <a:pt x="459" y="57"/>
                    <a:pt x="453" y="55"/>
                    <a:pt x="448" y="56"/>
                  </a:cubicBezTo>
                  <a:cubicBezTo>
                    <a:pt x="331" y="77"/>
                    <a:pt x="331" y="77"/>
                    <a:pt x="331" y="77"/>
                  </a:cubicBezTo>
                  <a:cubicBezTo>
                    <a:pt x="252" y="5"/>
                    <a:pt x="252" y="5"/>
                    <a:pt x="252" y="5"/>
                  </a:cubicBezTo>
                  <a:cubicBezTo>
                    <a:pt x="247" y="2"/>
                    <a:pt x="242" y="0"/>
                    <a:pt x="236" y="0"/>
                  </a:cubicBezTo>
                  <a:cubicBezTo>
                    <a:pt x="230" y="1"/>
                    <a:pt x="225" y="4"/>
                    <a:pt x="221" y="9"/>
                  </a:cubicBezTo>
                  <a:cubicBezTo>
                    <a:pt x="115" y="155"/>
                    <a:pt x="115" y="155"/>
                    <a:pt x="115" y="155"/>
                  </a:cubicBezTo>
                  <a:cubicBezTo>
                    <a:pt x="17" y="155"/>
                    <a:pt x="17" y="155"/>
                    <a:pt x="17" y="155"/>
                  </a:cubicBezTo>
                  <a:cubicBezTo>
                    <a:pt x="8" y="155"/>
                    <a:pt x="0" y="162"/>
                    <a:pt x="0" y="172"/>
                  </a:cubicBezTo>
                  <a:cubicBezTo>
                    <a:pt x="0" y="269"/>
                    <a:pt x="0" y="269"/>
                    <a:pt x="0" y="269"/>
                  </a:cubicBezTo>
                  <a:cubicBezTo>
                    <a:pt x="0" y="278"/>
                    <a:pt x="8" y="286"/>
                    <a:pt x="17" y="286"/>
                  </a:cubicBezTo>
                  <a:cubicBezTo>
                    <a:pt x="54" y="286"/>
                    <a:pt x="54" y="286"/>
                    <a:pt x="54" y="286"/>
                  </a:cubicBezTo>
                  <a:cubicBezTo>
                    <a:pt x="54" y="605"/>
                    <a:pt x="54" y="605"/>
                    <a:pt x="54" y="605"/>
                  </a:cubicBezTo>
                  <a:cubicBezTo>
                    <a:pt x="54" y="615"/>
                    <a:pt x="62" y="622"/>
                    <a:pt x="71" y="622"/>
                  </a:cubicBezTo>
                  <a:cubicBezTo>
                    <a:pt x="548" y="622"/>
                    <a:pt x="548" y="622"/>
                    <a:pt x="548" y="622"/>
                  </a:cubicBezTo>
                  <a:cubicBezTo>
                    <a:pt x="557" y="622"/>
                    <a:pt x="565" y="615"/>
                    <a:pt x="565" y="605"/>
                  </a:cubicBezTo>
                  <a:cubicBezTo>
                    <a:pt x="565" y="285"/>
                    <a:pt x="565" y="285"/>
                    <a:pt x="565" y="285"/>
                  </a:cubicBezTo>
                  <a:cubicBezTo>
                    <a:pt x="602" y="285"/>
                    <a:pt x="602" y="285"/>
                    <a:pt x="602" y="285"/>
                  </a:cubicBezTo>
                  <a:cubicBezTo>
                    <a:pt x="611" y="285"/>
                    <a:pt x="619" y="278"/>
                    <a:pt x="619" y="268"/>
                  </a:cubicBezTo>
                  <a:cubicBezTo>
                    <a:pt x="619" y="172"/>
                    <a:pt x="619" y="172"/>
                    <a:pt x="619" y="172"/>
                  </a:cubicBezTo>
                  <a:cubicBezTo>
                    <a:pt x="619" y="162"/>
                    <a:pt x="611" y="155"/>
                    <a:pt x="602" y="155"/>
                  </a:cubicBezTo>
                  <a:close/>
                  <a:moveTo>
                    <a:pt x="432" y="101"/>
                  </a:moveTo>
                  <a:cubicBezTo>
                    <a:pt x="436" y="155"/>
                    <a:pt x="436" y="155"/>
                    <a:pt x="436" y="155"/>
                  </a:cubicBezTo>
                  <a:cubicBezTo>
                    <a:pt x="418" y="155"/>
                    <a:pt x="418" y="155"/>
                    <a:pt x="418" y="155"/>
                  </a:cubicBezTo>
                  <a:cubicBezTo>
                    <a:pt x="370" y="112"/>
                    <a:pt x="370" y="112"/>
                    <a:pt x="370" y="112"/>
                  </a:cubicBezTo>
                  <a:lnTo>
                    <a:pt x="432" y="101"/>
                  </a:lnTo>
                  <a:close/>
                  <a:moveTo>
                    <a:pt x="356" y="155"/>
                  </a:moveTo>
                  <a:cubicBezTo>
                    <a:pt x="279" y="155"/>
                    <a:pt x="279" y="155"/>
                    <a:pt x="279" y="155"/>
                  </a:cubicBezTo>
                  <a:cubicBezTo>
                    <a:pt x="309" y="112"/>
                    <a:pt x="309" y="112"/>
                    <a:pt x="309" y="112"/>
                  </a:cubicBezTo>
                  <a:lnTo>
                    <a:pt x="356" y="155"/>
                  </a:lnTo>
                  <a:close/>
                  <a:moveTo>
                    <a:pt x="241" y="52"/>
                  </a:moveTo>
                  <a:cubicBezTo>
                    <a:pt x="278" y="84"/>
                    <a:pt x="278" y="84"/>
                    <a:pt x="278" y="84"/>
                  </a:cubicBezTo>
                  <a:cubicBezTo>
                    <a:pt x="228" y="155"/>
                    <a:pt x="228" y="155"/>
                    <a:pt x="228" y="155"/>
                  </a:cubicBezTo>
                  <a:cubicBezTo>
                    <a:pt x="166" y="155"/>
                    <a:pt x="166" y="155"/>
                    <a:pt x="166" y="155"/>
                  </a:cubicBezTo>
                  <a:lnTo>
                    <a:pt x="241" y="52"/>
                  </a:lnTo>
                  <a:close/>
                  <a:moveTo>
                    <a:pt x="530" y="587"/>
                  </a:moveTo>
                  <a:cubicBezTo>
                    <a:pt x="89" y="587"/>
                    <a:pt x="89" y="587"/>
                    <a:pt x="89" y="587"/>
                  </a:cubicBezTo>
                  <a:cubicBezTo>
                    <a:pt x="89" y="285"/>
                    <a:pt x="89" y="285"/>
                    <a:pt x="89" y="285"/>
                  </a:cubicBezTo>
                  <a:cubicBezTo>
                    <a:pt x="530" y="285"/>
                    <a:pt x="530" y="285"/>
                    <a:pt x="530" y="285"/>
                  </a:cubicBezTo>
                  <a:lnTo>
                    <a:pt x="530" y="587"/>
                  </a:lnTo>
                  <a:close/>
                  <a:moveTo>
                    <a:pt x="34" y="251"/>
                  </a:moveTo>
                  <a:cubicBezTo>
                    <a:pt x="34" y="189"/>
                    <a:pt x="34" y="189"/>
                    <a:pt x="34" y="189"/>
                  </a:cubicBezTo>
                  <a:cubicBezTo>
                    <a:pt x="584" y="189"/>
                    <a:pt x="584" y="189"/>
                    <a:pt x="584" y="189"/>
                  </a:cubicBezTo>
                  <a:cubicBezTo>
                    <a:pt x="584" y="251"/>
                    <a:pt x="584" y="251"/>
                    <a:pt x="584" y="251"/>
                  </a:cubicBezTo>
                  <a:lnTo>
                    <a:pt x="34" y="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13" name="Freeform 36">
              <a:extLst>
                <a:ext uri="{FF2B5EF4-FFF2-40B4-BE49-F238E27FC236}">
                  <a16:creationId xmlns:a16="http://schemas.microsoft.com/office/drawing/2014/main" id="{16197BE9-EE05-7E4B-9B99-4B3F773E62B9}"/>
                </a:ext>
              </a:extLst>
            </p:cNvPr>
            <p:cNvSpPr>
              <a:spLocks noEditPoints="1"/>
            </p:cNvSpPr>
            <p:nvPr/>
          </p:nvSpPr>
          <p:spPr bwMode="auto">
            <a:xfrm>
              <a:off x="6542088" y="2127251"/>
              <a:ext cx="141288" cy="79375"/>
            </a:xfrm>
            <a:custGeom>
              <a:avLst/>
              <a:gdLst>
                <a:gd name="T0" fmla="*/ 17 w 202"/>
                <a:gd name="T1" fmla="*/ 112 h 112"/>
                <a:gd name="T2" fmla="*/ 17 w 202"/>
                <a:gd name="T3" fmla="*/ 112 h 112"/>
                <a:gd name="T4" fmla="*/ 185 w 202"/>
                <a:gd name="T5" fmla="*/ 112 h 112"/>
                <a:gd name="T6" fmla="*/ 202 w 202"/>
                <a:gd name="T7" fmla="*/ 95 h 112"/>
                <a:gd name="T8" fmla="*/ 202 w 202"/>
                <a:gd name="T9" fmla="*/ 17 h 112"/>
                <a:gd name="T10" fmla="*/ 185 w 202"/>
                <a:gd name="T11" fmla="*/ 0 h 112"/>
                <a:gd name="T12" fmla="*/ 17 w 202"/>
                <a:gd name="T13" fmla="*/ 0 h 112"/>
                <a:gd name="T14" fmla="*/ 0 w 202"/>
                <a:gd name="T15" fmla="*/ 17 h 112"/>
                <a:gd name="T16" fmla="*/ 0 w 202"/>
                <a:gd name="T17" fmla="*/ 96 h 112"/>
                <a:gd name="T18" fmla="*/ 17 w 202"/>
                <a:gd name="T19" fmla="*/ 112 h 112"/>
                <a:gd name="T20" fmla="*/ 34 w 202"/>
                <a:gd name="T21" fmla="*/ 34 h 112"/>
                <a:gd name="T22" fmla="*/ 168 w 202"/>
                <a:gd name="T23" fmla="*/ 34 h 112"/>
                <a:gd name="T24" fmla="*/ 168 w 202"/>
                <a:gd name="T25" fmla="*/ 79 h 112"/>
                <a:gd name="T26" fmla="*/ 34 w 202"/>
                <a:gd name="T27" fmla="*/ 79 h 112"/>
                <a:gd name="T28" fmla="*/ 34 w 202"/>
                <a:gd name="T29" fmla="*/ 3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112">
                  <a:moveTo>
                    <a:pt x="17" y="112"/>
                  </a:moveTo>
                  <a:cubicBezTo>
                    <a:pt x="17" y="112"/>
                    <a:pt x="17" y="112"/>
                    <a:pt x="17" y="112"/>
                  </a:cubicBezTo>
                  <a:cubicBezTo>
                    <a:pt x="185" y="112"/>
                    <a:pt x="185" y="112"/>
                    <a:pt x="185" y="112"/>
                  </a:cubicBezTo>
                  <a:cubicBezTo>
                    <a:pt x="194" y="112"/>
                    <a:pt x="202" y="105"/>
                    <a:pt x="202" y="95"/>
                  </a:cubicBezTo>
                  <a:cubicBezTo>
                    <a:pt x="202" y="17"/>
                    <a:pt x="202" y="17"/>
                    <a:pt x="202" y="17"/>
                  </a:cubicBezTo>
                  <a:cubicBezTo>
                    <a:pt x="202" y="7"/>
                    <a:pt x="194" y="0"/>
                    <a:pt x="185" y="0"/>
                  </a:cubicBezTo>
                  <a:cubicBezTo>
                    <a:pt x="17" y="0"/>
                    <a:pt x="17" y="0"/>
                    <a:pt x="17" y="0"/>
                  </a:cubicBezTo>
                  <a:cubicBezTo>
                    <a:pt x="7" y="0"/>
                    <a:pt x="0" y="7"/>
                    <a:pt x="0" y="17"/>
                  </a:cubicBezTo>
                  <a:cubicBezTo>
                    <a:pt x="0" y="96"/>
                    <a:pt x="0" y="96"/>
                    <a:pt x="0" y="96"/>
                  </a:cubicBezTo>
                  <a:cubicBezTo>
                    <a:pt x="0" y="105"/>
                    <a:pt x="7" y="112"/>
                    <a:pt x="17" y="112"/>
                  </a:cubicBezTo>
                  <a:close/>
                  <a:moveTo>
                    <a:pt x="34" y="34"/>
                  </a:moveTo>
                  <a:cubicBezTo>
                    <a:pt x="168" y="34"/>
                    <a:pt x="168" y="34"/>
                    <a:pt x="168" y="34"/>
                  </a:cubicBezTo>
                  <a:cubicBezTo>
                    <a:pt x="168" y="79"/>
                    <a:pt x="168" y="79"/>
                    <a:pt x="168" y="79"/>
                  </a:cubicBezTo>
                  <a:cubicBezTo>
                    <a:pt x="34" y="79"/>
                    <a:pt x="34" y="79"/>
                    <a:pt x="34" y="79"/>
                  </a:cubicBezTo>
                  <a:lnTo>
                    <a:pt x="3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4" name="Oval 37">
              <a:extLst>
                <a:ext uri="{FF2B5EF4-FFF2-40B4-BE49-F238E27FC236}">
                  <a16:creationId xmlns:a16="http://schemas.microsoft.com/office/drawing/2014/main" id="{5F707F0D-FFC0-3144-A714-80F8A0943BD0}"/>
                </a:ext>
              </a:extLst>
            </p:cNvPr>
            <p:cNvSpPr>
              <a:spLocks noChangeArrowheads="1"/>
            </p:cNvSpPr>
            <p:nvPr/>
          </p:nvSpPr>
          <p:spPr bwMode="auto">
            <a:xfrm>
              <a:off x="6535738" y="1978026"/>
              <a:ext cx="17463"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 name="Oval 38">
              <a:extLst>
                <a:ext uri="{FF2B5EF4-FFF2-40B4-BE49-F238E27FC236}">
                  <a16:creationId xmlns:a16="http://schemas.microsoft.com/office/drawing/2014/main" id="{9F22354F-1486-7D40-8E0A-D00129917452}"/>
                </a:ext>
              </a:extLst>
            </p:cNvPr>
            <p:cNvSpPr>
              <a:spLocks noChangeArrowheads="1"/>
            </p:cNvSpPr>
            <p:nvPr/>
          </p:nvSpPr>
          <p:spPr bwMode="auto">
            <a:xfrm>
              <a:off x="6553200" y="1954213"/>
              <a:ext cx="17463"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grpSp>
    </p:spTree>
    <p:extLst>
      <p:ext uri="{BB962C8B-B14F-4D97-AF65-F5344CB8AC3E}">
        <p14:creationId xmlns:p14="http://schemas.microsoft.com/office/powerpoint/2010/main" val="44463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7DAE39-176E-D74D-9EF9-D9347FE46C35}"/>
              </a:ext>
            </a:extLst>
          </p:cNvPr>
          <p:cNvSpPr>
            <a:spLocks noGrp="1"/>
          </p:cNvSpPr>
          <p:nvPr>
            <p:ph type="title"/>
          </p:nvPr>
        </p:nvSpPr>
        <p:spPr>
          <a:xfrm>
            <a:off x="457200" y="843558"/>
            <a:ext cx="8229600" cy="857250"/>
          </a:xfrm>
        </p:spPr>
        <p:txBody>
          <a:bodyPr/>
          <a:lstStyle/>
          <a:p>
            <a:r>
              <a:rPr lang="it-IT" b="1"/>
              <a:t>CONCLUSIONI</a:t>
            </a:r>
            <a:endParaRPr lang="it-IT" b="1" dirty="0"/>
          </a:p>
        </p:txBody>
      </p:sp>
      <p:pic>
        <p:nvPicPr>
          <p:cNvPr id="4" name="Immagine 3">
            <a:extLst>
              <a:ext uri="{FF2B5EF4-FFF2-40B4-BE49-F238E27FC236}">
                <a16:creationId xmlns:a16="http://schemas.microsoft.com/office/drawing/2014/main" id="{12EE49B4-C333-1948-AAA1-E1C599DA2A44}"/>
              </a:ext>
            </a:extLst>
          </p:cNvPr>
          <p:cNvPicPr>
            <a:picLocks noChangeAspect="1"/>
          </p:cNvPicPr>
          <p:nvPr/>
        </p:nvPicPr>
        <p:blipFill>
          <a:blip r:embed="rId3"/>
          <a:stretch>
            <a:fillRect/>
          </a:stretch>
        </p:blipFill>
        <p:spPr>
          <a:xfrm>
            <a:off x="6720544" y="3247628"/>
            <a:ext cx="2411760" cy="1447056"/>
          </a:xfrm>
          <a:prstGeom prst="rect">
            <a:avLst/>
          </a:prstGeom>
        </p:spPr>
      </p:pic>
      <p:sp>
        <p:nvSpPr>
          <p:cNvPr id="5" name="Rettangolo 4">
            <a:extLst>
              <a:ext uri="{FF2B5EF4-FFF2-40B4-BE49-F238E27FC236}">
                <a16:creationId xmlns:a16="http://schemas.microsoft.com/office/drawing/2014/main" id="{2E50486D-A535-784B-8F16-643F88D31DB4}"/>
              </a:ext>
            </a:extLst>
          </p:cNvPr>
          <p:cNvSpPr/>
          <p:nvPr/>
        </p:nvSpPr>
        <p:spPr>
          <a:xfrm>
            <a:off x="-28398" y="1851670"/>
            <a:ext cx="6444208" cy="2308324"/>
          </a:xfrm>
          <a:prstGeom prst="rect">
            <a:avLst/>
          </a:prstGeom>
        </p:spPr>
        <p:txBody>
          <a:bodyPr wrap="square">
            <a:spAutoFit/>
          </a:bodyPr>
          <a:lstStyle/>
          <a:p>
            <a:pPr marL="742931" lvl="1" indent="-285743">
              <a:buFont typeface="Arial" panose="020B0604020202020204" pitchFamily="34" charset="0"/>
              <a:buChar char="•"/>
            </a:pPr>
            <a:r>
              <a:rPr lang="it-IT" dirty="0">
                <a:solidFill>
                  <a:srgbClr val="000000"/>
                </a:solidFill>
              </a:rPr>
              <a:t>Investimenti in formazione e risorse</a:t>
            </a:r>
          </a:p>
          <a:p>
            <a:pPr marL="742931" lvl="1" indent="-285743">
              <a:buFont typeface="Arial" panose="020B0604020202020204" pitchFamily="34" charset="0"/>
              <a:buChar char="•"/>
            </a:pPr>
            <a:endParaRPr lang="it-IT" dirty="0">
              <a:solidFill>
                <a:srgbClr val="000000"/>
              </a:solidFill>
            </a:endParaRPr>
          </a:p>
          <a:p>
            <a:pPr marL="742931" lvl="1" indent="-285743">
              <a:buFont typeface="Arial" panose="020B0604020202020204" pitchFamily="34" charset="0"/>
              <a:buChar char="•"/>
            </a:pPr>
            <a:r>
              <a:rPr lang="it-IT" dirty="0">
                <a:solidFill>
                  <a:srgbClr val="000000"/>
                </a:solidFill>
              </a:rPr>
              <a:t>Implementazione di linee guida standardizzate</a:t>
            </a:r>
          </a:p>
          <a:p>
            <a:pPr marL="742931" lvl="1" indent="-285743">
              <a:buFont typeface="Arial" panose="020B0604020202020204" pitchFamily="34" charset="0"/>
              <a:buChar char="•"/>
            </a:pPr>
            <a:endParaRPr lang="it-IT" dirty="0">
              <a:solidFill>
                <a:srgbClr val="000000"/>
              </a:solidFill>
            </a:endParaRPr>
          </a:p>
          <a:p>
            <a:pPr marL="742931" lvl="1" indent="-285743">
              <a:buFont typeface="Arial" panose="020B0604020202020204" pitchFamily="34" charset="0"/>
              <a:buChar char="•"/>
            </a:pPr>
            <a:r>
              <a:rPr lang="it-IT" dirty="0">
                <a:solidFill>
                  <a:srgbClr val="000000"/>
                </a:solidFill>
              </a:rPr>
              <a:t>Miglioramento del coordinamento tra ospedali </a:t>
            </a:r>
            <a:r>
              <a:rPr lang="it-IT" dirty="0" err="1">
                <a:solidFill>
                  <a:srgbClr val="000000"/>
                </a:solidFill>
              </a:rPr>
              <a:t>spoke</a:t>
            </a:r>
            <a:r>
              <a:rPr lang="it-IT" dirty="0">
                <a:solidFill>
                  <a:srgbClr val="000000"/>
                </a:solidFill>
              </a:rPr>
              <a:t> e </a:t>
            </a:r>
            <a:r>
              <a:rPr lang="it-IT" dirty="0" err="1">
                <a:solidFill>
                  <a:srgbClr val="000000"/>
                </a:solidFill>
              </a:rPr>
              <a:t>hub</a:t>
            </a:r>
            <a:endParaRPr lang="it-IT" dirty="0">
              <a:solidFill>
                <a:srgbClr val="000000"/>
              </a:solidFill>
            </a:endParaRPr>
          </a:p>
          <a:p>
            <a:pPr marL="742931" lvl="1" indent="-285743">
              <a:buFont typeface="Arial" panose="020B0604020202020204" pitchFamily="34" charset="0"/>
              <a:buChar char="•"/>
            </a:pPr>
            <a:endParaRPr lang="it-IT" dirty="0">
              <a:solidFill>
                <a:srgbClr val="000000"/>
              </a:solidFill>
            </a:endParaRPr>
          </a:p>
          <a:p>
            <a:pPr marL="742931" lvl="1" indent="-285743">
              <a:buFont typeface="Arial" panose="020B0604020202020204" pitchFamily="34" charset="0"/>
              <a:buChar char="•"/>
            </a:pPr>
            <a:r>
              <a:rPr lang="it-IT" dirty="0">
                <a:solidFill>
                  <a:srgbClr val="000000"/>
                </a:solidFill>
              </a:rPr>
              <a:t>Accettare i limiti e mettere al primo posto il miglior trattamento per il paziente</a:t>
            </a:r>
          </a:p>
        </p:txBody>
      </p:sp>
      <p:sp>
        <p:nvSpPr>
          <p:cNvPr id="6" name="CasellaDiTesto 5">
            <a:extLst>
              <a:ext uri="{FF2B5EF4-FFF2-40B4-BE49-F238E27FC236}">
                <a16:creationId xmlns:a16="http://schemas.microsoft.com/office/drawing/2014/main" id="{FF6FE476-419D-1242-8533-AF920A2CC352}"/>
              </a:ext>
            </a:extLst>
          </p:cNvPr>
          <p:cNvSpPr txBox="1"/>
          <p:nvPr/>
        </p:nvSpPr>
        <p:spPr>
          <a:xfrm>
            <a:off x="6720544" y="2571750"/>
            <a:ext cx="2386947" cy="646331"/>
          </a:xfrm>
          <a:prstGeom prst="rect">
            <a:avLst/>
          </a:prstGeom>
          <a:noFill/>
        </p:spPr>
        <p:txBody>
          <a:bodyPr wrap="square" rtlCol="0">
            <a:spAutoFit/>
          </a:bodyPr>
          <a:lstStyle/>
          <a:p>
            <a:r>
              <a:rPr lang="it-IT" dirty="0"/>
              <a:t>«Si è sempre lo SPOKE di qualcun altro»</a:t>
            </a:r>
          </a:p>
        </p:txBody>
      </p:sp>
    </p:spTree>
    <p:extLst>
      <p:ext uri="{BB962C8B-B14F-4D97-AF65-F5344CB8AC3E}">
        <p14:creationId xmlns:p14="http://schemas.microsoft.com/office/powerpoint/2010/main" val="276148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493B112-F180-B94C-8A2C-68E1CFDBD3EB}"/>
              </a:ext>
            </a:extLst>
          </p:cNvPr>
          <p:cNvSpPr/>
          <p:nvPr/>
        </p:nvSpPr>
        <p:spPr>
          <a:xfrm>
            <a:off x="107504" y="1203598"/>
            <a:ext cx="5753992" cy="3139321"/>
          </a:xfrm>
          <a:prstGeom prst="rect">
            <a:avLst/>
          </a:prstGeom>
        </p:spPr>
        <p:txBody>
          <a:bodyPr wrap="square">
            <a:spAutoFit/>
          </a:bodyPr>
          <a:lstStyle/>
          <a:p>
            <a:pPr marL="285750" indent="-285750" algn="just">
              <a:buFont typeface="Arial" panose="020B0604020202020204" pitchFamily="34" charset="0"/>
              <a:buChar char="•"/>
            </a:pPr>
            <a:r>
              <a:rPr lang="it-IT" b="1" dirty="0">
                <a:latin typeface="Arial" panose="020B0604020202020204" pitchFamily="34" charset="0"/>
              </a:rPr>
              <a:t>TRAUMA</a:t>
            </a:r>
            <a:r>
              <a:rPr lang="it-IT" dirty="0">
                <a:latin typeface="Arial" panose="020B0604020202020204" pitchFamily="34" charset="0"/>
              </a:rPr>
              <a:t>: applicazione dall’esterno sull’organismo di un’energia tale da determinare lesioni agli organi ed apparati.</a:t>
            </a:r>
          </a:p>
          <a:p>
            <a:pPr marL="285750" indent="-285750" algn="just">
              <a:buFont typeface="Arial" panose="020B0604020202020204" pitchFamily="34" charset="0"/>
              <a:buChar char="•"/>
            </a:pPr>
            <a:endParaRPr lang="it-IT" dirty="0">
              <a:latin typeface="Arial" panose="020B0604020202020204" pitchFamily="34" charset="0"/>
            </a:endParaRPr>
          </a:p>
          <a:p>
            <a:pPr marL="285750" indent="-285750" algn="just">
              <a:buFont typeface="Arial" panose="020B0604020202020204" pitchFamily="34" charset="0"/>
              <a:buChar char="•"/>
            </a:pPr>
            <a:r>
              <a:rPr lang="it-IT" b="1" dirty="0">
                <a:latin typeface="Arial" panose="020B0604020202020204" pitchFamily="34" charset="0"/>
              </a:rPr>
              <a:t>III CAUSA DI MORTE</a:t>
            </a:r>
            <a:r>
              <a:rPr lang="it-IT" dirty="0">
                <a:latin typeface="Arial" panose="020B0604020202020204" pitchFamily="34" charset="0"/>
              </a:rPr>
              <a:t>: dopo le malattie cardiovascolari ed i tumori </a:t>
            </a:r>
          </a:p>
          <a:p>
            <a:pPr marL="285750" indent="-285750" algn="just">
              <a:buFont typeface="Arial" panose="020B0604020202020204" pitchFamily="34" charset="0"/>
              <a:buChar char="•"/>
            </a:pPr>
            <a:endParaRPr lang="it-IT" dirty="0">
              <a:latin typeface="Arial" panose="020B0604020202020204" pitchFamily="34" charset="0"/>
            </a:endParaRPr>
          </a:p>
          <a:p>
            <a:pPr marL="285750" indent="-285750" algn="just">
              <a:buFont typeface="Arial" panose="020B0604020202020204" pitchFamily="34" charset="0"/>
              <a:buChar char="•"/>
            </a:pPr>
            <a:r>
              <a:rPr lang="it-IT" b="1" dirty="0">
                <a:latin typeface="Arial" panose="020B0604020202020204" pitchFamily="34" charset="0"/>
              </a:rPr>
              <a:t>I causa di morte </a:t>
            </a:r>
            <a:r>
              <a:rPr lang="it-IT" dirty="0">
                <a:latin typeface="Arial" panose="020B0604020202020204" pitchFamily="34" charset="0"/>
              </a:rPr>
              <a:t>nella popolazione al di sotto dei 45 anni </a:t>
            </a:r>
          </a:p>
          <a:p>
            <a:pPr marL="285750" indent="-285750" algn="just">
              <a:buFont typeface="Arial" panose="020B0604020202020204" pitchFamily="34" charset="0"/>
              <a:buChar char="•"/>
            </a:pPr>
            <a:endParaRPr lang="it-IT" dirty="0">
              <a:latin typeface="Arial" panose="020B0604020202020204" pitchFamily="34" charset="0"/>
            </a:endParaRPr>
          </a:p>
          <a:p>
            <a:pPr marL="285750" indent="-285750" algn="just">
              <a:buFont typeface="Arial" panose="020B0604020202020204" pitchFamily="34" charset="0"/>
              <a:buChar char="•"/>
            </a:pPr>
            <a:r>
              <a:rPr lang="it-IT" dirty="0">
                <a:latin typeface="Arial" panose="020B0604020202020204" pitchFamily="34" charset="0"/>
              </a:rPr>
              <a:t>Possibile esito invalidante</a:t>
            </a:r>
            <a:endParaRPr lang="it-IT" dirty="0"/>
          </a:p>
        </p:txBody>
      </p:sp>
      <p:pic>
        <p:nvPicPr>
          <p:cNvPr id="5" name="Immagine 4">
            <a:extLst>
              <a:ext uri="{FF2B5EF4-FFF2-40B4-BE49-F238E27FC236}">
                <a16:creationId xmlns:a16="http://schemas.microsoft.com/office/drawing/2014/main" id="{444964CD-24B4-584C-9AD0-4B989C2E801B}"/>
              </a:ext>
            </a:extLst>
          </p:cNvPr>
          <p:cNvPicPr>
            <a:picLocks noChangeAspect="1"/>
          </p:cNvPicPr>
          <p:nvPr/>
        </p:nvPicPr>
        <p:blipFill>
          <a:blip r:embed="rId3"/>
          <a:stretch>
            <a:fillRect/>
          </a:stretch>
        </p:blipFill>
        <p:spPr>
          <a:xfrm>
            <a:off x="6016686" y="1851670"/>
            <a:ext cx="3019810" cy="2802384"/>
          </a:xfrm>
          <a:prstGeom prst="ellipse">
            <a:avLst/>
          </a:prstGeom>
        </p:spPr>
      </p:pic>
    </p:spTree>
    <p:extLst>
      <p:ext uri="{BB962C8B-B14F-4D97-AF65-F5344CB8AC3E}">
        <p14:creationId xmlns:p14="http://schemas.microsoft.com/office/powerpoint/2010/main" val="16982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20"/>
            <a:ext cx="7772400" cy="2188377"/>
          </a:xfrm>
        </p:spPr>
        <p:txBody>
          <a:bodyPr>
            <a:normAutofit/>
          </a:bodyPr>
          <a:lstStyle/>
          <a:p>
            <a:r>
              <a:rPr lang="it-IT" sz="2200" b="1" dirty="0"/>
              <a:t>8-9 Giugno 2024 – </a:t>
            </a:r>
            <a:r>
              <a:rPr lang="it-IT" sz="2200" b="1" dirty="0" err="1"/>
              <a:t>Cefpas</a:t>
            </a:r>
            <a:r>
              <a:rPr lang="it-IT" sz="2200" b="1" dirty="0"/>
              <a:t>, Caltanissetta</a:t>
            </a:r>
            <a:br>
              <a:rPr lang="it-IT" sz="2200" b="1" dirty="0"/>
            </a:br>
            <a:r>
              <a:rPr lang="it-IT" sz="1800" b="1" dirty="0"/>
              <a:t>“</a:t>
            </a:r>
            <a:r>
              <a:rPr lang="it-IT" sz="1800" dirty="0"/>
              <a:t>3° Congresso nazionale sulla Gestione del trauma di interesse chirurgico.</a:t>
            </a:r>
            <a:br>
              <a:rPr lang="it-IT" sz="1800" dirty="0"/>
            </a:br>
            <a:r>
              <a:rPr lang="it-IT" sz="1800" dirty="0"/>
              <a:t>L'approccio all'evento trauma del giovane chirurgo</a:t>
            </a:r>
            <a:r>
              <a:rPr lang="it-IT" sz="1800" b="1" dirty="0"/>
              <a:t>”</a:t>
            </a:r>
            <a:br>
              <a:rPr lang="it-IT" sz="1800" b="1" dirty="0"/>
            </a:br>
            <a:br>
              <a:rPr lang="it-IT" sz="1800" b="1" dirty="0"/>
            </a:br>
            <a:r>
              <a:rPr lang="it-IT" sz="1600" b="1" dirty="0"/>
              <a:t>Presidente del Congresso: </a:t>
            </a:r>
            <a:r>
              <a:rPr lang="it-IT" sz="1600" dirty="0"/>
              <a:t>Dott. Giovanni Di Lorenzo</a:t>
            </a:r>
            <a:br>
              <a:rPr lang="it-IT" sz="1600" b="1" dirty="0"/>
            </a:br>
            <a:r>
              <a:rPr lang="it-IT" sz="1600" b="1" dirty="0"/>
              <a:t> Presidente Onorario: </a:t>
            </a:r>
            <a:r>
              <a:rPr lang="it-IT" sz="1600" dirty="0"/>
              <a:t>Dott. Giovanni </a:t>
            </a:r>
            <a:r>
              <a:rPr lang="it-IT" sz="1600" dirty="0" err="1"/>
              <a:t>Ciaccio</a:t>
            </a:r>
            <a:br>
              <a:rPr lang="it-IT" sz="1800" b="1" dirty="0"/>
            </a:br>
            <a:endParaRPr lang="it-IT" sz="1800" b="1" dirty="0"/>
          </a:p>
        </p:txBody>
      </p:sp>
      <p:sp>
        <p:nvSpPr>
          <p:cNvPr id="3" name="Sottotitolo 2"/>
          <p:cNvSpPr>
            <a:spLocks noGrp="1"/>
          </p:cNvSpPr>
          <p:nvPr>
            <p:ph type="subTitle" idx="1"/>
          </p:nvPr>
        </p:nvSpPr>
        <p:spPr>
          <a:xfrm>
            <a:off x="285720" y="4429139"/>
            <a:ext cx="8501122" cy="357190"/>
          </a:xfrm>
        </p:spPr>
        <p:txBody>
          <a:bodyPr>
            <a:noAutofit/>
          </a:bodyPr>
          <a:lstStyle/>
          <a:p>
            <a:r>
              <a:rPr lang="en-US" sz="700" b="1" dirty="0">
                <a:latin typeface="+mj-lt"/>
                <a:cs typeface="Segoe UI" pitchFamily="34" charset="0"/>
              </a:rPr>
              <a:t>Ai </a:t>
            </a:r>
            <a:r>
              <a:rPr lang="en-US" sz="700" b="1" dirty="0" err="1">
                <a:latin typeface="+mj-lt"/>
                <a:cs typeface="Segoe UI" pitchFamily="34" charset="0"/>
              </a:rPr>
              <a:t>sensi</a:t>
            </a:r>
            <a:r>
              <a:rPr lang="en-US" sz="700" b="1" dirty="0">
                <a:latin typeface="+mj-lt"/>
                <a:cs typeface="Segoe UI" pitchFamily="34" charset="0"/>
              </a:rPr>
              <a:t> </a:t>
            </a:r>
            <a:r>
              <a:rPr lang="en-US" sz="700" b="1" dirty="0" err="1">
                <a:latin typeface="+mj-lt"/>
                <a:cs typeface="Segoe UI" pitchFamily="34" charset="0"/>
              </a:rPr>
              <a:t>dell’art</a:t>
            </a:r>
            <a:r>
              <a:rPr lang="en-US" sz="700" b="1" dirty="0">
                <a:latin typeface="+mj-lt"/>
                <a:cs typeface="Segoe UI" pitchFamily="34" charset="0"/>
              </a:rPr>
              <a:t>. 76, comma 4, </a:t>
            </a:r>
            <a:r>
              <a:rPr lang="en-US" sz="700" b="1" dirty="0" err="1">
                <a:latin typeface="+mj-lt"/>
                <a:cs typeface="Segoe UI" pitchFamily="34" charset="0"/>
              </a:rPr>
              <a:t>dell’Accordo</a:t>
            </a:r>
            <a:r>
              <a:rPr lang="en-US" sz="700" b="1" dirty="0">
                <a:latin typeface="+mj-lt"/>
                <a:cs typeface="Segoe UI" pitchFamily="34" charset="0"/>
              </a:rPr>
              <a:t> </a:t>
            </a:r>
            <a:r>
              <a:rPr lang="en-US" sz="700" b="1" dirty="0" err="1">
                <a:latin typeface="+mj-lt"/>
                <a:cs typeface="Segoe UI" pitchFamily="34" charset="0"/>
              </a:rPr>
              <a:t>Stato-Regioni</a:t>
            </a:r>
            <a:r>
              <a:rPr lang="en-US" sz="700" b="1" dirty="0">
                <a:latin typeface="+mj-lt"/>
                <a:cs typeface="Segoe UI" pitchFamily="34" charset="0"/>
              </a:rPr>
              <a:t> del 2 </a:t>
            </a:r>
            <a:r>
              <a:rPr lang="en-US" sz="700" b="1" dirty="0" err="1">
                <a:latin typeface="+mj-lt"/>
                <a:cs typeface="Segoe UI" pitchFamily="34" charset="0"/>
              </a:rPr>
              <a:t>febbraio</a:t>
            </a:r>
            <a:r>
              <a:rPr lang="en-US" sz="700" b="1" dirty="0">
                <a:latin typeface="+mj-lt"/>
                <a:cs typeface="Segoe UI" pitchFamily="34" charset="0"/>
              </a:rPr>
              <a:t> 2017 e del </a:t>
            </a:r>
            <a:r>
              <a:rPr lang="en-US" sz="700" b="1" dirty="0" err="1">
                <a:latin typeface="+mj-lt"/>
                <a:cs typeface="Segoe UI" pitchFamily="34" charset="0"/>
              </a:rPr>
              <a:t>paragrafo</a:t>
            </a:r>
            <a:r>
              <a:rPr lang="en-US" sz="700" b="1" dirty="0">
                <a:latin typeface="+mj-lt"/>
                <a:cs typeface="Segoe UI" pitchFamily="34" charset="0"/>
              </a:rPr>
              <a:t> 4.5 del </a:t>
            </a:r>
            <a:r>
              <a:rPr lang="en-US" sz="700" b="1" dirty="0" err="1">
                <a:latin typeface="+mj-lt"/>
                <a:cs typeface="Segoe UI" pitchFamily="34" charset="0"/>
              </a:rPr>
              <a:t>manuale</a:t>
            </a:r>
            <a:r>
              <a:rPr lang="en-US" sz="700" b="1" dirty="0">
                <a:latin typeface="+mj-lt"/>
                <a:cs typeface="Segoe UI" pitchFamily="34" charset="0"/>
              </a:rPr>
              <a:t> </a:t>
            </a:r>
            <a:r>
              <a:rPr lang="en-US" sz="700" b="1" dirty="0" err="1">
                <a:latin typeface="+mj-lt"/>
                <a:cs typeface="Segoe UI" pitchFamily="34" charset="0"/>
              </a:rPr>
              <a:t>nazionale</a:t>
            </a:r>
            <a:r>
              <a:rPr lang="en-US" sz="700" b="1" dirty="0">
                <a:latin typeface="+mj-lt"/>
                <a:cs typeface="Segoe UI" pitchFamily="34" charset="0"/>
              </a:rPr>
              <a:t> </a:t>
            </a:r>
            <a:r>
              <a:rPr lang="en-US" sz="700" b="1" dirty="0" err="1">
                <a:latin typeface="+mj-lt"/>
                <a:cs typeface="Segoe UI" pitchFamily="34" charset="0"/>
              </a:rPr>
              <a:t>di</a:t>
            </a:r>
            <a:r>
              <a:rPr lang="en-US" sz="700" b="1" dirty="0">
                <a:latin typeface="+mj-lt"/>
                <a:cs typeface="Segoe UI" pitchFamily="34" charset="0"/>
              </a:rPr>
              <a:t> </a:t>
            </a:r>
            <a:r>
              <a:rPr lang="en-US" sz="700" b="1" dirty="0" err="1">
                <a:latin typeface="+mj-lt"/>
                <a:cs typeface="Segoe UI" pitchFamily="34" charset="0"/>
              </a:rPr>
              <a:t>accreditamento</a:t>
            </a:r>
            <a:r>
              <a:rPr lang="en-US" sz="700" b="1" dirty="0">
                <a:latin typeface="+mj-lt"/>
                <a:cs typeface="Segoe UI" pitchFamily="34" charset="0"/>
              </a:rPr>
              <a:t> per </a:t>
            </a:r>
            <a:r>
              <a:rPr lang="en-US" sz="700" b="1" dirty="0" err="1">
                <a:latin typeface="+mj-lt"/>
                <a:cs typeface="Segoe UI" pitchFamily="34" charset="0"/>
              </a:rPr>
              <a:t>l’erogazione</a:t>
            </a:r>
            <a:r>
              <a:rPr lang="en-US" sz="700" b="1" dirty="0">
                <a:latin typeface="+mj-lt"/>
                <a:cs typeface="Segoe UI" pitchFamily="34" charset="0"/>
              </a:rPr>
              <a:t> </a:t>
            </a:r>
            <a:r>
              <a:rPr lang="en-US" sz="700" b="1" dirty="0" err="1">
                <a:latin typeface="+mj-lt"/>
                <a:cs typeface="Segoe UI" pitchFamily="34" charset="0"/>
              </a:rPr>
              <a:t>di</a:t>
            </a:r>
            <a:r>
              <a:rPr lang="en-US" sz="700" b="1" dirty="0">
                <a:latin typeface="+mj-lt"/>
                <a:cs typeface="Segoe UI" pitchFamily="34" charset="0"/>
              </a:rPr>
              <a:t> </a:t>
            </a:r>
            <a:r>
              <a:rPr lang="en-US" sz="700" b="1" dirty="0" err="1">
                <a:latin typeface="+mj-lt"/>
                <a:cs typeface="Segoe UI" pitchFamily="34" charset="0"/>
              </a:rPr>
              <a:t>eventi</a:t>
            </a:r>
            <a:r>
              <a:rPr lang="en-US" sz="700" b="1" dirty="0">
                <a:latin typeface="+mj-lt"/>
                <a:cs typeface="Segoe UI" pitchFamily="34" charset="0"/>
              </a:rPr>
              <a:t> ECM. DICHIARA </a:t>
            </a:r>
            <a:r>
              <a:rPr lang="en-US" sz="700" b="1" dirty="0" err="1">
                <a:latin typeface="+mj-lt"/>
                <a:cs typeface="Segoe UI" pitchFamily="34" charset="0"/>
              </a:rPr>
              <a:t>che</a:t>
            </a:r>
            <a:r>
              <a:rPr lang="en-US" sz="700" b="1" dirty="0">
                <a:latin typeface="+mj-lt"/>
                <a:cs typeface="Segoe UI" pitchFamily="34" charset="0"/>
              </a:rPr>
              <a:t> </a:t>
            </a:r>
            <a:r>
              <a:rPr lang="en-US" sz="700" b="1" dirty="0" err="1">
                <a:latin typeface="+mj-lt"/>
                <a:cs typeface="Segoe UI" pitchFamily="34" charset="0"/>
              </a:rPr>
              <a:t>negli</a:t>
            </a:r>
            <a:r>
              <a:rPr lang="en-US" sz="700" b="1" dirty="0">
                <a:latin typeface="+mj-lt"/>
                <a:cs typeface="Segoe UI" pitchFamily="34" charset="0"/>
              </a:rPr>
              <a:t> </a:t>
            </a:r>
            <a:r>
              <a:rPr lang="en-US" sz="700" b="1" dirty="0" err="1">
                <a:latin typeface="+mj-lt"/>
                <a:cs typeface="Segoe UI" pitchFamily="34" charset="0"/>
              </a:rPr>
              <a:t>ultimi</a:t>
            </a:r>
            <a:r>
              <a:rPr lang="en-US" sz="700" b="1" dirty="0">
                <a:latin typeface="+mj-lt"/>
                <a:cs typeface="Segoe UI" pitchFamily="34" charset="0"/>
              </a:rPr>
              <a:t> due </a:t>
            </a:r>
            <a:r>
              <a:rPr lang="en-US" sz="700" b="1" dirty="0" err="1">
                <a:latin typeface="+mj-lt"/>
                <a:cs typeface="Segoe UI" pitchFamily="34" charset="0"/>
              </a:rPr>
              <a:t>anni</a:t>
            </a:r>
            <a:r>
              <a:rPr lang="en-US" sz="700" b="1" dirty="0">
                <a:latin typeface="+mj-lt"/>
                <a:cs typeface="Segoe UI" pitchFamily="34" charset="0"/>
              </a:rPr>
              <a:t> non ha </a:t>
            </a:r>
            <a:r>
              <a:rPr lang="en-US" sz="700" b="1" dirty="0" err="1">
                <a:latin typeface="+mj-lt"/>
                <a:cs typeface="Segoe UI" pitchFamily="34" charset="0"/>
              </a:rPr>
              <a:t>avuto</a:t>
            </a:r>
            <a:r>
              <a:rPr lang="en-US" sz="700" b="1" dirty="0">
                <a:latin typeface="+mj-lt"/>
                <a:cs typeface="Segoe UI" pitchFamily="34" charset="0"/>
              </a:rPr>
              <a:t>, </a:t>
            </a:r>
            <a:r>
              <a:rPr lang="en-US" sz="700" b="1" dirty="0" err="1">
                <a:latin typeface="+mj-lt"/>
                <a:cs typeface="Segoe UI" pitchFamily="34" charset="0"/>
              </a:rPr>
              <a:t>rapporti</a:t>
            </a:r>
            <a:r>
              <a:rPr lang="en-US" sz="700" b="1" dirty="0">
                <a:latin typeface="+mj-lt"/>
                <a:cs typeface="Segoe UI" pitchFamily="34" charset="0"/>
              </a:rPr>
              <a:t> con </a:t>
            </a:r>
            <a:r>
              <a:rPr lang="en-US" sz="700" b="1" dirty="0" err="1">
                <a:latin typeface="+mj-lt"/>
                <a:cs typeface="Segoe UI" pitchFamily="34" charset="0"/>
              </a:rPr>
              <a:t>soggetti</a:t>
            </a:r>
            <a:r>
              <a:rPr lang="en-US" sz="700" b="1" dirty="0">
                <a:latin typeface="+mj-lt"/>
                <a:cs typeface="Segoe UI" pitchFamily="34" charset="0"/>
              </a:rPr>
              <a:t> </a:t>
            </a:r>
            <a:r>
              <a:rPr lang="en-US" sz="700" b="1" dirty="0" err="1">
                <a:latin typeface="+mj-lt"/>
                <a:cs typeface="Segoe UI" pitchFamily="34" charset="0"/>
              </a:rPr>
              <a:t>portatori</a:t>
            </a:r>
            <a:r>
              <a:rPr lang="en-US" sz="700" b="1" dirty="0">
                <a:latin typeface="+mj-lt"/>
                <a:cs typeface="Segoe UI" pitchFamily="34" charset="0"/>
              </a:rPr>
              <a:t> </a:t>
            </a:r>
            <a:r>
              <a:rPr lang="en-US" sz="700" b="1" dirty="0" err="1">
                <a:latin typeface="+mj-lt"/>
                <a:cs typeface="Segoe UI" pitchFamily="34" charset="0"/>
              </a:rPr>
              <a:t>di</a:t>
            </a:r>
            <a:r>
              <a:rPr lang="en-US" sz="700" b="1" dirty="0">
                <a:latin typeface="+mj-lt"/>
                <a:cs typeface="Segoe UI" pitchFamily="34" charset="0"/>
              </a:rPr>
              <a:t> </a:t>
            </a:r>
            <a:r>
              <a:rPr lang="en-US" sz="700" b="1" dirty="0" err="1">
                <a:latin typeface="+mj-lt"/>
                <a:cs typeface="Segoe UI" pitchFamily="34" charset="0"/>
              </a:rPr>
              <a:t>interessi</a:t>
            </a:r>
            <a:r>
              <a:rPr lang="en-US" sz="700" b="1" dirty="0">
                <a:latin typeface="+mj-lt"/>
                <a:cs typeface="Segoe UI" pitchFamily="34" charset="0"/>
              </a:rPr>
              <a:t> </a:t>
            </a:r>
            <a:r>
              <a:rPr lang="en-US" sz="700" b="1" dirty="0" err="1">
                <a:latin typeface="+mj-lt"/>
                <a:cs typeface="Segoe UI" pitchFamily="34" charset="0"/>
              </a:rPr>
              <a:t>commerciali</a:t>
            </a:r>
            <a:r>
              <a:rPr lang="en-US" sz="700" b="1" dirty="0">
                <a:latin typeface="+mj-lt"/>
                <a:cs typeface="Segoe UI" pitchFamily="34" charset="0"/>
              </a:rPr>
              <a:t> in </a:t>
            </a:r>
            <a:r>
              <a:rPr lang="en-US" sz="700" b="1" dirty="0" err="1">
                <a:latin typeface="+mj-lt"/>
                <a:cs typeface="Segoe UI" pitchFamily="34" charset="0"/>
              </a:rPr>
              <a:t>ambito</a:t>
            </a:r>
            <a:r>
              <a:rPr lang="en-US" sz="700" b="1" dirty="0">
                <a:latin typeface="+mj-lt"/>
                <a:cs typeface="Segoe UI" pitchFamily="34" charset="0"/>
              </a:rPr>
              <a:t> </a:t>
            </a:r>
            <a:r>
              <a:rPr lang="en-US" sz="700" b="1" dirty="0" err="1">
                <a:latin typeface="+mj-lt"/>
                <a:cs typeface="Segoe UI" pitchFamily="34" charset="0"/>
              </a:rPr>
              <a:t>Sanitario</a:t>
            </a:r>
            <a:r>
              <a:rPr lang="en-US" sz="700" b="1" dirty="0">
                <a:latin typeface="+mj-lt"/>
                <a:cs typeface="Segoe UI" pitchFamily="34" charset="0"/>
              </a:rPr>
              <a:t>.</a:t>
            </a:r>
            <a:br>
              <a:rPr lang="en-US" sz="700" dirty="0">
                <a:latin typeface="+mj-lt"/>
              </a:rPr>
            </a:br>
            <a:endParaRPr lang="it-IT" sz="700" dirty="0">
              <a:latin typeface="+mj-lt"/>
            </a:endParaRPr>
          </a:p>
        </p:txBody>
      </p:sp>
    </p:spTree>
    <p:extLst>
      <p:ext uri="{BB962C8B-B14F-4D97-AF65-F5344CB8AC3E}">
        <p14:creationId xmlns:p14="http://schemas.microsoft.com/office/powerpoint/2010/main" val="114398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3A3E1300-CC70-9B4F-9ED6-4A943EC65F5B}"/>
              </a:ext>
            </a:extLst>
          </p:cNvPr>
          <p:cNvSpPr/>
          <p:nvPr/>
        </p:nvSpPr>
        <p:spPr>
          <a:xfrm>
            <a:off x="4583157" y="1256005"/>
            <a:ext cx="4572000" cy="1477328"/>
          </a:xfrm>
          <a:prstGeom prst="rect">
            <a:avLst/>
          </a:prstGeom>
        </p:spPr>
        <p:txBody>
          <a:bodyPr>
            <a:spAutoFit/>
          </a:bodyPr>
          <a:lstStyle/>
          <a:p>
            <a:pPr marL="228600" indent="-228600">
              <a:buAutoNum type="arabicPeriod" startAt="2"/>
            </a:pPr>
            <a:r>
              <a:rPr lang="it-IT" dirty="0">
                <a:solidFill>
                  <a:srgbClr val="202122"/>
                </a:solidFill>
                <a:latin typeface="Arial Hebrew" pitchFamily="2" charset="-79"/>
                <a:cs typeface="Arial Hebrew" pitchFamily="2" charset="-79"/>
              </a:rPr>
              <a:t>Il DEA di II livello</a:t>
            </a:r>
          </a:p>
          <a:p>
            <a:pPr marL="228600" indent="-228600">
              <a:buAutoNum type="alphaUcPeriod"/>
            </a:pPr>
            <a:r>
              <a:rPr lang="it-IT" dirty="0">
                <a:solidFill>
                  <a:srgbClr val="202122"/>
                </a:solidFill>
                <a:latin typeface="Arial Hebrew" pitchFamily="2" charset="-79"/>
                <a:cs typeface="Arial Hebrew" pitchFamily="2" charset="-79"/>
              </a:rPr>
              <a:t>È un centro SPOKE</a:t>
            </a:r>
          </a:p>
          <a:p>
            <a:pPr marL="228600" indent="-228600">
              <a:buAutoNum type="alphaUcPeriod"/>
            </a:pPr>
            <a:r>
              <a:rPr lang="it-IT" dirty="0">
                <a:solidFill>
                  <a:srgbClr val="202122"/>
                </a:solidFill>
                <a:latin typeface="Arial Hebrew" pitchFamily="2" charset="-79"/>
                <a:cs typeface="Arial Hebrew" pitchFamily="2" charset="-79"/>
              </a:rPr>
              <a:t>Non ha base elisoccorso</a:t>
            </a:r>
          </a:p>
          <a:p>
            <a:pPr marL="228600" indent="-228600">
              <a:buAutoNum type="alphaUcPeriod"/>
            </a:pPr>
            <a:r>
              <a:rPr lang="it-IT" dirty="0">
                <a:solidFill>
                  <a:srgbClr val="202122"/>
                </a:solidFill>
                <a:highlight>
                  <a:srgbClr val="FF0000"/>
                </a:highlight>
                <a:latin typeface="Arial Hebrew" pitchFamily="2" charset="-79"/>
                <a:cs typeface="Arial Hebrew" pitchFamily="2" charset="-79"/>
              </a:rPr>
              <a:t>È un centro HUB</a:t>
            </a:r>
          </a:p>
          <a:p>
            <a:pPr marL="228600" indent="-228600">
              <a:buAutoNum type="alphaUcPeriod"/>
            </a:pPr>
            <a:r>
              <a:rPr lang="it-IT" dirty="0">
                <a:solidFill>
                  <a:srgbClr val="202122"/>
                </a:solidFill>
                <a:latin typeface="Arial Hebrew" pitchFamily="2" charset="-79"/>
                <a:cs typeface="Arial Hebrew" pitchFamily="2" charset="-79"/>
              </a:rPr>
              <a:t>Nessuna delle precedenti</a:t>
            </a:r>
            <a:endParaRPr lang="it-IT" dirty="0">
              <a:latin typeface="Arial Hebrew" pitchFamily="2" charset="-79"/>
              <a:cs typeface="Arial Hebrew" pitchFamily="2" charset="-79"/>
            </a:endParaRPr>
          </a:p>
        </p:txBody>
      </p:sp>
      <p:sp>
        <p:nvSpPr>
          <p:cNvPr id="6" name="Rettangolo 5">
            <a:extLst>
              <a:ext uri="{FF2B5EF4-FFF2-40B4-BE49-F238E27FC236}">
                <a16:creationId xmlns:a16="http://schemas.microsoft.com/office/drawing/2014/main" id="{F3F21DEE-A17C-E540-BFD1-66D621B434C7}"/>
              </a:ext>
            </a:extLst>
          </p:cNvPr>
          <p:cNvSpPr/>
          <p:nvPr/>
        </p:nvSpPr>
        <p:spPr>
          <a:xfrm>
            <a:off x="251520" y="1257421"/>
            <a:ext cx="4572000" cy="2031325"/>
          </a:xfrm>
          <a:prstGeom prst="rect">
            <a:avLst/>
          </a:prstGeom>
        </p:spPr>
        <p:txBody>
          <a:bodyPr>
            <a:spAutoFit/>
          </a:bodyPr>
          <a:lstStyle/>
          <a:p>
            <a:r>
              <a:rPr lang="it-IT" dirty="0">
                <a:latin typeface="Arial Hebrew" pitchFamily="2" charset="-79"/>
                <a:cs typeface="Arial Hebrew" pitchFamily="2" charset="-79"/>
              </a:rPr>
              <a:t>1. In quale decreto ministeriale è stato introdotto il concetto di </a:t>
            </a:r>
            <a:r>
              <a:rPr lang="it-IT" dirty="0" err="1">
                <a:latin typeface="Arial Hebrew" pitchFamily="2" charset="-79"/>
                <a:cs typeface="Arial Hebrew" pitchFamily="2" charset="-79"/>
              </a:rPr>
              <a:t>Hub</a:t>
            </a:r>
            <a:r>
              <a:rPr lang="it-IT" dirty="0">
                <a:latin typeface="Arial Hebrew" pitchFamily="2" charset="-79"/>
                <a:cs typeface="Arial Hebrew" pitchFamily="2" charset="-79"/>
              </a:rPr>
              <a:t> e </a:t>
            </a:r>
            <a:r>
              <a:rPr lang="it-IT" dirty="0" err="1">
                <a:latin typeface="Arial Hebrew" pitchFamily="2" charset="-79"/>
                <a:cs typeface="Arial Hebrew" pitchFamily="2" charset="-79"/>
              </a:rPr>
              <a:t>Spoke</a:t>
            </a:r>
            <a:r>
              <a:rPr lang="it-IT" dirty="0">
                <a:latin typeface="Arial Hebrew" pitchFamily="2" charset="-79"/>
                <a:cs typeface="Arial Hebrew" pitchFamily="2" charset="-79"/>
              </a:rPr>
              <a:t> in Italia?</a:t>
            </a:r>
          </a:p>
          <a:p>
            <a:pPr marL="514350" indent="-514350">
              <a:buAutoNum type="alphaUcPeriod"/>
            </a:pPr>
            <a:r>
              <a:rPr lang="it-IT" dirty="0">
                <a:latin typeface="Arial Hebrew" pitchFamily="2" charset="-79"/>
                <a:cs typeface="Arial Hebrew" pitchFamily="2" charset="-79"/>
              </a:rPr>
              <a:t>Il D.M. n. 153 del 2023</a:t>
            </a:r>
          </a:p>
          <a:p>
            <a:pPr marL="514350" indent="-514350">
              <a:buAutoNum type="alphaUcPeriod"/>
            </a:pPr>
            <a:r>
              <a:rPr lang="it-IT" dirty="0">
                <a:highlight>
                  <a:srgbClr val="FF0000"/>
                </a:highlight>
                <a:latin typeface="Arial Hebrew" pitchFamily="2" charset="-79"/>
                <a:cs typeface="Arial Hebrew" pitchFamily="2" charset="-79"/>
              </a:rPr>
              <a:t>Il D.M. </a:t>
            </a:r>
            <a:r>
              <a:rPr lang="it-IT" dirty="0">
                <a:solidFill>
                  <a:srgbClr val="202122"/>
                </a:solidFill>
                <a:highlight>
                  <a:srgbClr val="FF0000"/>
                </a:highlight>
                <a:latin typeface="Arial Hebrew" pitchFamily="2" charset="-79"/>
                <a:cs typeface="Arial Hebrew" pitchFamily="2" charset="-79"/>
              </a:rPr>
              <a:t>n. 70 del 2015</a:t>
            </a:r>
          </a:p>
          <a:p>
            <a:pPr marL="514350" indent="-514350">
              <a:buAutoNum type="alphaUcPeriod"/>
            </a:pPr>
            <a:r>
              <a:rPr lang="it-IT" dirty="0">
                <a:solidFill>
                  <a:srgbClr val="202122"/>
                </a:solidFill>
                <a:latin typeface="Arial Hebrew" pitchFamily="2" charset="-79"/>
                <a:cs typeface="Arial Hebrew" pitchFamily="2" charset="-79"/>
              </a:rPr>
              <a:t>Il D.M. n. 22 del 1954</a:t>
            </a:r>
          </a:p>
          <a:p>
            <a:pPr marL="514350" indent="-514350">
              <a:buAutoNum type="alphaUcPeriod"/>
            </a:pPr>
            <a:r>
              <a:rPr lang="it-IT" dirty="0">
                <a:solidFill>
                  <a:srgbClr val="202122"/>
                </a:solidFill>
                <a:latin typeface="Arial Hebrew" pitchFamily="2" charset="-79"/>
                <a:cs typeface="Arial Hebrew" pitchFamily="2" charset="-79"/>
              </a:rPr>
              <a:t>Il D.M. n.1 del 2002</a:t>
            </a:r>
          </a:p>
        </p:txBody>
      </p:sp>
      <p:sp>
        <p:nvSpPr>
          <p:cNvPr id="7" name="Rettangolo 6">
            <a:extLst>
              <a:ext uri="{FF2B5EF4-FFF2-40B4-BE49-F238E27FC236}">
                <a16:creationId xmlns:a16="http://schemas.microsoft.com/office/drawing/2014/main" id="{705454C3-5637-C742-8E0B-287A340E5D4F}"/>
              </a:ext>
            </a:extLst>
          </p:cNvPr>
          <p:cNvSpPr/>
          <p:nvPr/>
        </p:nvSpPr>
        <p:spPr>
          <a:xfrm>
            <a:off x="4572000" y="2870416"/>
            <a:ext cx="4572000" cy="2308324"/>
          </a:xfrm>
          <a:prstGeom prst="rect">
            <a:avLst/>
          </a:prstGeom>
        </p:spPr>
        <p:txBody>
          <a:bodyPr>
            <a:spAutoFit/>
          </a:bodyPr>
          <a:lstStyle/>
          <a:p>
            <a:r>
              <a:rPr lang="it-IT" dirty="0">
                <a:latin typeface="Arial Hebrew" pitchFamily="2" charset="-79"/>
                <a:cs typeface="Arial Hebrew" pitchFamily="2" charset="-79"/>
              </a:rPr>
              <a:t>3. Quale delle seguenti discipline non è presente in un centro SPOKE?</a:t>
            </a:r>
          </a:p>
          <a:p>
            <a:pPr marL="514350" indent="-514350">
              <a:buFont typeface="Arial" pitchFamily="34" charset="0"/>
              <a:buAutoNum type="alphaUcPeriod"/>
            </a:pPr>
            <a:r>
              <a:rPr lang="it-IT" dirty="0">
                <a:latin typeface="Arial Hebrew" pitchFamily="2" charset="-79"/>
                <a:cs typeface="Arial Hebrew" pitchFamily="2" charset="-79"/>
              </a:rPr>
              <a:t>Chirurgia Generale</a:t>
            </a:r>
          </a:p>
          <a:p>
            <a:pPr marL="514350" indent="-514350">
              <a:buFont typeface="Arial" pitchFamily="34" charset="0"/>
              <a:buAutoNum type="alphaUcPeriod"/>
            </a:pPr>
            <a:r>
              <a:rPr lang="it-IT" dirty="0">
                <a:latin typeface="Arial Hebrew" pitchFamily="2" charset="-79"/>
                <a:cs typeface="Arial Hebrew" pitchFamily="2" charset="-79"/>
              </a:rPr>
              <a:t>Medicina interna</a:t>
            </a:r>
            <a:endParaRPr lang="it-IT" dirty="0">
              <a:solidFill>
                <a:srgbClr val="202122"/>
              </a:solidFill>
              <a:latin typeface="Arial Hebrew" pitchFamily="2" charset="-79"/>
              <a:cs typeface="Arial Hebrew" pitchFamily="2" charset="-79"/>
            </a:endParaRPr>
          </a:p>
          <a:p>
            <a:pPr marL="514350" indent="-514350">
              <a:buFont typeface="Arial" pitchFamily="34" charset="0"/>
              <a:buAutoNum type="alphaUcPeriod"/>
            </a:pPr>
            <a:r>
              <a:rPr lang="it-IT" dirty="0">
                <a:solidFill>
                  <a:srgbClr val="202122"/>
                </a:solidFill>
                <a:highlight>
                  <a:srgbClr val="FF0000"/>
                </a:highlight>
                <a:latin typeface="Arial Hebrew" pitchFamily="2" charset="-79"/>
                <a:cs typeface="Arial Hebrew" pitchFamily="2" charset="-79"/>
              </a:rPr>
              <a:t>Chirurgia vascolare</a:t>
            </a:r>
          </a:p>
          <a:p>
            <a:pPr marL="514350" indent="-514350">
              <a:buFont typeface="Arial" pitchFamily="34" charset="0"/>
              <a:buAutoNum type="alphaUcPeriod"/>
            </a:pPr>
            <a:r>
              <a:rPr lang="it-IT" dirty="0">
                <a:solidFill>
                  <a:srgbClr val="202122"/>
                </a:solidFill>
                <a:latin typeface="Arial Hebrew" pitchFamily="2" charset="-79"/>
                <a:cs typeface="Arial Hebrew" pitchFamily="2" charset="-79"/>
              </a:rPr>
              <a:t>Cardiologia</a:t>
            </a:r>
          </a:p>
          <a:p>
            <a:endParaRPr lang="it-IT" dirty="0">
              <a:solidFill>
                <a:srgbClr val="202122"/>
              </a:solidFill>
              <a:latin typeface="Arial Hebrew" pitchFamily="2" charset="-79"/>
              <a:cs typeface="Arial Hebrew" pitchFamily="2" charset="-79"/>
            </a:endParaRPr>
          </a:p>
          <a:p>
            <a:r>
              <a:rPr lang="it-IT" dirty="0">
                <a:solidFill>
                  <a:srgbClr val="202122"/>
                </a:solidFill>
                <a:latin typeface="Arial Hebrew" pitchFamily="2" charset="-79"/>
                <a:cs typeface="Arial Hebrew" pitchFamily="2" charset="-79"/>
              </a:rPr>
              <a:t>.</a:t>
            </a:r>
            <a:endParaRPr lang="it-IT" dirty="0"/>
          </a:p>
        </p:txBody>
      </p:sp>
    </p:spTree>
    <p:extLst>
      <p:ext uri="{BB962C8B-B14F-4D97-AF65-F5344CB8AC3E}">
        <p14:creationId xmlns:p14="http://schemas.microsoft.com/office/powerpoint/2010/main" val="361853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647A3D5-8396-8F4A-9437-B96914D2C4C8}"/>
              </a:ext>
            </a:extLst>
          </p:cNvPr>
          <p:cNvSpPr txBox="1"/>
          <p:nvPr/>
        </p:nvSpPr>
        <p:spPr>
          <a:xfrm>
            <a:off x="3341535" y="913577"/>
            <a:ext cx="2460930" cy="369332"/>
          </a:xfrm>
          <a:prstGeom prst="rect">
            <a:avLst/>
          </a:prstGeom>
          <a:noFill/>
        </p:spPr>
        <p:txBody>
          <a:bodyPr wrap="none" rtlCol="0">
            <a:spAutoFit/>
          </a:bodyPr>
          <a:lstStyle/>
          <a:p>
            <a:r>
              <a:rPr lang="it-IT" b="1" dirty="0"/>
              <a:t>TRAUMA ADDOMINALE</a:t>
            </a:r>
          </a:p>
        </p:txBody>
      </p:sp>
      <p:sp>
        <p:nvSpPr>
          <p:cNvPr id="3" name="Rettangolo 2">
            <a:extLst>
              <a:ext uri="{FF2B5EF4-FFF2-40B4-BE49-F238E27FC236}">
                <a16:creationId xmlns:a16="http://schemas.microsoft.com/office/drawing/2014/main" id="{F56FC2B8-6736-1E4A-B443-3FDCA7516C42}"/>
              </a:ext>
            </a:extLst>
          </p:cNvPr>
          <p:cNvSpPr/>
          <p:nvPr/>
        </p:nvSpPr>
        <p:spPr>
          <a:xfrm>
            <a:off x="433236" y="1790568"/>
            <a:ext cx="3686084" cy="507831"/>
          </a:xfrm>
          <a:prstGeom prst="rect">
            <a:avLst/>
          </a:prstGeom>
          <a:solidFill>
            <a:schemeClr val="accent2">
              <a:lumMod val="40000"/>
              <a:lumOff val="60000"/>
            </a:schemeClr>
          </a:solidFill>
        </p:spPr>
        <p:txBody>
          <a:bodyPr wrap="square">
            <a:spAutoFit/>
          </a:bodyPr>
          <a:lstStyle/>
          <a:p>
            <a:r>
              <a:rPr lang="en" sz="1350" dirty="0">
                <a:solidFill>
                  <a:srgbClr val="FF0000"/>
                </a:solidFill>
                <a:latin typeface="NotoSans"/>
              </a:rPr>
              <a:t>Il trauma </a:t>
            </a:r>
            <a:r>
              <a:rPr lang="en" sz="1350" dirty="0" err="1">
                <a:solidFill>
                  <a:srgbClr val="FF0000"/>
                </a:solidFill>
                <a:latin typeface="NotoSans"/>
              </a:rPr>
              <a:t>chiuso</a:t>
            </a:r>
            <a:r>
              <a:rPr lang="en" sz="1350" dirty="0">
                <a:solidFill>
                  <a:srgbClr val="FF0000"/>
                </a:solidFill>
                <a:latin typeface="NotoSans"/>
              </a:rPr>
              <a:t> </a:t>
            </a:r>
            <a:r>
              <a:rPr lang="en" sz="1350" dirty="0" err="1">
                <a:solidFill>
                  <a:srgbClr val="212121"/>
                </a:solidFill>
                <a:latin typeface="NotoSans"/>
              </a:rPr>
              <a:t>è</a:t>
            </a:r>
            <a:r>
              <a:rPr lang="en" sz="1350" dirty="0">
                <a:solidFill>
                  <a:srgbClr val="212121"/>
                </a:solidFill>
                <a:latin typeface="NotoSans"/>
              </a:rPr>
              <a:t> </a:t>
            </a:r>
            <a:r>
              <a:rPr lang="en" sz="1350" dirty="0" err="1">
                <a:solidFill>
                  <a:srgbClr val="212121"/>
                </a:solidFill>
                <a:latin typeface="NotoSans"/>
              </a:rPr>
              <a:t>il</a:t>
            </a:r>
            <a:r>
              <a:rPr lang="en" sz="1350" dirty="0">
                <a:solidFill>
                  <a:srgbClr val="212121"/>
                </a:solidFill>
                <a:latin typeface="NotoSans"/>
              </a:rPr>
              <a:t> trauma </a:t>
            </a:r>
            <a:r>
              <a:rPr lang="en" sz="1350" dirty="0" err="1">
                <a:solidFill>
                  <a:srgbClr val="212121"/>
                </a:solidFill>
                <a:latin typeface="NotoSans"/>
              </a:rPr>
              <a:t>addominale</a:t>
            </a:r>
            <a:r>
              <a:rPr lang="en" sz="1350" dirty="0">
                <a:solidFill>
                  <a:srgbClr val="212121"/>
                </a:solidFill>
                <a:latin typeface="NotoSans"/>
              </a:rPr>
              <a:t> </a:t>
            </a:r>
            <a:r>
              <a:rPr lang="en" sz="1350" dirty="0" err="1">
                <a:solidFill>
                  <a:srgbClr val="212121"/>
                </a:solidFill>
                <a:latin typeface="NotoSans"/>
              </a:rPr>
              <a:t>principale</a:t>
            </a:r>
            <a:r>
              <a:rPr lang="en" sz="1350" dirty="0">
                <a:solidFill>
                  <a:srgbClr val="212121"/>
                </a:solidFill>
                <a:latin typeface="NotoSans"/>
              </a:rPr>
              <a:t> </a:t>
            </a:r>
            <a:r>
              <a:rPr lang="en" sz="1350" dirty="0" err="1">
                <a:solidFill>
                  <a:srgbClr val="212121"/>
                </a:solidFill>
                <a:latin typeface="NotoSans"/>
              </a:rPr>
              <a:t>che</a:t>
            </a:r>
            <a:r>
              <a:rPr lang="en" sz="1350" dirty="0">
                <a:solidFill>
                  <a:srgbClr val="212121"/>
                </a:solidFill>
                <a:latin typeface="NotoSans"/>
              </a:rPr>
              <a:t> </a:t>
            </a:r>
            <a:r>
              <a:rPr lang="en" sz="1350" dirty="0" err="1">
                <a:solidFill>
                  <a:srgbClr val="212121"/>
                </a:solidFill>
                <a:latin typeface="NotoSans"/>
              </a:rPr>
              <a:t>viene</a:t>
            </a:r>
            <a:r>
              <a:rPr lang="en" sz="1350" dirty="0">
                <a:solidFill>
                  <a:srgbClr val="212121"/>
                </a:solidFill>
                <a:latin typeface="NotoSans"/>
              </a:rPr>
              <a:t> </a:t>
            </a:r>
            <a:r>
              <a:rPr lang="en" sz="1350" dirty="0" err="1">
                <a:solidFill>
                  <a:srgbClr val="212121"/>
                </a:solidFill>
                <a:latin typeface="NotoSans"/>
              </a:rPr>
              <a:t>visto</a:t>
            </a:r>
            <a:r>
              <a:rPr lang="en" sz="1350" dirty="0">
                <a:solidFill>
                  <a:srgbClr val="212121"/>
                </a:solidFill>
                <a:latin typeface="NotoSans"/>
              </a:rPr>
              <a:t> </a:t>
            </a:r>
            <a:r>
              <a:rPr lang="en" sz="1350" dirty="0" err="1">
                <a:solidFill>
                  <a:srgbClr val="212121"/>
                </a:solidFill>
                <a:latin typeface="NotoSans"/>
              </a:rPr>
              <a:t>presso</a:t>
            </a:r>
            <a:r>
              <a:rPr lang="en" sz="1350" dirty="0">
                <a:solidFill>
                  <a:srgbClr val="212121"/>
                </a:solidFill>
                <a:latin typeface="NotoSans"/>
              </a:rPr>
              <a:t> </a:t>
            </a:r>
            <a:r>
              <a:rPr lang="it-IT" sz="1350" dirty="0">
                <a:solidFill>
                  <a:srgbClr val="212121"/>
                </a:solidFill>
                <a:latin typeface="NotoSans"/>
              </a:rPr>
              <a:t>I</a:t>
            </a:r>
            <a:r>
              <a:rPr lang="en" sz="1350" dirty="0">
                <a:solidFill>
                  <a:srgbClr val="212121"/>
                </a:solidFill>
                <a:latin typeface="NotoSans"/>
              </a:rPr>
              <a:t> </a:t>
            </a:r>
            <a:r>
              <a:rPr lang="en" sz="1350" dirty="0" err="1">
                <a:solidFill>
                  <a:srgbClr val="212121"/>
                </a:solidFill>
                <a:latin typeface="NotoSans"/>
              </a:rPr>
              <a:t>nostri</a:t>
            </a:r>
            <a:r>
              <a:rPr lang="it-IT" sz="1350" dirty="0">
                <a:solidFill>
                  <a:srgbClr val="212121"/>
                </a:solidFill>
                <a:latin typeface="NotoSans"/>
              </a:rPr>
              <a:t> PS (80% dei casi)</a:t>
            </a:r>
            <a:endParaRPr lang="en" sz="1350" dirty="0"/>
          </a:p>
        </p:txBody>
      </p:sp>
      <p:sp>
        <p:nvSpPr>
          <p:cNvPr id="5" name="CasellaDiTesto 4">
            <a:extLst>
              <a:ext uri="{FF2B5EF4-FFF2-40B4-BE49-F238E27FC236}">
                <a16:creationId xmlns:a16="http://schemas.microsoft.com/office/drawing/2014/main" id="{BA241E73-FED3-624A-AB5E-87EB67D3FA0B}"/>
              </a:ext>
            </a:extLst>
          </p:cNvPr>
          <p:cNvSpPr txBox="1"/>
          <p:nvPr/>
        </p:nvSpPr>
        <p:spPr>
          <a:xfrm>
            <a:off x="0" y="4499578"/>
            <a:ext cx="7118537" cy="207749"/>
          </a:xfrm>
          <a:prstGeom prst="rect">
            <a:avLst/>
          </a:prstGeom>
          <a:noFill/>
        </p:spPr>
        <p:txBody>
          <a:bodyPr wrap="square" rtlCol="0">
            <a:spAutoFit/>
          </a:bodyPr>
          <a:lstStyle/>
          <a:p>
            <a:r>
              <a:rPr lang="it-IT" sz="750" i="1" dirty="0" err="1"/>
              <a:t>Isenhour</a:t>
            </a:r>
            <a:r>
              <a:rPr lang="it-IT" sz="750" i="1" dirty="0"/>
              <a:t> JL, </a:t>
            </a:r>
            <a:r>
              <a:rPr lang="it-IT" sz="750" i="1" dirty="0" err="1"/>
              <a:t>Marx</a:t>
            </a:r>
            <a:r>
              <a:rPr lang="it-IT" sz="750" i="1" dirty="0"/>
              <a:t> </a:t>
            </a:r>
            <a:r>
              <a:rPr lang="it-IT" sz="750" i="1" dirty="0" err="1"/>
              <a:t>J</a:t>
            </a:r>
            <a:r>
              <a:rPr lang="it-IT" sz="750" i="1" dirty="0"/>
              <a:t>. </a:t>
            </a:r>
            <a:r>
              <a:rPr lang="it-IT" sz="750" i="1" dirty="0" err="1"/>
              <a:t>Advances</a:t>
            </a:r>
            <a:r>
              <a:rPr lang="it-IT" sz="750" i="1" dirty="0"/>
              <a:t> in </a:t>
            </a:r>
            <a:r>
              <a:rPr lang="it-IT" sz="750" i="1" dirty="0" err="1"/>
              <a:t>abdominal</a:t>
            </a:r>
            <a:r>
              <a:rPr lang="it-IT" sz="750" i="1" dirty="0"/>
              <a:t> trauma. </a:t>
            </a:r>
            <a:r>
              <a:rPr lang="it-IT" sz="750" i="1" dirty="0" err="1"/>
              <a:t>Emerg</a:t>
            </a:r>
            <a:r>
              <a:rPr lang="it-IT" sz="750" i="1" dirty="0"/>
              <a:t> </a:t>
            </a:r>
            <a:r>
              <a:rPr lang="it-IT" sz="750" i="1" dirty="0" err="1"/>
              <a:t>Med</a:t>
            </a:r>
            <a:r>
              <a:rPr lang="it-IT" sz="750" i="1" dirty="0"/>
              <a:t> </a:t>
            </a:r>
            <a:r>
              <a:rPr lang="it-IT" sz="750" i="1" dirty="0" err="1"/>
              <a:t>Clin</a:t>
            </a:r>
            <a:r>
              <a:rPr lang="it-IT" sz="750" i="1" dirty="0"/>
              <a:t> North </a:t>
            </a:r>
            <a:r>
              <a:rPr lang="it-IT" sz="750" i="1" dirty="0" err="1"/>
              <a:t>Am</a:t>
            </a:r>
            <a:r>
              <a:rPr lang="it-IT" sz="750" i="1" dirty="0"/>
              <a:t>. 2007 Aug;25(3):713-33, ix. </a:t>
            </a:r>
            <a:r>
              <a:rPr lang="it-IT" sz="750" i="1" dirty="0" err="1"/>
              <a:t>doi</a:t>
            </a:r>
            <a:r>
              <a:rPr lang="it-IT" sz="750" i="1" dirty="0"/>
              <a:t>: 10.1016/j.emc.2007.06.002. PMID: 17826214.</a:t>
            </a:r>
          </a:p>
        </p:txBody>
      </p:sp>
      <p:pic>
        <p:nvPicPr>
          <p:cNvPr id="6" name="Immagine 5">
            <a:extLst>
              <a:ext uri="{FF2B5EF4-FFF2-40B4-BE49-F238E27FC236}">
                <a16:creationId xmlns:a16="http://schemas.microsoft.com/office/drawing/2014/main" id="{BFCD6E16-59A7-2740-A798-848EB1043135}"/>
              </a:ext>
            </a:extLst>
          </p:cNvPr>
          <p:cNvPicPr>
            <a:picLocks noChangeAspect="1"/>
          </p:cNvPicPr>
          <p:nvPr/>
        </p:nvPicPr>
        <p:blipFill>
          <a:blip r:embed="rId2"/>
          <a:stretch>
            <a:fillRect/>
          </a:stretch>
        </p:blipFill>
        <p:spPr>
          <a:xfrm>
            <a:off x="433236" y="2723018"/>
            <a:ext cx="3367905" cy="1743154"/>
          </a:xfrm>
          <a:prstGeom prst="rect">
            <a:avLst/>
          </a:prstGeom>
        </p:spPr>
      </p:pic>
      <p:pic>
        <p:nvPicPr>
          <p:cNvPr id="7" name="Immagine 6">
            <a:extLst>
              <a:ext uri="{FF2B5EF4-FFF2-40B4-BE49-F238E27FC236}">
                <a16:creationId xmlns:a16="http://schemas.microsoft.com/office/drawing/2014/main" id="{9B8928C3-53D8-7140-B801-93D9116C4FD4}"/>
              </a:ext>
            </a:extLst>
          </p:cNvPr>
          <p:cNvPicPr>
            <a:picLocks noChangeAspect="1"/>
          </p:cNvPicPr>
          <p:nvPr/>
        </p:nvPicPr>
        <p:blipFill>
          <a:blip r:embed="rId3"/>
          <a:stretch>
            <a:fillRect/>
          </a:stretch>
        </p:blipFill>
        <p:spPr>
          <a:xfrm>
            <a:off x="5042904" y="2924827"/>
            <a:ext cx="2093686" cy="1574322"/>
          </a:xfrm>
          <a:prstGeom prst="rect">
            <a:avLst/>
          </a:prstGeom>
        </p:spPr>
      </p:pic>
      <p:sp>
        <p:nvSpPr>
          <p:cNvPr id="9" name="CasellaDiTesto 8">
            <a:extLst>
              <a:ext uri="{FF2B5EF4-FFF2-40B4-BE49-F238E27FC236}">
                <a16:creationId xmlns:a16="http://schemas.microsoft.com/office/drawing/2014/main" id="{0A2E5383-8700-684A-848D-C5C295563C45}"/>
              </a:ext>
            </a:extLst>
          </p:cNvPr>
          <p:cNvSpPr txBox="1"/>
          <p:nvPr/>
        </p:nvSpPr>
        <p:spPr>
          <a:xfrm>
            <a:off x="5024681" y="1798092"/>
            <a:ext cx="3930165" cy="1338828"/>
          </a:xfrm>
          <a:prstGeom prst="rect">
            <a:avLst/>
          </a:prstGeom>
          <a:solidFill>
            <a:schemeClr val="accent3">
              <a:lumMod val="40000"/>
              <a:lumOff val="60000"/>
            </a:schemeClr>
          </a:solidFill>
        </p:spPr>
        <p:txBody>
          <a:bodyPr wrap="square" rtlCol="0">
            <a:spAutoFit/>
          </a:bodyPr>
          <a:lstStyle/>
          <a:p>
            <a:r>
              <a:rPr lang="it-IT" sz="1350" dirty="0">
                <a:solidFill>
                  <a:srgbClr val="FF0000"/>
                </a:solidFill>
              </a:rPr>
              <a:t>Trauma addominale aperto/penetrante. </a:t>
            </a:r>
          </a:p>
          <a:p>
            <a:r>
              <a:rPr lang="en" sz="1350" dirty="0"/>
              <a:t>I </a:t>
            </a:r>
            <a:r>
              <a:rPr lang="en" sz="1350" dirty="0" err="1"/>
              <a:t>pazienti</a:t>
            </a:r>
            <a:r>
              <a:rPr lang="en" sz="1350" dirty="0"/>
              <a:t> con trauma </a:t>
            </a:r>
            <a:r>
              <a:rPr lang="en" sz="1350" dirty="0" err="1"/>
              <a:t>addominale</a:t>
            </a:r>
            <a:r>
              <a:rPr lang="en" sz="1350" dirty="0"/>
              <a:t> </a:t>
            </a:r>
            <a:r>
              <a:rPr lang="en" sz="1350" dirty="0" err="1"/>
              <a:t>aperto</a:t>
            </a:r>
            <a:r>
              <a:rPr lang="en" sz="1350" dirty="0"/>
              <a:t> </a:t>
            </a:r>
            <a:r>
              <a:rPr lang="en" sz="1350" dirty="0" err="1"/>
              <a:t>frequentemente</a:t>
            </a:r>
            <a:r>
              <a:rPr lang="en" sz="1350" dirty="0"/>
              <a:t> </a:t>
            </a:r>
            <a:r>
              <a:rPr lang="en" sz="1350" dirty="0" err="1"/>
              <a:t>presentano</a:t>
            </a:r>
            <a:r>
              <a:rPr lang="en" sz="1350" dirty="0"/>
              <a:t> </a:t>
            </a:r>
            <a:r>
              <a:rPr lang="en" sz="1350" dirty="0" err="1"/>
              <a:t>altri</a:t>
            </a:r>
            <a:r>
              <a:rPr lang="en" sz="1350" dirty="0"/>
              <a:t> </a:t>
            </a:r>
            <a:r>
              <a:rPr lang="en" sz="1350" dirty="0" err="1"/>
              <a:t>traumi</a:t>
            </a:r>
            <a:r>
              <a:rPr lang="en" sz="1350" dirty="0"/>
              <a:t>. </a:t>
            </a:r>
            <a:r>
              <a:rPr lang="en" sz="1350" dirty="0" err="1"/>
              <a:t>Oltre</a:t>
            </a:r>
            <a:r>
              <a:rPr lang="en" sz="1350" dirty="0"/>
              <a:t> al </a:t>
            </a:r>
            <a:r>
              <a:rPr lang="en" sz="1350" dirty="0" err="1"/>
              <a:t>possibile</a:t>
            </a:r>
            <a:r>
              <a:rPr lang="en" sz="1350" dirty="0"/>
              <a:t> </a:t>
            </a:r>
            <a:r>
              <a:rPr lang="en" sz="1350" dirty="0" err="1"/>
              <a:t>danno</a:t>
            </a:r>
            <a:r>
              <a:rPr lang="en" sz="1350" dirty="0"/>
              <a:t> </a:t>
            </a:r>
            <a:r>
              <a:rPr lang="en" sz="1350" dirty="0" err="1"/>
              <a:t>agli</a:t>
            </a:r>
            <a:r>
              <a:rPr lang="en" sz="1350" dirty="0"/>
              <a:t> </a:t>
            </a:r>
            <a:r>
              <a:rPr lang="en" sz="1350" dirty="0" err="1"/>
              <a:t>organi</a:t>
            </a:r>
            <a:r>
              <a:rPr lang="en" sz="1350" dirty="0"/>
              <a:t> </a:t>
            </a:r>
            <a:r>
              <a:rPr lang="en" sz="1350" dirty="0" err="1"/>
              <a:t>parenchimatosi</a:t>
            </a:r>
            <a:r>
              <a:rPr lang="en" sz="1350" dirty="0"/>
              <a:t> e </a:t>
            </a:r>
            <a:r>
              <a:rPr lang="en" sz="1350" dirty="0" err="1"/>
              <a:t>strutture</a:t>
            </a:r>
            <a:r>
              <a:rPr lang="en" sz="1350" dirty="0"/>
              <a:t> </a:t>
            </a:r>
            <a:r>
              <a:rPr lang="en" sz="1350" dirty="0" err="1"/>
              <a:t>vascolari</a:t>
            </a:r>
            <a:r>
              <a:rPr lang="en" sz="1350" dirty="0"/>
              <a:t> </a:t>
            </a:r>
            <a:r>
              <a:rPr lang="en" sz="1350" dirty="0" err="1"/>
              <a:t>può</a:t>
            </a:r>
            <a:r>
              <a:rPr lang="en" sz="1350" dirty="0"/>
              <a:t> </a:t>
            </a:r>
            <a:r>
              <a:rPr lang="en" sz="1350" dirty="0" err="1"/>
              <a:t>anche</a:t>
            </a:r>
            <a:r>
              <a:rPr lang="en" sz="1350" dirty="0"/>
              <a:t> </a:t>
            </a:r>
            <a:r>
              <a:rPr lang="en" sz="1350" dirty="0" err="1"/>
              <a:t>determinare</a:t>
            </a:r>
            <a:r>
              <a:rPr lang="en" sz="1350" dirty="0"/>
              <a:t> un </a:t>
            </a:r>
            <a:r>
              <a:rPr lang="en" sz="1350" dirty="0" err="1"/>
              <a:t>danno</a:t>
            </a:r>
            <a:r>
              <a:rPr lang="en" sz="1350" dirty="0"/>
              <a:t> </a:t>
            </a:r>
            <a:r>
              <a:rPr lang="en" sz="1350" dirty="0" err="1"/>
              <a:t>bilio-pancreatico</a:t>
            </a:r>
            <a:r>
              <a:rPr lang="en" sz="1350" dirty="0"/>
              <a:t> e </a:t>
            </a:r>
            <a:r>
              <a:rPr lang="en" sz="1350" dirty="0" err="1"/>
              <a:t>ai</a:t>
            </a:r>
            <a:r>
              <a:rPr lang="en" sz="1350" dirty="0"/>
              <a:t> </a:t>
            </a:r>
            <a:r>
              <a:rPr lang="en" sz="1350" dirty="0" err="1"/>
              <a:t>visceri</a:t>
            </a:r>
            <a:r>
              <a:rPr lang="en" sz="1350" dirty="0"/>
              <a:t> </a:t>
            </a:r>
            <a:r>
              <a:rPr lang="en" sz="1350" dirty="0" err="1"/>
              <a:t>addominali</a:t>
            </a:r>
            <a:r>
              <a:rPr lang="en" sz="1350" dirty="0"/>
              <a:t>. </a:t>
            </a:r>
            <a:endParaRPr lang="it-IT" sz="1350" dirty="0"/>
          </a:p>
        </p:txBody>
      </p:sp>
      <p:sp>
        <p:nvSpPr>
          <p:cNvPr id="11" name="Rettangolo 10">
            <a:extLst>
              <a:ext uri="{FF2B5EF4-FFF2-40B4-BE49-F238E27FC236}">
                <a16:creationId xmlns:a16="http://schemas.microsoft.com/office/drawing/2014/main" id="{A040A76A-75CE-FD47-805F-BF7DD9B8435D}"/>
              </a:ext>
            </a:extLst>
          </p:cNvPr>
          <p:cNvSpPr/>
          <p:nvPr/>
        </p:nvSpPr>
        <p:spPr>
          <a:xfrm>
            <a:off x="251520" y="1153521"/>
            <a:ext cx="7920880" cy="584775"/>
          </a:xfrm>
          <a:prstGeom prst="rect">
            <a:avLst/>
          </a:prstGeom>
        </p:spPr>
        <p:txBody>
          <a:bodyPr wrap="square">
            <a:spAutoFit/>
          </a:bodyPr>
          <a:lstStyle/>
          <a:p>
            <a:pPr algn="ctr">
              <a:buClrTx/>
              <a:buFontTx/>
              <a:buNone/>
            </a:pPr>
            <a:r>
              <a:rPr lang="it-IT" altLang="it-IT" sz="1600" dirty="0">
                <a:latin typeface="Arial" panose="020B0604020202020204" pitchFamily="34" charset="0"/>
              </a:rPr>
              <a:t>L’ addome è la terza regione più frequentemente coinvolta da patologie traumatiche.</a:t>
            </a:r>
            <a:br>
              <a:rPr lang="it-IT" altLang="it-IT" sz="1600" dirty="0">
                <a:latin typeface="Arial" panose="020B0604020202020204" pitchFamily="34" charset="0"/>
              </a:rPr>
            </a:br>
            <a:r>
              <a:rPr lang="it-IT" altLang="it-IT" sz="1600" dirty="0">
                <a:latin typeface="Arial" panose="020B0604020202020204" pitchFamily="34" charset="0"/>
              </a:rPr>
              <a:t>Le lesioni che richiedono un trattamento chirurgico sono circa il 20%</a:t>
            </a:r>
          </a:p>
        </p:txBody>
      </p:sp>
    </p:spTree>
    <p:extLst>
      <p:ext uri="{BB962C8B-B14F-4D97-AF65-F5344CB8AC3E}">
        <p14:creationId xmlns:p14="http://schemas.microsoft.com/office/powerpoint/2010/main" val="316526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Immagine 12" descr="Immagine che contiene clipart, illustrazione, disegno, Cartoni animati&#10;&#10;Descrizione generata automaticamente">
            <a:extLst>
              <a:ext uri="{FF2B5EF4-FFF2-40B4-BE49-F238E27FC236}">
                <a16:creationId xmlns:a16="http://schemas.microsoft.com/office/drawing/2014/main" id="{199E7A8D-4FA9-7549-8117-B01B58F8A18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12160" y="1563638"/>
            <a:ext cx="2959338" cy="2988392"/>
          </a:xfrm>
          <a:prstGeom prst="rect">
            <a:avLst/>
          </a:prstGeom>
        </p:spPr>
      </p:pic>
      <p:pic>
        <p:nvPicPr>
          <p:cNvPr id="15" name="Picture 1">
            <a:extLst>
              <a:ext uri="{FF2B5EF4-FFF2-40B4-BE49-F238E27FC236}">
                <a16:creationId xmlns:a16="http://schemas.microsoft.com/office/drawing/2014/main" id="{8A68E183-73E1-A348-A54C-C961B7D3D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347614"/>
            <a:ext cx="5342020" cy="3017838"/>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3833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5661938-E89C-7A44-89E5-C947CCAE411E}"/>
              </a:ext>
            </a:extLst>
          </p:cNvPr>
          <p:cNvSpPr txBox="1"/>
          <p:nvPr/>
        </p:nvSpPr>
        <p:spPr>
          <a:xfrm>
            <a:off x="1005959" y="1285411"/>
            <a:ext cx="7132081" cy="584775"/>
          </a:xfrm>
          <a:prstGeom prst="rect">
            <a:avLst/>
          </a:prstGeom>
          <a:noFill/>
        </p:spPr>
        <p:txBody>
          <a:bodyPr wrap="none" rtlCol="0">
            <a:spAutoFit/>
          </a:bodyPr>
          <a:lstStyle/>
          <a:p>
            <a:pPr algn="ctr"/>
            <a:r>
              <a:rPr lang="it-IT" sz="1600" dirty="0"/>
              <a:t>SPESSO IL TRAUMA ADDOMINALE SI ASSOCIA AD ALTRI TRAUMI. </a:t>
            </a:r>
          </a:p>
          <a:p>
            <a:pPr algn="ctr"/>
            <a:r>
              <a:rPr lang="it-IT" sz="1600" dirty="0"/>
              <a:t>QUESTO AGGRAVA LA PROGNOSI E RENDE PIÙ DIFFICILE UNA CORRETTA DIAGNOSI </a:t>
            </a:r>
          </a:p>
        </p:txBody>
      </p:sp>
      <p:sp>
        <p:nvSpPr>
          <p:cNvPr id="5" name="Rettangolo 4">
            <a:extLst>
              <a:ext uri="{FF2B5EF4-FFF2-40B4-BE49-F238E27FC236}">
                <a16:creationId xmlns:a16="http://schemas.microsoft.com/office/drawing/2014/main" id="{84C99359-B321-C841-8D76-833F31032BE1}"/>
              </a:ext>
            </a:extLst>
          </p:cNvPr>
          <p:cNvSpPr/>
          <p:nvPr/>
        </p:nvSpPr>
        <p:spPr>
          <a:xfrm>
            <a:off x="296567" y="2086011"/>
            <a:ext cx="7044824" cy="2062103"/>
          </a:xfrm>
          <a:prstGeom prst="rect">
            <a:avLst/>
          </a:prstGeom>
        </p:spPr>
        <p:txBody>
          <a:bodyPr wrap="square">
            <a:spAutoFit/>
          </a:bodyPr>
          <a:lstStyle/>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Necessità di un primo inquadramento generale dell’infortunato;</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Capacità di istituire sul campo e durante il trasporto le eventuali manovre di supporto di base ed avanzato;</a:t>
            </a:r>
          </a:p>
          <a:p>
            <a:pPr marL="285750" indent="-285750">
              <a:buFont typeface="Arial" panose="020B0604020202020204" pitchFamily="34" charset="0"/>
              <a:buChar char="•"/>
            </a:pPr>
            <a:r>
              <a:rPr lang="it-IT" sz="1600" b="1" dirty="0">
                <a:latin typeface="Calibri" panose="020F0502020204030204" pitchFamily="34" charset="0"/>
                <a:cs typeface="Calibri" panose="020F0502020204030204" pitchFamily="34" charset="0"/>
              </a:rPr>
              <a:t>l’avvio del paziente alla struttura ospedaliera più adeguata, in grado di offrire un trattamento efficace e definitivo delle lesioni (che non è necessariamente quella più vicina al luogo dell’incidente).</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la connessione operativa dei servizi per la gestione in fase acuta con le strutture riabilitative.</a:t>
            </a:r>
            <a:endParaRPr lang="it-IT" sz="1600" b="0" i="0" u="none" strike="noStrike" dirty="0">
              <a:effectLst/>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6A58AF8B-0DAF-9F4D-A004-4A34771424BF}"/>
              </a:ext>
            </a:extLst>
          </p:cNvPr>
          <p:cNvSpPr txBox="1"/>
          <p:nvPr/>
        </p:nvSpPr>
        <p:spPr>
          <a:xfrm>
            <a:off x="3635896" y="954631"/>
            <a:ext cx="1568058" cy="369332"/>
          </a:xfrm>
          <a:prstGeom prst="rect">
            <a:avLst/>
          </a:prstGeom>
          <a:noFill/>
        </p:spPr>
        <p:txBody>
          <a:bodyPr wrap="none" rtlCol="0">
            <a:spAutoFit/>
          </a:bodyPr>
          <a:lstStyle/>
          <a:p>
            <a:r>
              <a:rPr lang="it-IT" b="1" dirty="0"/>
              <a:t>BACKGROUND</a:t>
            </a:r>
          </a:p>
        </p:txBody>
      </p:sp>
      <p:pic>
        <p:nvPicPr>
          <p:cNvPr id="7" name="Immagine 6">
            <a:extLst>
              <a:ext uri="{FF2B5EF4-FFF2-40B4-BE49-F238E27FC236}">
                <a16:creationId xmlns:a16="http://schemas.microsoft.com/office/drawing/2014/main" id="{9FCBB01D-F5F2-F34E-A7B3-5A9717E7B3B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692" b="97462" l="880" r="95748">
                        <a14:foregroundMark x1="14663" y1="52462" x2="6891" y2="54846"/>
                        <a14:foregroundMark x1="23314" y1="47462" x2="36510" y2="34077"/>
                        <a14:foregroundMark x1="36510" y1="34077" x2="67155" y2="24769"/>
                        <a14:foregroundMark x1="84751" y1="49231" x2="90469" y2="52000"/>
                        <a14:foregroundMark x1="90909" y1="50231" x2="96041" y2="51923"/>
                        <a14:foregroundMark x1="84751" y1="50769" x2="80645" y2="53077"/>
                        <a14:foregroundMark x1="84164" y1="46231" x2="79326" y2="39385"/>
                        <a14:foregroundMark x1="18035" y1="50769" x2="33284" y2="37923"/>
                        <a14:foregroundMark x1="33284" y1="37923" x2="53812" y2="28154"/>
                        <a14:foregroundMark x1="53812" y1="28154" x2="58944" y2="12615"/>
                        <a14:foregroundMark x1="58944" y1="12615" x2="57185" y2="12538"/>
                        <a14:foregroundMark x1="34751" y1="31846" x2="42082" y2="27769"/>
                        <a14:foregroundMark x1="44575" y1="91000" x2="35044" y2="97538"/>
                        <a14:foregroundMark x1="73607" y1="89538" x2="75513" y2="93231"/>
                        <a14:foregroundMark x1="40909" y1="14846" x2="47801" y2="14231"/>
                        <a14:foregroundMark x1="54399" y1="2462" x2="69062" y2="6231"/>
                        <a14:foregroundMark x1="53959" y1="846" x2="50587" y2="1769"/>
                        <a14:foregroundMark x1="77566" y1="12923" x2="76393" y2="16077"/>
                        <a14:foregroundMark x1="1613" y1="53692" x2="9238" y2="52692"/>
                        <a14:foregroundMark x1="2786" y1="56462" x2="880" y2="56538"/>
                        <a14:foregroundMark x1="11730" y1="54154" x2="9384" y2="57308"/>
                        <a14:foregroundMark x1="88270" y1="52692" x2="88856" y2="54077"/>
                      </a14:backgroundRemoval>
                    </a14:imgEffect>
                  </a14:imgLayer>
                </a14:imgProps>
              </a:ext>
            </a:extLst>
          </a:blip>
          <a:stretch>
            <a:fillRect/>
          </a:stretch>
        </p:blipFill>
        <p:spPr>
          <a:xfrm>
            <a:off x="7440360" y="1489178"/>
            <a:ext cx="1717231" cy="3273314"/>
          </a:xfrm>
          <a:prstGeom prst="rect">
            <a:avLst/>
          </a:prstGeom>
        </p:spPr>
      </p:pic>
      <p:sp>
        <p:nvSpPr>
          <p:cNvPr id="8" name="CasellaDiTesto 7">
            <a:extLst>
              <a:ext uri="{FF2B5EF4-FFF2-40B4-BE49-F238E27FC236}">
                <a16:creationId xmlns:a16="http://schemas.microsoft.com/office/drawing/2014/main" id="{82C2620F-83BA-5645-9EA6-AB5772CDE3C8}"/>
              </a:ext>
            </a:extLst>
          </p:cNvPr>
          <p:cNvSpPr txBox="1"/>
          <p:nvPr/>
        </p:nvSpPr>
        <p:spPr>
          <a:xfrm>
            <a:off x="7242422" y="833263"/>
            <a:ext cx="1791236" cy="655915"/>
          </a:xfrm>
          <a:prstGeom prst="cloud">
            <a:avLst/>
          </a:prstGeom>
          <a:solidFill>
            <a:schemeClr val="accent3">
              <a:lumMod val="40000"/>
              <a:lumOff val="60000"/>
            </a:schemeClr>
          </a:solidFill>
        </p:spPr>
        <p:txBody>
          <a:bodyPr wrap="square" rtlCol="0">
            <a:spAutoFit/>
          </a:bodyPr>
          <a:lstStyle/>
          <a:p>
            <a:r>
              <a:rPr lang="it-IT" sz="1100" dirty="0"/>
              <a:t>Oggi ho una cefalea fastidiosa</a:t>
            </a:r>
          </a:p>
        </p:txBody>
      </p:sp>
    </p:spTree>
    <p:extLst>
      <p:ext uri="{BB962C8B-B14F-4D97-AF65-F5344CB8AC3E}">
        <p14:creationId xmlns:p14="http://schemas.microsoft.com/office/powerpoint/2010/main" val="392387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CBE62A-BFA2-9D4B-A516-D9F0A50ECF06}"/>
              </a:ext>
            </a:extLst>
          </p:cNvPr>
          <p:cNvSpPr>
            <a:spLocks noGrp="1"/>
          </p:cNvSpPr>
          <p:nvPr>
            <p:ph type="title"/>
          </p:nvPr>
        </p:nvSpPr>
        <p:spPr>
          <a:xfrm>
            <a:off x="364444" y="925892"/>
            <a:ext cx="6696230" cy="857250"/>
          </a:xfrm>
        </p:spPr>
        <p:txBody>
          <a:bodyPr>
            <a:noAutofit/>
          </a:bodyPr>
          <a:lstStyle/>
          <a:p>
            <a:r>
              <a:rPr lang="it-IT" sz="3200" dirty="0"/>
              <a:t>Decreto Ministeriale N.70 DEL 2015</a:t>
            </a:r>
          </a:p>
        </p:txBody>
      </p:sp>
      <p:sp>
        <p:nvSpPr>
          <p:cNvPr id="4" name="Rettangolo 3">
            <a:extLst>
              <a:ext uri="{FF2B5EF4-FFF2-40B4-BE49-F238E27FC236}">
                <a16:creationId xmlns:a16="http://schemas.microsoft.com/office/drawing/2014/main" id="{E898EFF9-8970-264B-B24F-8F114618C7FD}"/>
              </a:ext>
            </a:extLst>
          </p:cNvPr>
          <p:cNvSpPr/>
          <p:nvPr/>
        </p:nvSpPr>
        <p:spPr>
          <a:xfrm>
            <a:off x="406454" y="1809895"/>
            <a:ext cx="6685826" cy="2377574"/>
          </a:xfrm>
          <a:prstGeom prst="rect">
            <a:avLst/>
          </a:prstGeom>
        </p:spPr>
        <p:txBody>
          <a:bodyPr wrap="square">
            <a:spAutoFit/>
          </a:bodyPr>
          <a:lstStyle/>
          <a:p>
            <a:r>
              <a:rPr lang="it-IT" sz="1350" dirty="0">
                <a:solidFill>
                  <a:srgbClr val="202122"/>
                </a:solidFill>
                <a:latin typeface="Arial" panose="020B0604020202020204" pitchFamily="34" charset="0"/>
              </a:rPr>
              <a:t>Definisce gli standard qualitativi, strutturali, tecnologici e quantitativi relativi all'assistenza ospedaliera. </a:t>
            </a:r>
          </a:p>
          <a:p>
            <a:r>
              <a:rPr lang="it-IT" sz="1350" dirty="0">
                <a:solidFill>
                  <a:srgbClr val="202122"/>
                </a:solidFill>
                <a:latin typeface="Arial" panose="020B0604020202020204" pitchFamily="34" charset="0"/>
              </a:rPr>
              <a:t>Prevede per la medicina d'urgenza un modello basato su 4 livelli:</a:t>
            </a:r>
          </a:p>
          <a:p>
            <a:endParaRPr lang="it-IT" sz="1350" dirty="0">
              <a:solidFill>
                <a:srgbClr val="202122"/>
              </a:solidFill>
              <a:latin typeface="Arial" panose="020B0604020202020204" pitchFamily="34" charset="0"/>
            </a:endParaRPr>
          </a:p>
          <a:p>
            <a:pPr>
              <a:buFont typeface="Arial" panose="020B0604020202020204" pitchFamily="34" charset="0"/>
              <a:buChar char="•"/>
            </a:pPr>
            <a:r>
              <a:rPr lang="it-IT" sz="1350" dirty="0">
                <a:solidFill>
                  <a:srgbClr val="202122"/>
                </a:solidFill>
                <a:latin typeface="Arial" panose="020B0604020202020204" pitchFamily="34" charset="0"/>
              </a:rPr>
              <a:t>Ospedale sede di Pronto Soccorso;</a:t>
            </a:r>
          </a:p>
          <a:p>
            <a:pPr>
              <a:buFont typeface="Arial" panose="020B0604020202020204" pitchFamily="34" charset="0"/>
              <a:buChar char="•"/>
            </a:pPr>
            <a:endParaRPr lang="it-IT" sz="1350" dirty="0">
              <a:solidFill>
                <a:srgbClr val="202122"/>
              </a:solidFill>
              <a:latin typeface="Arial" panose="020B0604020202020204" pitchFamily="34" charset="0"/>
            </a:endParaRPr>
          </a:p>
          <a:p>
            <a:pPr>
              <a:buFont typeface="Arial" panose="020B0604020202020204" pitchFamily="34" charset="0"/>
              <a:buChar char="•"/>
            </a:pPr>
            <a:r>
              <a:rPr lang="it-IT" sz="1350" dirty="0">
                <a:solidFill>
                  <a:srgbClr val="202122"/>
                </a:solidFill>
                <a:latin typeface="Arial" panose="020B0604020202020204" pitchFamily="34" charset="0"/>
              </a:rPr>
              <a:t>Ospedale </a:t>
            </a:r>
            <a:r>
              <a:rPr lang="it-IT" sz="1350" dirty="0">
                <a:latin typeface="Arial" panose="020B0604020202020204" pitchFamily="34" charset="0"/>
              </a:rPr>
              <a:t>sede di Dipartimento d’Emergenza e Accettazione di I Livello </a:t>
            </a:r>
            <a:r>
              <a:rPr lang="it-IT" sz="1350" dirty="0">
                <a:solidFill>
                  <a:srgbClr val="202122"/>
                </a:solidFill>
                <a:latin typeface="Arial" panose="020B0604020202020204" pitchFamily="34" charset="0"/>
              </a:rPr>
              <a:t>(</a:t>
            </a:r>
            <a:r>
              <a:rPr lang="it-IT" sz="1350" b="1" i="1" dirty="0">
                <a:solidFill>
                  <a:srgbClr val="202122"/>
                </a:solidFill>
                <a:latin typeface="Arial" panose="020B0604020202020204" pitchFamily="34" charset="0"/>
              </a:rPr>
              <a:t>SPOKE</a:t>
            </a:r>
            <a:r>
              <a:rPr lang="it-IT" sz="1350" dirty="0">
                <a:solidFill>
                  <a:srgbClr val="202122"/>
                </a:solidFill>
                <a:latin typeface="Arial" panose="020B0604020202020204" pitchFamily="34" charset="0"/>
              </a:rPr>
              <a:t>);</a:t>
            </a:r>
          </a:p>
          <a:p>
            <a:pPr>
              <a:buFont typeface="Arial" panose="020B0604020202020204" pitchFamily="34" charset="0"/>
              <a:buChar char="•"/>
            </a:pPr>
            <a:endParaRPr lang="it-IT" sz="1350" dirty="0">
              <a:solidFill>
                <a:srgbClr val="202122"/>
              </a:solidFill>
              <a:latin typeface="Arial" panose="020B0604020202020204" pitchFamily="34" charset="0"/>
            </a:endParaRPr>
          </a:p>
          <a:p>
            <a:pPr>
              <a:buFont typeface="Arial" panose="020B0604020202020204" pitchFamily="34" charset="0"/>
              <a:buChar char="•"/>
            </a:pPr>
            <a:r>
              <a:rPr lang="it-IT" sz="1350" dirty="0">
                <a:solidFill>
                  <a:srgbClr val="202122"/>
                </a:solidFill>
                <a:latin typeface="Arial" panose="020B0604020202020204" pitchFamily="34" charset="0"/>
              </a:rPr>
              <a:t>Ospedale D.E.A. di II Livello (</a:t>
            </a:r>
            <a:r>
              <a:rPr lang="it-IT" sz="1350" b="1" i="1" dirty="0">
                <a:solidFill>
                  <a:srgbClr val="202122"/>
                </a:solidFill>
                <a:latin typeface="Arial" panose="020B0604020202020204" pitchFamily="34" charset="0"/>
              </a:rPr>
              <a:t>HUB</a:t>
            </a:r>
            <a:r>
              <a:rPr lang="it-IT" sz="1350" dirty="0">
                <a:solidFill>
                  <a:srgbClr val="202122"/>
                </a:solidFill>
                <a:latin typeface="Arial" panose="020B0604020202020204" pitchFamily="34" charset="0"/>
              </a:rPr>
              <a:t>);</a:t>
            </a:r>
          </a:p>
          <a:p>
            <a:pPr>
              <a:buFont typeface="Arial" panose="020B0604020202020204" pitchFamily="34" charset="0"/>
              <a:buChar char="•"/>
            </a:pPr>
            <a:endParaRPr lang="it-IT" sz="1350" dirty="0">
              <a:solidFill>
                <a:srgbClr val="202122"/>
              </a:solidFill>
              <a:latin typeface="Arial" panose="020B0604020202020204" pitchFamily="34" charset="0"/>
            </a:endParaRPr>
          </a:p>
          <a:p>
            <a:pPr>
              <a:buFont typeface="Arial" panose="020B0604020202020204" pitchFamily="34" charset="0"/>
              <a:buChar char="•"/>
            </a:pPr>
            <a:r>
              <a:rPr lang="it-IT" sz="1350" dirty="0">
                <a:solidFill>
                  <a:srgbClr val="202122"/>
                </a:solidFill>
                <a:latin typeface="Arial" panose="020B0604020202020204" pitchFamily="34" charset="0"/>
              </a:rPr>
              <a:t>Presidio ospedaliero in zona particolarmente disagiata.</a:t>
            </a:r>
          </a:p>
        </p:txBody>
      </p:sp>
      <p:pic>
        <p:nvPicPr>
          <p:cNvPr id="9" name="Immagine 8">
            <a:extLst>
              <a:ext uri="{FF2B5EF4-FFF2-40B4-BE49-F238E27FC236}">
                <a16:creationId xmlns:a16="http://schemas.microsoft.com/office/drawing/2014/main" id="{576705E4-A281-A142-8F10-778B508A6B4E}"/>
              </a:ext>
            </a:extLst>
          </p:cNvPr>
          <p:cNvPicPr>
            <a:picLocks noChangeAspect="1"/>
          </p:cNvPicPr>
          <p:nvPr/>
        </p:nvPicPr>
        <p:blipFill rotWithShape="1">
          <a:blip r:embed="rId3">
            <a:clrChange>
              <a:clrFrom>
                <a:srgbClr val="FFFFFF"/>
              </a:clrFrom>
              <a:clrTo>
                <a:srgbClr val="FFFFFF">
                  <a:alpha val="0"/>
                </a:srgbClr>
              </a:clrTo>
            </a:clrChange>
          </a:blip>
          <a:srcRect l="52763"/>
          <a:stretch/>
        </p:blipFill>
        <p:spPr>
          <a:xfrm>
            <a:off x="7164288" y="2715766"/>
            <a:ext cx="2191847" cy="2110482"/>
          </a:xfrm>
          <a:prstGeom prst="rect">
            <a:avLst/>
          </a:prstGeom>
        </p:spPr>
      </p:pic>
      <p:pic>
        <p:nvPicPr>
          <p:cNvPr id="10" name="Immagine 9">
            <a:extLst>
              <a:ext uri="{FF2B5EF4-FFF2-40B4-BE49-F238E27FC236}">
                <a16:creationId xmlns:a16="http://schemas.microsoft.com/office/drawing/2014/main" id="{D58722C2-2FC3-CA45-9CC6-3A9F1D9FDAF8}"/>
              </a:ext>
            </a:extLst>
          </p:cNvPr>
          <p:cNvPicPr>
            <a:picLocks noChangeAspect="1"/>
          </p:cNvPicPr>
          <p:nvPr/>
        </p:nvPicPr>
        <p:blipFill rotWithShape="1">
          <a:blip r:embed="rId3">
            <a:clrChange>
              <a:clrFrom>
                <a:srgbClr val="FFFFFF"/>
              </a:clrFrom>
              <a:clrTo>
                <a:srgbClr val="FFFFFF">
                  <a:alpha val="0"/>
                </a:srgbClr>
              </a:clrTo>
            </a:clrChange>
          </a:blip>
          <a:srcRect r="47237"/>
          <a:stretch/>
        </p:blipFill>
        <p:spPr>
          <a:xfrm>
            <a:off x="6804248" y="843558"/>
            <a:ext cx="2448273" cy="2110482"/>
          </a:xfrm>
          <a:prstGeom prst="rect">
            <a:avLst/>
          </a:prstGeom>
        </p:spPr>
      </p:pic>
      <p:sp>
        <p:nvSpPr>
          <p:cNvPr id="11" name="Rettangolo 10">
            <a:extLst>
              <a:ext uri="{FF2B5EF4-FFF2-40B4-BE49-F238E27FC236}">
                <a16:creationId xmlns:a16="http://schemas.microsoft.com/office/drawing/2014/main" id="{F8010608-6644-7741-A33F-FB85315B52A9}"/>
              </a:ext>
            </a:extLst>
          </p:cNvPr>
          <p:cNvSpPr/>
          <p:nvPr/>
        </p:nvSpPr>
        <p:spPr>
          <a:xfrm>
            <a:off x="7308304" y="771550"/>
            <a:ext cx="1289135" cy="2646878"/>
          </a:xfrm>
          <a:prstGeom prst="rect">
            <a:avLst/>
          </a:prstGeom>
          <a:noFill/>
        </p:spPr>
        <p:txBody>
          <a:bodyPr wrap="none" lIns="91440" tIns="45720" rIns="91440" bIns="45720">
            <a:spAutoFit/>
          </a:bodyPr>
          <a:lstStyle/>
          <a:p>
            <a:pPr algn="ctr"/>
            <a:r>
              <a:rPr lang="it-IT" sz="16600" b="0" cap="none" spc="0" dirty="0">
                <a:ln w="0">
                  <a:solidFill>
                    <a:srgbClr val="FF0000"/>
                  </a:solidFill>
                </a:ln>
                <a:solidFill>
                  <a:srgbClr val="FF0000"/>
                </a:solidFill>
                <a:effectLst>
                  <a:outerShdw blurRad="38100" dist="19050" dir="2700000" algn="tl" rotWithShape="0">
                    <a:schemeClr val="dk1">
                      <a:alpha val="40000"/>
                    </a:schemeClr>
                  </a:outerShdw>
                </a:effectLst>
              </a:rPr>
              <a:t>X</a:t>
            </a:r>
          </a:p>
        </p:txBody>
      </p:sp>
    </p:spTree>
    <p:extLst>
      <p:ext uri="{BB962C8B-B14F-4D97-AF65-F5344CB8AC3E}">
        <p14:creationId xmlns:p14="http://schemas.microsoft.com/office/powerpoint/2010/main" val="204014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50F2D92-E045-3A45-BDFC-0171FFDCDC90}"/>
              </a:ext>
            </a:extLst>
          </p:cNvPr>
          <p:cNvSpPr/>
          <p:nvPr/>
        </p:nvSpPr>
        <p:spPr>
          <a:xfrm>
            <a:off x="251520" y="1082942"/>
            <a:ext cx="8640960" cy="400110"/>
          </a:xfrm>
          <a:prstGeom prst="rect">
            <a:avLst/>
          </a:prstGeom>
        </p:spPr>
        <p:txBody>
          <a:bodyPr wrap="square">
            <a:spAutoFit/>
          </a:bodyPr>
          <a:lstStyle/>
          <a:p>
            <a:r>
              <a:rPr lang="it-IT" sz="2000" b="1" dirty="0">
                <a:solidFill>
                  <a:srgbClr val="000000"/>
                </a:solidFill>
                <a:latin typeface="Arial" panose="020B0604020202020204" pitchFamily="34" charset="0"/>
              </a:rPr>
              <a:t>DEA di I Livello. </a:t>
            </a:r>
          </a:p>
        </p:txBody>
      </p:sp>
      <p:pic>
        <p:nvPicPr>
          <p:cNvPr id="3" name="Immagine 2">
            <a:extLst>
              <a:ext uri="{FF2B5EF4-FFF2-40B4-BE49-F238E27FC236}">
                <a16:creationId xmlns:a16="http://schemas.microsoft.com/office/drawing/2014/main" id="{814B8E3C-51E9-D040-BB65-71E4B9F9D76B}"/>
              </a:ext>
            </a:extLst>
          </p:cNvPr>
          <p:cNvPicPr>
            <a:picLocks noChangeAspect="1"/>
          </p:cNvPicPr>
          <p:nvPr/>
        </p:nvPicPr>
        <p:blipFill>
          <a:blip r:embed="rId2"/>
          <a:stretch>
            <a:fillRect/>
          </a:stretch>
        </p:blipFill>
        <p:spPr>
          <a:xfrm>
            <a:off x="6372200" y="901722"/>
            <a:ext cx="2019300" cy="1003300"/>
          </a:xfrm>
          <a:prstGeom prst="rect">
            <a:avLst/>
          </a:prstGeom>
        </p:spPr>
      </p:pic>
      <p:sp>
        <p:nvSpPr>
          <p:cNvPr id="4" name="Rettangolo 3">
            <a:extLst>
              <a:ext uri="{FF2B5EF4-FFF2-40B4-BE49-F238E27FC236}">
                <a16:creationId xmlns:a16="http://schemas.microsoft.com/office/drawing/2014/main" id="{D18289F8-86A2-B94F-834A-B10C90AB8F56}"/>
              </a:ext>
            </a:extLst>
          </p:cNvPr>
          <p:cNvSpPr/>
          <p:nvPr/>
        </p:nvSpPr>
        <p:spPr>
          <a:xfrm>
            <a:off x="179512" y="1703454"/>
            <a:ext cx="8424936" cy="2893100"/>
          </a:xfrm>
          <a:prstGeom prst="rect">
            <a:avLst/>
          </a:prstGeom>
        </p:spPr>
        <p:txBody>
          <a:bodyPr wrap="square">
            <a:spAutoFit/>
          </a:bodyPr>
          <a:lstStyle/>
          <a:p>
            <a:pPr marL="285750" indent="-285750">
              <a:buFont typeface="Arial" panose="020B0604020202020204" pitchFamily="34" charset="0"/>
              <a:buChar char="•"/>
            </a:pPr>
            <a:r>
              <a:rPr lang="it-IT" sz="1400" dirty="0">
                <a:latin typeface="Arial" panose="020B0604020202020204" pitchFamily="34" charset="0"/>
              </a:rPr>
              <a:t>Bacino di utenza compreso tra 150 000 e 300 000 abitanti;</a:t>
            </a:r>
          </a:p>
          <a:p>
            <a:pPr marL="285750" indent="-285750">
              <a:buFont typeface="Arial" panose="020B0604020202020204" pitchFamily="34" charset="0"/>
              <a:buChar char="•"/>
            </a:pPr>
            <a:r>
              <a:rPr lang="it-IT" sz="1400" dirty="0">
                <a:latin typeface="Arial" panose="020B0604020202020204" pitchFamily="34" charset="0"/>
              </a:rPr>
              <a:t>Dotate delle seguenti specialità: medicina interna, chirurgia generale, anestesia e rianimazione, ortopedia e traumatologia, ostetricia e ginecologia, pediatria, cardiologia con unità di terapia intensiva cardiologica(U.T.I.C.), neurologia, psichiatria, oncologia, oculistica, otorinolaringoiatria, urologia, con servizio medico di guardia attiva e/o di reperibilità oppure in rete per le patologie che la prevedono. </a:t>
            </a:r>
          </a:p>
          <a:p>
            <a:pPr marL="285750" indent="-285750">
              <a:buFont typeface="Arial" panose="020B0604020202020204" pitchFamily="34" charset="0"/>
              <a:buChar char="•"/>
            </a:pPr>
            <a:r>
              <a:rPr lang="it-IT" sz="1400" dirty="0">
                <a:latin typeface="Arial" panose="020B0604020202020204" pitchFamily="34" charset="0"/>
              </a:rPr>
              <a:t>Devono essere presenti o disponibili in rete 24 ore su 24 i servizi di radiologia almeno con tomografia assiale computerizzata (T.A.C.) ed ecografia, laboratorio, servizio </a:t>
            </a:r>
            <a:r>
              <a:rPr lang="it-IT" sz="1400" dirty="0" err="1">
                <a:latin typeface="Arial" panose="020B0604020202020204" pitchFamily="34" charset="0"/>
              </a:rPr>
              <a:t>immunotrasfusionale</a:t>
            </a:r>
            <a:r>
              <a:rPr lang="it-IT" sz="1400" dirty="0">
                <a:latin typeface="Arial" panose="020B0604020202020204" pitchFamily="34" charset="0"/>
              </a:rPr>
              <a:t>. </a:t>
            </a:r>
          </a:p>
          <a:p>
            <a:pPr marL="285750" indent="-285750">
              <a:buFont typeface="Arial" panose="020B0604020202020204" pitchFamily="34" charset="0"/>
              <a:buChar char="•"/>
            </a:pPr>
            <a:r>
              <a:rPr lang="it-IT" sz="1400" dirty="0">
                <a:latin typeface="Arial" panose="020B0604020202020204" pitchFamily="34" charset="0"/>
              </a:rPr>
              <a:t>Per le patologie complesse (quali traumi, patologie cardiovascolari e </a:t>
            </a:r>
            <a:r>
              <a:rPr lang="it-IT" sz="1400" dirty="0" err="1">
                <a:latin typeface="Arial" panose="020B0604020202020204" pitchFamily="34" charset="0"/>
              </a:rPr>
              <a:t>stroke</a:t>
            </a:r>
            <a:r>
              <a:rPr lang="it-IT" sz="1400" dirty="0">
                <a:latin typeface="Arial" panose="020B0604020202020204" pitchFamily="34" charset="0"/>
              </a:rPr>
              <a:t>) devono essere previste forme di consultazione, di trasferimento delle immagini e protocolli concordati di trasferimento dei pazienti presso i centri DEA di II Livello. </a:t>
            </a:r>
          </a:p>
          <a:p>
            <a:pPr marL="285750" indent="-285750">
              <a:buFont typeface="Arial" panose="020B0604020202020204" pitchFamily="34" charset="0"/>
              <a:buChar char="•"/>
            </a:pPr>
            <a:r>
              <a:rPr lang="it-IT" sz="1400" dirty="0">
                <a:latin typeface="Arial" panose="020B0604020202020204" pitchFamily="34" charset="0"/>
              </a:rPr>
              <a:t>Devono essere dotati, inoltre, di letti per “osservazione breve intensiva” e di letti per la terapia </a:t>
            </a:r>
            <a:r>
              <a:rPr lang="it-IT" sz="1400" dirty="0" err="1">
                <a:latin typeface="Arial" panose="020B0604020202020204" pitchFamily="34" charset="0"/>
              </a:rPr>
              <a:t>subintensiva</a:t>
            </a:r>
            <a:r>
              <a:rPr lang="it-IT" sz="1400" dirty="0">
                <a:latin typeface="Arial" panose="020B0604020202020204" pitchFamily="34" charset="0"/>
              </a:rPr>
              <a:t> (anche a carattere multidisciplinare).</a:t>
            </a:r>
          </a:p>
        </p:txBody>
      </p:sp>
    </p:spTree>
    <p:extLst>
      <p:ext uri="{BB962C8B-B14F-4D97-AF65-F5344CB8AC3E}">
        <p14:creationId xmlns:p14="http://schemas.microsoft.com/office/powerpoint/2010/main" val="11130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AEFF881-10EE-B14B-AF0C-8E44B0012A74}"/>
              </a:ext>
            </a:extLst>
          </p:cNvPr>
          <p:cNvPicPr>
            <a:picLocks noChangeAspect="1"/>
          </p:cNvPicPr>
          <p:nvPr/>
        </p:nvPicPr>
        <p:blipFill>
          <a:blip r:embed="rId2">
            <a:alphaModFix amt="20000"/>
          </a:blip>
          <a:stretch>
            <a:fillRect/>
          </a:stretch>
        </p:blipFill>
        <p:spPr>
          <a:xfrm>
            <a:off x="2552632" y="154930"/>
            <a:ext cx="6468380" cy="6468380"/>
          </a:xfrm>
          <a:prstGeom prst="rect">
            <a:avLst/>
          </a:prstGeom>
        </p:spPr>
      </p:pic>
      <p:sp>
        <p:nvSpPr>
          <p:cNvPr id="2" name="Rettangolo 1">
            <a:extLst>
              <a:ext uri="{FF2B5EF4-FFF2-40B4-BE49-F238E27FC236}">
                <a16:creationId xmlns:a16="http://schemas.microsoft.com/office/drawing/2014/main" id="{AC1717B1-36BD-444E-8E29-4D592D067954}"/>
              </a:ext>
            </a:extLst>
          </p:cNvPr>
          <p:cNvSpPr/>
          <p:nvPr/>
        </p:nvSpPr>
        <p:spPr>
          <a:xfrm>
            <a:off x="122988" y="935192"/>
            <a:ext cx="8652353" cy="400110"/>
          </a:xfrm>
          <a:prstGeom prst="rect">
            <a:avLst/>
          </a:prstGeom>
        </p:spPr>
        <p:txBody>
          <a:bodyPr wrap="square">
            <a:spAutoFit/>
          </a:bodyPr>
          <a:lstStyle/>
          <a:p>
            <a:r>
              <a:rPr lang="it-IT" sz="2000" b="1" dirty="0">
                <a:solidFill>
                  <a:srgbClr val="000000"/>
                </a:solidFill>
                <a:latin typeface="Arial" panose="020B0604020202020204" pitchFamily="34" charset="0"/>
              </a:rPr>
              <a:t>DEA di II Livello</a:t>
            </a:r>
          </a:p>
        </p:txBody>
      </p:sp>
      <p:sp>
        <p:nvSpPr>
          <p:cNvPr id="5" name="Rettangolo 4">
            <a:extLst>
              <a:ext uri="{FF2B5EF4-FFF2-40B4-BE49-F238E27FC236}">
                <a16:creationId xmlns:a16="http://schemas.microsoft.com/office/drawing/2014/main" id="{B894CDE3-A820-304B-B2EB-63F9E39D3745}"/>
              </a:ext>
            </a:extLst>
          </p:cNvPr>
          <p:cNvSpPr/>
          <p:nvPr/>
        </p:nvSpPr>
        <p:spPr>
          <a:xfrm>
            <a:off x="122988" y="1491630"/>
            <a:ext cx="8898024" cy="3046988"/>
          </a:xfrm>
          <a:prstGeom prst="rect">
            <a:avLst/>
          </a:prstGeom>
        </p:spPr>
        <p:txBody>
          <a:bodyPr wrap="square">
            <a:spAutoFit/>
          </a:bodyPr>
          <a:lstStyle/>
          <a:p>
            <a:pPr marL="285750" indent="-285750">
              <a:buFont typeface="Arial" panose="020B0604020202020204" pitchFamily="34" charset="0"/>
              <a:buChar char="•"/>
            </a:pPr>
            <a:r>
              <a:rPr lang="it-IT" sz="1600" dirty="0">
                <a:latin typeface="Arial" panose="020B0604020202020204" pitchFamily="34" charset="0"/>
              </a:rPr>
              <a:t>Bacino di utenza compreso tra 600 000 e 1 200 000 abitanti</a:t>
            </a:r>
          </a:p>
          <a:p>
            <a:pPr marL="285750" indent="-285750">
              <a:buFont typeface="Arial" panose="020B0604020202020204" pitchFamily="34" charset="0"/>
              <a:buChar char="•"/>
            </a:pPr>
            <a:r>
              <a:rPr lang="it-IT" sz="1600" dirty="0">
                <a:latin typeface="Arial" panose="020B0604020202020204" pitchFamily="34" charset="0"/>
              </a:rPr>
              <a:t>Tali presidi sono dotati di tutte le strutture previste per l'ospedale di I Livello, nonché unità di cardiologia con </a:t>
            </a:r>
            <a:r>
              <a:rPr lang="it-IT" sz="1600" b="1" dirty="0">
                <a:latin typeface="Arial" panose="020B0604020202020204" pitchFamily="34" charset="0"/>
              </a:rPr>
              <a:t>emodinamica interventistica attiva 24 ore su 24, neurochirurgia, cardiochirurgia e rianimazione cardiochirurgica, chirurgia vascolare, chirurgia toracica, chirurgia maxillo-facciale, chirurgia plastica, endoscopia digestiva ad elevata complessità, broncoscopia interventistica, radiologia interventistica, rianimazione pediatrica e neonatale (terapia intensiva neonatale), medicina nucleare e altre eventuali discipline di alta specialità; </a:t>
            </a:r>
          </a:p>
          <a:p>
            <a:pPr marL="285750" indent="-285750">
              <a:buFont typeface="Arial" panose="020B0604020202020204" pitchFamily="34" charset="0"/>
              <a:buChar char="•"/>
            </a:pPr>
            <a:r>
              <a:rPr lang="it-IT" sz="1600" dirty="0">
                <a:latin typeface="Arial" panose="020B0604020202020204" pitchFamily="34" charset="0"/>
              </a:rPr>
              <a:t>Devono essere presenti 24 ore su 24 i servizi di radiologia con almeno T.A.C. ed ecografia (con presenza medica), laboratorio e servizio </a:t>
            </a:r>
            <a:r>
              <a:rPr lang="it-IT" sz="1600" dirty="0" err="1">
                <a:latin typeface="Arial" panose="020B0604020202020204" pitchFamily="34" charset="0"/>
              </a:rPr>
              <a:t>Immunotrasfusionale</a:t>
            </a:r>
            <a:r>
              <a:rPr lang="it-IT" sz="1600" dirty="0">
                <a:latin typeface="Arial" panose="020B0604020202020204" pitchFamily="34" charset="0"/>
              </a:rPr>
              <a:t>. </a:t>
            </a:r>
          </a:p>
        </p:txBody>
      </p:sp>
    </p:spTree>
    <p:extLst>
      <p:ext uri="{BB962C8B-B14F-4D97-AF65-F5344CB8AC3E}">
        <p14:creationId xmlns:p14="http://schemas.microsoft.com/office/powerpoint/2010/main" val="50361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7752622-3C19-C04A-AEDE-04FA010FB7F4}"/>
              </a:ext>
            </a:extLst>
          </p:cNvPr>
          <p:cNvSpPr txBox="1"/>
          <p:nvPr/>
        </p:nvSpPr>
        <p:spPr>
          <a:xfrm>
            <a:off x="395537" y="1417588"/>
            <a:ext cx="6665138" cy="3046988"/>
          </a:xfrm>
          <a:prstGeom prst="rect">
            <a:avLst/>
          </a:prstGeom>
          <a:noFill/>
        </p:spPr>
        <p:txBody>
          <a:bodyPr wrap="square" rtlCol="0">
            <a:spAutoFit/>
          </a:bodyPr>
          <a:lstStyle/>
          <a:p>
            <a:r>
              <a:rPr lang="it-IT" sz="1600" dirty="0"/>
              <a:t>Al fine di ridurre i decessi evitabili è necessario attivare un Sistema integrato per l'assistenza al trauma (SIAT), </a:t>
            </a:r>
          </a:p>
          <a:p>
            <a:r>
              <a:rPr lang="it-IT" sz="1600" dirty="0"/>
              <a:t>costituito da una rete di strutture ospedaliere tra loro funzionalmente connesse e classificate, sulla base delle risorse e delle competenze disponibili, in: </a:t>
            </a:r>
          </a:p>
          <a:p>
            <a:pPr marL="285750" indent="-285750">
              <a:buFont typeface="Arial" panose="020B0604020202020204" pitchFamily="34" charset="0"/>
              <a:buChar char="•"/>
            </a:pPr>
            <a:r>
              <a:rPr lang="it-IT" sz="1600" dirty="0"/>
              <a:t>Presidi di pronto soccorso per traumi (PST), </a:t>
            </a:r>
          </a:p>
          <a:p>
            <a:pPr marL="285750" indent="-285750">
              <a:buFont typeface="Arial" panose="020B0604020202020204" pitchFamily="34" charset="0"/>
              <a:buChar char="•"/>
            </a:pPr>
            <a:r>
              <a:rPr lang="it-IT" sz="1600" dirty="0"/>
              <a:t>Centri traumi di zona (CTZ), </a:t>
            </a:r>
          </a:p>
          <a:p>
            <a:pPr marL="285750" indent="-285750">
              <a:buFont typeface="Arial" panose="020B0604020202020204" pitchFamily="34" charset="0"/>
              <a:buChar char="•"/>
            </a:pPr>
            <a:r>
              <a:rPr lang="it-IT" sz="1600" dirty="0"/>
              <a:t>Centri traumi di alta specializzazione (CTS). </a:t>
            </a:r>
          </a:p>
          <a:p>
            <a:endParaRPr lang="it-IT" sz="1600" dirty="0"/>
          </a:p>
          <a:p>
            <a:r>
              <a:rPr lang="it-IT" sz="1600" dirty="0"/>
              <a:t>Tale classificazione si basa sul modello di rete integrata “</a:t>
            </a:r>
            <a:r>
              <a:rPr lang="it-IT" sz="1600" b="1" dirty="0" err="1"/>
              <a:t>hub</a:t>
            </a:r>
            <a:r>
              <a:rPr lang="it-IT" sz="1600" b="1" dirty="0"/>
              <a:t> and </a:t>
            </a:r>
            <a:r>
              <a:rPr lang="it-IT" sz="1600" b="1" dirty="0" err="1"/>
              <a:t>spoke</a:t>
            </a:r>
            <a:r>
              <a:rPr lang="it-IT" sz="1600" dirty="0"/>
              <a:t>”, che prevede la </a:t>
            </a:r>
            <a:r>
              <a:rPr lang="it-IT" sz="1600" b="1" dirty="0"/>
              <a:t>concentrazione della casistica </a:t>
            </a:r>
            <a:r>
              <a:rPr lang="it-IT" sz="1600" b="1" dirty="0" err="1"/>
              <a:t>piu</a:t>
            </a:r>
            <a:r>
              <a:rPr lang="it-IT" sz="1600" b="1" dirty="0"/>
              <a:t>̀ complessa in un numero limitato di centri (</a:t>
            </a:r>
            <a:r>
              <a:rPr lang="it-IT" sz="1600" b="1" dirty="0" err="1"/>
              <a:t>hub</a:t>
            </a:r>
            <a:r>
              <a:rPr lang="it-IT" sz="1600" b="1" dirty="0"/>
              <a:t>), fortemente integrati con i centri periferici (</a:t>
            </a:r>
            <a:r>
              <a:rPr lang="it-IT" sz="1600" b="1" dirty="0" err="1"/>
              <a:t>spoke</a:t>
            </a:r>
            <a:r>
              <a:rPr lang="it-IT" sz="1600" b="1" dirty="0"/>
              <a:t>). </a:t>
            </a:r>
          </a:p>
        </p:txBody>
      </p:sp>
      <p:sp>
        <p:nvSpPr>
          <p:cNvPr id="10" name="Titolo 1">
            <a:extLst>
              <a:ext uri="{FF2B5EF4-FFF2-40B4-BE49-F238E27FC236}">
                <a16:creationId xmlns:a16="http://schemas.microsoft.com/office/drawing/2014/main" id="{450FD886-9AC1-9645-8BEF-17E25074B2C8}"/>
              </a:ext>
            </a:extLst>
          </p:cNvPr>
          <p:cNvSpPr txBox="1">
            <a:spLocks/>
          </p:cNvSpPr>
          <p:nvPr/>
        </p:nvSpPr>
        <p:spPr>
          <a:xfrm>
            <a:off x="-14502" y="701948"/>
            <a:ext cx="8229600" cy="85725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latin typeface="Arial" panose="020B0604020202020204" pitchFamily="34" charset="0"/>
                <a:cs typeface="Arial" panose="020B0604020202020204" pitchFamily="34" charset="0"/>
              </a:rPr>
              <a:t>Decreto Ministeriale N.70 DEL 2015</a:t>
            </a:r>
          </a:p>
        </p:txBody>
      </p:sp>
      <p:sp>
        <p:nvSpPr>
          <p:cNvPr id="11" name="CasellaDiTesto 10">
            <a:extLst>
              <a:ext uri="{FF2B5EF4-FFF2-40B4-BE49-F238E27FC236}">
                <a16:creationId xmlns:a16="http://schemas.microsoft.com/office/drawing/2014/main" id="{B0B77C36-DD36-334F-A0C7-EC181F757FDC}"/>
              </a:ext>
            </a:extLst>
          </p:cNvPr>
          <p:cNvSpPr txBox="1"/>
          <p:nvPr/>
        </p:nvSpPr>
        <p:spPr>
          <a:xfrm rot="1466334">
            <a:off x="6918473" y="1711041"/>
            <a:ext cx="2217430" cy="519351"/>
          </a:xfrm>
          <a:prstGeom prst="ellipse">
            <a:avLst/>
          </a:prstGeom>
          <a:solidFill>
            <a:srgbClr val="C00000"/>
          </a:solidFill>
        </p:spPr>
        <p:txBody>
          <a:bodyPr wrap="none" rtlCol="0">
            <a:spAutoFit/>
          </a:bodyPr>
          <a:lstStyle/>
          <a:p>
            <a:r>
              <a:rPr lang="it-IT" b="1" dirty="0">
                <a:solidFill>
                  <a:schemeClr val="bg1"/>
                </a:solidFill>
              </a:rPr>
              <a:t>RETE TRAUMA</a:t>
            </a:r>
          </a:p>
        </p:txBody>
      </p:sp>
      <p:pic>
        <p:nvPicPr>
          <p:cNvPr id="12" name="Immagine 11">
            <a:extLst>
              <a:ext uri="{FF2B5EF4-FFF2-40B4-BE49-F238E27FC236}">
                <a16:creationId xmlns:a16="http://schemas.microsoft.com/office/drawing/2014/main" id="{8148C1E4-58B1-4F4C-B3CE-C89CFEBAD0AC}"/>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6634851" y="2273149"/>
            <a:ext cx="2137828" cy="760922"/>
          </a:xfrm>
          <a:prstGeom prst="rect">
            <a:avLst/>
          </a:prstGeom>
        </p:spPr>
      </p:pic>
      <p:sp>
        <p:nvSpPr>
          <p:cNvPr id="13" name="Rettangolo 12">
            <a:extLst>
              <a:ext uri="{FF2B5EF4-FFF2-40B4-BE49-F238E27FC236}">
                <a16:creationId xmlns:a16="http://schemas.microsoft.com/office/drawing/2014/main" id="{21E65588-B513-AE4A-9182-6B35295699C0}"/>
              </a:ext>
            </a:extLst>
          </p:cNvPr>
          <p:cNvSpPr/>
          <p:nvPr/>
        </p:nvSpPr>
        <p:spPr>
          <a:xfrm>
            <a:off x="0" y="4454046"/>
            <a:ext cx="6192688" cy="276999"/>
          </a:xfrm>
          <a:prstGeom prst="rect">
            <a:avLst/>
          </a:prstGeom>
        </p:spPr>
        <p:txBody>
          <a:bodyPr wrap="square">
            <a:spAutoFit/>
          </a:bodyPr>
          <a:lstStyle/>
          <a:p>
            <a:r>
              <a:rPr lang="it-IT" sz="1200" i="1" dirty="0">
                <a:hlinkClick r:id="rId4"/>
              </a:rPr>
              <a:t>https://www.camera.it/temiap/2016/09/23/OCD177-2353.pdf</a:t>
            </a:r>
            <a:r>
              <a:rPr lang="it-IT" sz="1200" i="1" dirty="0"/>
              <a:t> </a:t>
            </a:r>
          </a:p>
        </p:txBody>
      </p:sp>
    </p:spTree>
    <p:extLst>
      <p:ext uri="{BB962C8B-B14F-4D97-AF65-F5344CB8AC3E}">
        <p14:creationId xmlns:p14="http://schemas.microsoft.com/office/powerpoint/2010/main" val="158272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13748</TotalTime>
  <Words>2102</Words>
  <Application>Microsoft Macintosh PowerPoint</Application>
  <PresentationFormat>Presentazione su schermo (16:9)</PresentationFormat>
  <Paragraphs>172</Paragraphs>
  <Slides>21</Slides>
  <Notes>9</Notes>
  <HiddenSlides>1</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21</vt:i4>
      </vt:variant>
    </vt:vector>
  </HeadingPairs>
  <TitlesOfParts>
    <vt:vector size="28" baseType="lpstr">
      <vt:lpstr>Aptos</vt:lpstr>
      <vt:lpstr>Arial</vt:lpstr>
      <vt:lpstr>Arial Hebrew</vt:lpstr>
      <vt:lpstr>Calibri</vt:lpstr>
      <vt:lpstr>Noto Sans</vt:lpstr>
      <vt:lpstr>NotoSans</vt:lpstr>
      <vt:lpstr>Tema di Office</vt:lpstr>
      <vt:lpstr>II Sessione - Riconoscere, gestire e trattare... le morti evitabili per trauma </vt:lpstr>
      <vt:lpstr>Presentazione standard di PowerPoint</vt:lpstr>
      <vt:lpstr>Presentazione standard di PowerPoint</vt:lpstr>
      <vt:lpstr>Presentazione standard di PowerPoint</vt:lpstr>
      <vt:lpstr>Presentazione standard di PowerPoint</vt:lpstr>
      <vt:lpstr>Decreto Ministeriale N.70 DEL 2015</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CONCLUSIONI</vt:lpstr>
      <vt:lpstr>8-9 Giugno 2024 – Cefpas, Caltanissetta “3° Congresso nazionale sulla Gestione del trauma di interesse chirurgico. L'approccio all'evento trauma del giovane chirurgo”  Presidente del Congresso: Dott. Giovanni Di Lorenzo  Presidente Onorario: Dott. Giovanni Ciaccio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Inserisci il titolo  ----</dc:title>
  <dc:creator>Computer</dc:creator>
  <cp:lastModifiedBy>Salvatore Fazzotta</cp:lastModifiedBy>
  <cp:revision>44</cp:revision>
  <cp:lastPrinted>2024-06-05T14:15:12Z</cp:lastPrinted>
  <dcterms:created xsi:type="dcterms:W3CDTF">2024-05-17T06:22:38Z</dcterms:created>
  <dcterms:modified xsi:type="dcterms:W3CDTF">2024-06-09T08:03:53Z</dcterms:modified>
</cp:coreProperties>
</file>