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m" ContentType="application/vnd.ms-excel.sheet.macroEnabled.12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34"/>
  </p:notesMasterIdLst>
  <p:sldIdLst>
    <p:sldId id="258" r:id="rId2"/>
    <p:sldId id="256" r:id="rId3"/>
    <p:sldId id="295" r:id="rId4"/>
    <p:sldId id="327" r:id="rId5"/>
    <p:sldId id="325" r:id="rId6"/>
    <p:sldId id="328" r:id="rId7"/>
    <p:sldId id="297" r:id="rId8"/>
    <p:sldId id="298" r:id="rId9"/>
    <p:sldId id="299" r:id="rId10"/>
    <p:sldId id="301" r:id="rId11"/>
    <p:sldId id="302" r:id="rId12"/>
    <p:sldId id="303" r:id="rId13"/>
    <p:sldId id="304" r:id="rId14"/>
    <p:sldId id="306" r:id="rId15"/>
    <p:sldId id="307" r:id="rId16"/>
    <p:sldId id="308" r:id="rId17"/>
    <p:sldId id="309" r:id="rId18"/>
    <p:sldId id="310" r:id="rId19"/>
    <p:sldId id="311" r:id="rId20"/>
    <p:sldId id="312" r:id="rId21"/>
    <p:sldId id="313" r:id="rId22"/>
    <p:sldId id="314" r:id="rId23"/>
    <p:sldId id="315" r:id="rId24"/>
    <p:sldId id="316" r:id="rId25"/>
    <p:sldId id="317" r:id="rId26"/>
    <p:sldId id="318" r:id="rId27"/>
    <p:sldId id="319" r:id="rId28"/>
    <p:sldId id="320" r:id="rId29"/>
    <p:sldId id="321" r:id="rId30"/>
    <p:sldId id="322" r:id="rId31"/>
    <p:sldId id="323" r:id="rId32"/>
    <p:sldId id="324" r:id="rId3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9" roundtripDataSignature="AMtx7mjfAYChrfNa1y3KBzWVIl2n50AfK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50"/>
    <p:restoredTop sz="95226" autoAdjust="0"/>
  </p:normalViewPr>
  <p:slideViewPr>
    <p:cSldViewPr snapToGrid="0">
      <p:cViewPr varScale="1">
        <p:scale>
          <a:sx n="87" d="100"/>
          <a:sy n="87" d="100"/>
        </p:scale>
        <p:origin x="128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customschemas.google.com/relationships/presentationmetadata" Target="meta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habilitada_para_macros_de_Microsoft_Excel.xlsm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245033112582782"/>
          <c:y val="5.0632911392405063E-2"/>
          <c:w val="0.81788079470198671"/>
          <c:h val="0.82594936708860756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ln w="28175">
              <a:solidFill>
                <a:srgbClr val="FF0000"/>
              </a:solidFill>
              <a:prstDash val="solid"/>
            </a:ln>
          </c:spPr>
          <c:marker>
            <c:symbol val="none"/>
          </c:marker>
          <c:cat>
            <c:strRef>
              <c:f>Sheet1!$B$1:$N$1</c:f>
              <c:strCache>
                <c:ptCount val="13"/>
                <c:pt idx="0">
                  <c:v>0</c:v>
                </c:pt>
                <c:pt idx="1">
                  <c:v>15</c:v>
                </c:pt>
                <c:pt idx="2">
                  <c:v>30</c:v>
                </c:pt>
                <c:pt idx="3">
                  <c:v>45</c:v>
                </c:pt>
                <c:pt idx="4">
                  <c:v>60</c:v>
                </c:pt>
                <c:pt idx="5">
                  <c:v> </c:v>
                </c:pt>
                <c:pt idx="6">
                  <c:v>2</c:v>
                </c:pt>
                <c:pt idx="7">
                  <c:v>3</c:v>
                </c:pt>
                <c:pt idx="8">
                  <c:v>4</c:v>
                </c:pt>
                <c:pt idx="9">
                  <c:v>5</c:v>
                </c:pt>
                <c:pt idx="10">
                  <c:v>6</c:v>
                </c:pt>
                <c:pt idx="11">
                  <c:v>7</c:v>
                </c:pt>
                <c:pt idx="12">
                  <c:v>8</c:v>
                </c:pt>
              </c:strCache>
            </c:strRef>
          </c:cat>
          <c:val>
            <c:numRef>
              <c:f>Sheet1!$B$2:$N$2</c:f>
              <c:numCache>
                <c:formatCode>General</c:formatCode>
                <c:ptCount val="13"/>
                <c:pt idx="0">
                  <c:v>1600</c:v>
                </c:pt>
                <c:pt idx="1">
                  <c:v>1050</c:v>
                </c:pt>
                <c:pt idx="2">
                  <c:v>700</c:v>
                </c:pt>
                <c:pt idx="3">
                  <c:v>450</c:v>
                </c:pt>
                <c:pt idx="4">
                  <c:v>325</c:v>
                </c:pt>
                <c:pt idx="5">
                  <c:v>270</c:v>
                </c:pt>
                <c:pt idx="6">
                  <c:v>250</c:v>
                </c:pt>
                <c:pt idx="7">
                  <c:v>240</c:v>
                </c:pt>
                <c:pt idx="8">
                  <c:v>230</c:v>
                </c:pt>
                <c:pt idx="9">
                  <c:v>230</c:v>
                </c:pt>
                <c:pt idx="10">
                  <c:v>230</c:v>
                </c:pt>
                <c:pt idx="11">
                  <c:v>230</c:v>
                </c:pt>
                <c:pt idx="12">
                  <c:v>230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7A3-EA40-A8D5-898006B15E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14087">
              <a:solidFill>
                <a:schemeClr val="tx1"/>
              </a:solidFill>
              <a:prstDash val="solid"/>
            </a:ln>
          </c:spPr>
        </c:dropLines>
        <c:smooth val="0"/>
        <c:axId val="400592128"/>
        <c:axId val="1"/>
      </c:lineChart>
      <c:catAx>
        <c:axId val="4005921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522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858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s-AR"/>
          </a:p>
        </c:txPr>
        <c:crossAx val="1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3522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858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s-AR"/>
          </a:p>
        </c:txPr>
        <c:crossAx val="400592128"/>
        <c:crosses val="autoZero"/>
        <c:crossBetween val="between"/>
      </c:valAx>
      <c:spPr>
        <a:noFill/>
        <a:ln w="14087">
          <a:solidFill>
            <a:srgbClr val="000000"/>
          </a:solidFill>
          <a:prstDash val="solid"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997" b="1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es-AR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FADC8-E694-4372-9F3E-80D2404CF59D}" type="datetimeFigureOut">
              <a:rPr lang="it-IT" smtClean="0"/>
              <a:t>09/06/24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F33F-6C23-4495-A2B0-38076BE4B791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9297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FADC8-E694-4372-9F3E-80D2404CF59D}" type="datetimeFigureOut">
              <a:rPr lang="it-IT" smtClean="0"/>
              <a:t>09/06/24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F33F-6C23-4495-A2B0-38076BE4B791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6924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FADC8-E694-4372-9F3E-80D2404CF59D}" type="datetimeFigureOut">
              <a:rPr lang="it-IT" smtClean="0"/>
              <a:t>09/06/24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F33F-6C23-4495-A2B0-38076BE4B791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3822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FADC8-E694-4372-9F3E-80D2404CF59D}" type="datetimeFigureOut">
              <a:rPr lang="it-IT" smtClean="0"/>
              <a:t>09/06/24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F33F-6C23-4495-A2B0-38076BE4B791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6636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FADC8-E694-4372-9F3E-80D2404CF59D}" type="datetimeFigureOut">
              <a:rPr lang="it-IT" smtClean="0"/>
              <a:t>09/06/24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F33F-6C23-4495-A2B0-38076BE4B791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7228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FADC8-E694-4372-9F3E-80D2404CF59D}" type="datetimeFigureOut">
              <a:rPr lang="it-IT" smtClean="0"/>
              <a:t>09/06/24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F33F-6C23-4495-A2B0-38076BE4B791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6992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FADC8-E694-4372-9F3E-80D2404CF59D}" type="datetimeFigureOut">
              <a:rPr lang="it-IT" smtClean="0"/>
              <a:t>09/06/24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F33F-6C23-4495-A2B0-38076BE4B791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5924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FADC8-E694-4372-9F3E-80D2404CF59D}" type="datetimeFigureOut">
              <a:rPr lang="it-IT" smtClean="0"/>
              <a:t>09/06/24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F33F-6C23-4495-A2B0-38076BE4B791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673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FADC8-E694-4372-9F3E-80D2404CF59D}" type="datetimeFigureOut">
              <a:rPr lang="it-IT" smtClean="0"/>
              <a:t>09/06/24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F33F-6C23-4495-A2B0-38076BE4B791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9467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FADC8-E694-4372-9F3E-80D2404CF59D}" type="datetimeFigureOut">
              <a:rPr lang="it-IT" smtClean="0"/>
              <a:t>09/06/24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F33F-6C23-4495-A2B0-38076BE4B791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9325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FADC8-E694-4372-9F3E-80D2404CF59D}" type="datetimeFigureOut">
              <a:rPr lang="it-IT" smtClean="0"/>
              <a:t>09/06/24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F33F-6C23-4495-A2B0-38076BE4B791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868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FADC8-E694-4372-9F3E-80D2404CF59D}" type="datetimeFigureOut">
              <a:rPr lang="it-IT" smtClean="0"/>
              <a:t>09/06/24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36F33F-6C23-4495-A2B0-38076BE4B791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7654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2917836"/>
          </a:xfrm>
        </p:spPr>
        <p:txBody>
          <a:bodyPr>
            <a:normAutofit/>
          </a:bodyPr>
          <a:lstStyle/>
          <a:p>
            <a:r>
              <a:rPr lang="it-IT" sz="2933" b="1" dirty="0"/>
              <a:t>8-9 Giugno 2024 – </a:t>
            </a:r>
            <a:r>
              <a:rPr lang="it-IT" sz="2933" b="1" dirty="0" err="1"/>
              <a:t>Cefpas</a:t>
            </a:r>
            <a:r>
              <a:rPr lang="it-IT" sz="2933" b="1" dirty="0"/>
              <a:t>, Caltanissetta</a:t>
            </a:r>
            <a:br>
              <a:rPr lang="it-IT" sz="2933" b="1" dirty="0"/>
            </a:br>
            <a:r>
              <a:rPr lang="it-IT" sz="2400" b="1" dirty="0"/>
              <a:t>“</a:t>
            </a:r>
            <a:r>
              <a:rPr lang="it-IT" sz="2400" dirty="0"/>
              <a:t>3° Congresso nazionale sulla Gestione del trauma di interesse chirurgico.</a:t>
            </a:r>
            <a:br>
              <a:rPr lang="it-IT" sz="2400" dirty="0"/>
            </a:br>
            <a:r>
              <a:rPr lang="it-IT" sz="2400" dirty="0"/>
              <a:t>L'approccio all'evento trauma del giovane chirurgo</a:t>
            </a:r>
            <a:r>
              <a:rPr lang="it-IT" sz="2400" b="1" dirty="0"/>
              <a:t>”</a:t>
            </a:r>
            <a:br>
              <a:rPr lang="it-IT" sz="2400" b="1" dirty="0"/>
            </a:br>
            <a:br>
              <a:rPr lang="it-IT" sz="2400" b="1" dirty="0"/>
            </a:br>
            <a:r>
              <a:rPr lang="it-IT" sz="2133" b="1" dirty="0"/>
              <a:t>Presidente del Congresso: </a:t>
            </a:r>
            <a:r>
              <a:rPr lang="it-IT" sz="2133" dirty="0"/>
              <a:t>Dott. Giovanni Di Lorenzo</a:t>
            </a:r>
            <a:br>
              <a:rPr lang="it-IT" sz="2133" b="1" dirty="0"/>
            </a:br>
            <a:r>
              <a:rPr lang="it-IT" sz="2133" b="1" dirty="0"/>
              <a:t> Presidente Onorario: </a:t>
            </a:r>
            <a:r>
              <a:rPr lang="it-IT" sz="2133" dirty="0"/>
              <a:t>Dott. Giovanni </a:t>
            </a:r>
            <a:r>
              <a:rPr lang="it-IT" sz="2133" dirty="0" err="1"/>
              <a:t>Ciaccio</a:t>
            </a:r>
            <a:br>
              <a:rPr lang="it-IT" sz="2400" b="1" dirty="0"/>
            </a:br>
            <a:endParaRPr lang="it-IT" sz="2400" b="1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380960" y="5905518"/>
            <a:ext cx="11334829" cy="476253"/>
          </a:xfrm>
        </p:spPr>
        <p:txBody>
          <a:bodyPr>
            <a:noAutofit/>
          </a:bodyPr>
          <a:lstStyle/>
          <a:p>
            <a:r>
              <a:rPr lang="en-US" sz="933" b="1" dirty="0">
                <a:solidFill>
                  <a:schemeClr val="tx1"/>
                </a:solidFill>
                <a:latin typeface="+mj-lt"/>
                <a:cs typeface="Segoe UI" pitchFamily="34" charset="0"/>
              </a:rPr>
              <a:t>Ai </a:t>
            </a:r>
            <a:r>
              <a:rPr lang="en-US" sz="933" b="1" dirty="0" err="1">
                <a:solidFill>
                  <a:schemeClr val="tx1"/>
                </a:solidFill>
                <a:latin typeface="+mj-lt"/>
                <a:cs typeface="Segoe UI" pitchFamily="34" charset="0"/>
              </a:rPr>
              <a:t>sensi</a:t>
            </a:r>
            <a:r>
              <a:rPr lang="en-US" sz="933" b="1" dirty="0">
                <a:solidFill>
                  <a:schemeClr val="tx1"/>
                </a:solidFill>
                <a:latin typeface="+mj-lt"/>
                <a:cs typeface="Segoe UI" pitchFamily="34" charset="0"/>
              </a:rPr>
              <a:t> </a:t>
            </a:r>
            <a:r>
              <a:rPr lang="en-US" sz="933" b="1" dirty="0" err="1">
                <a:solidFill>
                  <a:schemeClr val="tx1"/>
                </a:solidFill>
                <a:latin typeface="+mj-lt"/>
                <a:cs typeface="Segoe UI" pitchFamily="34" charset="0"/>
              </a:rPr>
              <a:t>dell’art</a:t>
            </a:r>
            <a:r>
              <a:rPr lang="en-US" sz="933" b="1" dirty="0">
                <a:solidFill>
                  <a:schemeClr val="tx1"/>
                </a:solidFill>
                <a:latin typeface="+mj-lt"/>
                <a:cs typeface="Segoe UI" pitchFamily="34" charset="0"/>
              </a:rPr>
              <a:t>. 76, comma 4, </a:t>
            </a:r>
            <a:r>
              <a:rPr lang="en-US" sz="933" b="1" dirty="0" err="1">
                <a:solidFill>
                  <a:schemeClr val="tx1"/>
                </a:solidFill>
                <a:latin typeface="+mj-lt"/>
                <a:cs typeface="Segoe UI" pitchFamily="34" charset="0"/>
              </a:rPr>
              <a:t>dell’Accordo</a:t>
            </a:r>
            <a:r>
              <a:rPr lang="en-US" sz="933" b="1" dirty="0">
                <a:solidFill>
                  <a:schemeClr val="tx1"/>
                </a:solidFill>
                <a:latin typeface="+mj-lt"/>
                <a:cs typeface="Segoe UI" pitchFamily="34" charset="0"/>
              </a:rPr>
              <a:t> </a:t>
            </a:r>
            <a:r>
              <a:rPr lang="en-US" sz="933" b="1" dirty="0" err="1">
                <a:solidFill>
                  <a:schemeClr val="tx1"/>
                </a:solidFill>
                <a:latin typeface="+mj-lt"/>
                <a:cs typeface="Segoe UI" pitchFamily="34" charset="0"/>
              </a:rPr>
              <a:t>Stato-Regioni</a:t>
            </a:r>
            <a:r>
              <a:rPr lang="en-US" sz="933" b="1" dirty="0">
                <a:solidFill>
                  <a:schemeClr val="tx1"/>
                </a:solidFill>
                <a:latin typeface="+mj-lt"/>
                <a:cs typeface="Segoe UI" pitchFamily="34" charset="0"/>
              </a:rPr>
              <a:t> del 2 </a:t>
            </a:r>
            <a:r>
              <a:rPr lang="en-US" sz="933" b="1" dirty="0" err="1">
                <a:solidFill>
                  <a:schemeClr val="tx1"/>
                </a:solidFill>
                <a:latin typeface="+mj-lt"/>
                <a:cs typeface="Segoe UI" pitchFamily="34" charset="0"/>
              </a:rPr>
              <a:t>febbraio</a:t>
            </a:r>
            <a:r>
              <a:rPr lang="en-US" sz="933" b="1" dirty="0">
                <a:solidFill>
                  <a:schemeClr val="tx1"/>
                </a:solidFill>
                <a:latin typeface="+mj-lt"/>
                <a:cs typeface="Segoe UI" pitchFamily="34" charset="0"/>
              </a:rPr>
              <a:t> 2017 e del </a:t>
            </a:r>
            <a:r>
              <a:rPr lang="en-US" sz="933" b="1" dirty="0" err="1">
                <a:solidFill>
                  <a:schemeClr val="tx1"/>
                </a:solidFill>
                <a:latin typeface="+mj-lt"/>
                <a:cs typeface="Segoe UI" pitchFamily="34" charset="0"/>
              </a:rPr>
              <a:t>paragrafo</a:t>
            </a:r>
            <a:r>
              <a:rPr lang="en-US" sz="933" b="1" dirty="0">
                <a:solidFill>
                  <a:schemeClr val="tx1"/>
                </a:solidFill>
                <a:latin typeface="+mj-lt"/>
                <a:cs typeface="Segoe UI" pitchFamily="34" charset="0"/>
              </a:rPr>
              <a:t> 4.5 del </a:t>
            </a:r>
            <a:r>
              <a:rPr lang="en-US" sz="933" b="1" dirty="0" err="1">
                <a:solidFill>
                  <a:schemeClr val="tx1"/>
                </a:solidFill>
                <a:latin typeface="+mj-lt"/>
                <a:cs typeface="Segoe UI" pitchFamily="34" charset="0"/>
              </a:rPr>
              <a:t>manuale</a:t>
            </a:r>
            <a:r>
              <a:rPr lang="en-US" sz="933" b="1" dirty="0">
                <a:solidFill>
                  <a:schemeClr val="tx1"/>
                </a:solidFill>
                <a:latin typeface="+mj-lt"/>
                <a:cs typeface="Segoe UI" pitchFamily="34" charset="0"/>
              </a:rPr>
              <a:t> </a:t>
            </a:r>
            <a:r>
              <a:rPr lang="en-US" sz="933" b="1" dirty="0" err="1">
                <a:solidFill>
                  <a:schemeClr val="tx1"/>
                </a:solidFill>
                <a:latin typeface="+mj-lt"/>
                <a:cs typeface="Segoe UI" pitchFamily="34" charset="0"/>
              </a:rPr>
              <a:t>nazionale</a:t>
            </a:r>
            <a:r>
              <a:rPr lang="en-US" sz="933" b="1" dirty="0">
                <a:solidFill>
                  <a:schemeClr val="tx1"/>
                </a:solidFill>
                <a:latin typeface="+mj-lt"/>
                <a:cs typeface="Segoe UI" pitchFamily="34" charset="0"/>
              </a:rPr>
              <a:t> </a:t>
            </a:r>
            <a:r>
              <a:rPr lang="en-US" sz="933" b="1" dirty="0" err="1">
                <a:solidFill>
                  <a:schemeClr val="tx1"/>
                </a:solidFill>
                <a:latin typeface="+mj-lt"/>
                <a:cs typeface="Segoe UI" pitchFamily="34" charset="0"/>
              </a:rPr>
              <a:t>di</a:t>
            </a:r>
            <a:r>
              <a:rPr lang="en-US" sz="933" b="1" dirty="0">
                <a:solidFill>
                  <a:schemeClr val="tx1"/>
                </a:solidFill>
                <a:latin typeface="+mj-lt"/>
                <a:cs typeface="Segoe UI" pitchFamily="34" charset="0"/>
              </a:rPr>
              <a:t> </a:t>
            </a:r>
            <a:r>
              <a:rPr lang="en-US" sz="933" b="1" dirty="0" err="1">
                <a:solidFill>
                  <a:schemeClr val="tx1"/>
                </a:solidFill>
                <a:latin typeface="+mj-lt"/>
                <a:cs typeface="Segoe UI" pitchFamily="34" charset="0"/>
              </a:rPr>
              <a:t>accreditamento</a:t>
            </a:r>
            <a:r>
              <a:rPr lang="en-US" sz="933" b="1" dirty="0">
                <a:solidFill>
                  <a:schemeClr val="tx1"/>
                </a:solidFill>
                <a:latin typeface="+mj-lt"/>
                <a:cs typeface="Segoe UI" pitchFamily="34" charset="0"/>
              </a:rPr>
              <a:t> per </a:t>
            </a:r>
            <a:r>
              <a:rPr lang="en-US" sz="933" b="1" dirty="0" err="1">
                <a:solidFill>
                  <a:schemeClr val="tx1"/>
                </a:solidFill>
                <a:latin typeface="+mj-lt"/>
                <a:cs typeface="Segoe UI" pitchFamily="34" charset="0"/>
              </a:rPr>
              <a:t>l’erogazione</a:t>
            </a:r>
            <a:r>
              <a:rPr lang="en-US" sz="933" b="1" dirty="0">
                <a:solidFill>
                  <a:schemeClr val="tx1"/>
                </a:solidFill>
                <a:latin typeface="+mj-lt"/>
                <a:cs typeface="Segoe UI" pitchFamily="34" charset="0"/>
              </a:rPr>
              <a:t> </a:t>
            </a:r>
            <a:r>
              <a:rPr lang="en-US" sz="933" b="1" dirty="0" err="1">
                <a:solidFill>
                  <a:schemeClr val="tx1"/>
                </a:solidFill>
                <a:latin typeface="+mj-lt"/>
                <a:cs typeface="Segoe UI" pitchFamily="34" charset="0"/>
              </a:rPr>
              <a:t>di</a:t>
            </a:r>
            <a:r>
              <a:rPr lang="en-US" sz="933" b="1" dirty="0">
                <a:solidFill>
                  <a:schemeClr val="tx1"/>
                </a:solidFill>
                <a:latin typeface="+mj-lt"/>
                <a:cs typeface="Segoe UI" pitchFamily="34" charset="0"/>
              </a:rPr>
              <a:t> </a:t>
            </a:r>
            <a:r>
              <a:rPr lang="en-US" sz="933" b="1" dirty="0" err="1">
                <a:solidFill>
                  <a:schemeClr val="tx1"/>
                </a:solidFill>
                <a:latin typeface="+mj-lt"/>
                <a:cs typeface="Segoe UI" pitchFamily="34" charset="0"/>
              </a:rPr>
              <a:t>eventi</a:t>
            </a:r>
            <a:r>
              <a:rPr lang="en-US" sz="933" b="1" dirty="0">
                <a:solidFill>
                  <a:schemeClr val="tx1"/>
                </a:solidFill>
                <a:latin typeface="+mj-lt"/>
                <a:cs typeface="Segoe UI" pitchFamily="34" charset="0"/>
              </a:rPr>
              <a:t> ECM. DICHIARA </a:t>
            </a:r>
            <a:r>
              <a:rPr lang="en-US" sz="933" b="1" dirty="0" err="1">
                <a:solidFill>
                  <a:schemeClr val="tx1"/>
                </a:solidFill>
                <a:latin typeface="+mj-lt"/>
                <a:cs typeface="Segoe UI" pitchFamily="34" charset="0"/>
              </a:rPr>
              <a:t>che</a:t>
            </a:r>
            <a:r>
              <a:rPr lang="en-US" sz="933" b="1" dirty="0">
                <a:solidFill>
                  <a:schemeClr val="tx1"/>
                </a:solidFill>
                <a:latin typeface="+mj-lt"/>
                <a:cs typeface="Segoe UI" pitchFamily="34" charset="0"/>
              </a:rPr>
              <a:t> </a:t>
            </a:r>
            <a:r>
              <a:rPr lang="en-US" sz="933" b="1" dirty="0" err="1">
                <a:solidFill>
                  <a:schemeClr val="tx1"/>
                </a:solidFill>
                <a:latin typeface="+mj-lt"/>
                <a:cs typeface="Segoe UI" pitchFamily="34" charset="0"/>
              </a:rPr>
              <a:t>negli</a:t>
            </a:r>
            <a:r>
              <a:rPr lang="en-US" sz="933" b="1" dirty="0">
                <a:solidFill>
                  <a:schemeClr val="tx1"/>
                </a:solidFill>
                <a:latin typeface="+mj-lt"/>
                <a:cs typeface="Segoe UI" pitchFamily="34" charset="0"/>
              </a:rPr>
              <a:t> </a:t>
            </a:r>
            <a:r>
              <a:rPr lang="en-US" sz="933" b="1" dirty="0" err="1">
                <a:solidFill>
                  <a:schemeClr val="tx1"/>
                </a:solidFill>
                <a:latin typeface="+mj-lt"/>
                <a:cs typeface="Segoe UI" pitchFamily="34" charset="0"/>
              </a:rPr>
              <a:t>ultimi</a:t>
            </a:r>
            <a:r>
              <a:rPr lang="en-US" sz="933" b="1" dirty="0">
                <a:solidFill>
                  <a:schemeClr val="tx1"/>
                </a:solidFill>
                <a:latin typeface="+mj-lt"/>
                <a:cs typeface="Segoe UI" pitchFamily="34" charset="0"/>
              </a:rPr>
              <a:t> due </a:t>
            </a:r>
            <a:r>
              <a:rPr lang="en-US" sz="933" b="1" dirty="0" err="1">
                <a:solidFill>
                  <a:schemeClr val="tx1"/>
                </a:solidFill>
                <a:latin typeface="+mj-lt"/>
                <a:cs typeface="Segoe UI" pitchFamily="34" charset="0"/>
              </a:rPr>
              <a:t>anni</a:t>
            </a:r>
            <a:r>
              <a:rPr lang="en-US" sz="933" b="1" dirty="0">
                <a:solidFill>
                  <a:schemeClr val="tx1"/>
                </a:solidFill>
                <a:latin typeface="+mj-lt"/>
                <a:cs typeface="Segoe UI" pitchFamily="34" charset="0"/>
              </a:rPr>
              <a:t> non ha </a:t>
            </a:r>
            <a:r>
              <a:rPr lang="en-US" sz="933" b="1" dirty="0" err="1">
                <a:solidFill>
                  <a:schemeClr val="tx1"/>
                </a:solidFill>
                <a:latin typeface="+mj-lt"/>
                <a:cs typeface="Segoe UI" pitchFamily="34" charset="0"/>
              </a:rPr>
              <a:t>avuto</a:t>
            </a:r>
            <a:r>
              <a:rPr lang="en-US" sz="933" b="1" dirty="0">
                <a:solidFill>
                  <a:schemeClr val="tx1"/>
                </a:solidFill>
                <a:latin typeface="+mj-lt"/>
                <a:cs typeface="Segoe UI" pitchFamily="34" charset="0"/>
              </a:rPr>
              <a:t>, </a:t>
            </a:r>
            <a:r>
              <a:rPr lang="en-US" sz="933" b="1" dirty="0" err="1">
                <a:solidFill>
                  <a:schemeClr val="tx1"/>
                </a:solidFill>
                <a:latin typeface="+mj-lt"/>
                <a:cs typeface="Segoe UI" pitchFamily="34" charset="0"/>
              </a:rPr>
              <a:t>rapporti</a:t>
            </a:r>
            <a:r>
              <a:rPr lang="en-US" sz="933" b="1" dirty="0">
                <a:solidFill>
                  <a:schemeClr val="tx1"/>
                </a:solidFill>
                <a:latin typeface="+mj-lt"/>
                <a:cs typeface="Segoe UI" pitchFamily="34" charset="0"/>
              </a:rPr>
              <a:t> con </a:t>
            </a:r>
            <a:r>
              <a:rPr lang="en-US" sz="933" b="1" dirty="0" err="1">
                <a:solidFill>
                  <a:schemeClr val="tx1"/>
                </a:solidFill>
                <a:latin typeface="+mj-lt"/>
                <a:cs typeface="Segoe UI" pitchFamily="34" charset="0"/>
              </a:rPr>
              <a:t>soggetti</a:t>
            </a:r>
            <a:r>
              <a:rPr lang="en-US" sz="933" b="1" dirty="0">
                <a:solidFill>
                  <a:schemeClr val="tx1"/>
                </a:solidFill>
                <a:latin typeface="+mj-lt"/>
                <a:cs typeface="Segoe UI" pitchFamily="34" charset="0"/>
              </a:rPr>
              <a:t> </a:t>
            </a:r>
            <a:r>
              <a:rPr lang="en-US" sz="933" b="1" dirty="0" err="1">
                <a:solidFill>
                  <a:schemeClr val="tx1"/>
                </a:solidFill>
                <a:latin typeface="+mj-lt"/>
                <a:cs typeface="Segoe UI" pitchFamily="34" charset="0"/>
              </a:rPr>
              <a:t>portatori</a:t>
            </a:r>
            <a:r>
              <a:rPr lang="en-US" sz="933" b="1" dirty="0">
                <a:solidFill>
                  <a:schemeClr val="tx1"/>
                </a:solidFill>
                <a:latin typeface="+mj-lt"/>
                <a:cs typeface="Segoe UI" pitchFamily="34" charset="0"/>
              </a:rPr>
              <a:t> </a:t>
            </a:r>
            <a:r>
              <a:rPr lang="en-US" sz="933" b="1" dirty="0" err="1">
                <a:solidFill>
                  <a:schemeClr val="tx1"/>
                </a:solidFill>
                <a:latin typeface="+mj-lt"/>
                <a:cs typeface="Segoe UI" pitchFamily="34" charset="0"/>
              </a:rPr>
              <a:t>di</a:t>
            </a:r>
            <a:r>
              <a:rPr lang="en-US" sz="933" b="1" dirty="0">
                <a:solidFill>
                  <a:schemeClr val="tx1"/>
                </a:solidFill>
                <a:latin typeface="+mj-lt"/>
                <a:cs typeface="Segoe UI" pitchFamily="34" charset="0"/>
              </a:rPr>
              <a:t> </a:t>
            </a:r>
            <a:r>
              <a:rPr lang="en-US" sz="933" b="1" dirty="0" err="1">
                <a:solidFill>
                  <a:schemeClr val="tx1"/>
                </a:solidFill>
                <a:latin typeface="+mj-lt"/>
                <a:cs typeface="Segoe UI" pitchFamily="34" charset="0"/>
              </a:rPr>
              <a:t>interessi</a:t>
            </a:r>
            <a:r>
              <a:rPr lang="en-US" sz="933" b="1" dirty="0">
                <a:solidFill>
                  <a:schemeClr val="tx1"/>
                </a:solidFill>
                <a:latin typeface="+mj-lt"/>
                <a:cs typeface="Segoe UI" pitchFamily="34" charset="0"/>
              </a:rPr>
              <a:t> </a:t>
            </a:r>
            <a:r>
              <a:rPr lang="en-US" sz="933" b="1" dirty="0" err="1">
                <a:solidFill>
                  <a:schemeClr val="tx1"/>
                </a:solidFill>
                <a:latin typeface="+mj-lt"/>
                <a:cs typeface="Segoe UI" pitchFamily="34" charset="0"/>
              </a:rPr>
              <a:t>commerciali</a:t>
            </a:r>
            <a:r>
              <a:rPr lang="en-US" sz="933" b="1" dirty="0">
                <a:solidFill>
                  <a:schemeClr val="tx1"/>
                </a:solidFill>
                <a:latin typeface="+mj-lt"/>
                <a:cs typeface="Segoe UI" pitchFamily="34" charset="0"/>
              </a:rPr>
              <a:t> in </a:t>
            </a:r>
            <a:r>
              <a:rPr lang="en-US" sz="933" b="1" dirty="0" err="1">
                <a:solidFill>
                  <a:schemeClr val="tx1"/>
                </a:solidFill>
                <a:latin typeface="+mj-lt"/>
                <a:cs typeface="Segoe UI" pitchFamily="34" charset="0"/>
              </a:rPr>
              <a:t>ambito</a:t>
            </a:r>
            <a:r>
              <a:rPr lang="en-US" sz="933" b="1" dirty="0">
                <a:solidFill>
                  <a:schemeClr val="tx1"/>
                </a:solidFill>
                <a:latin typeface="+mj-lt"/>
                <a:cs typeface="Segoe UI" pitchFamily="34" charset="0"/>
              </a:rPr>
              <a:t> </a:t>
            </a:r>
            <a:r>
              <a:rPr lang="en-US" sz="933" b="1" dirty="0" err="1">
                <a:solidFill>
                  <a:schemeClr val="tx1"/>
                </a:solidFill>
                <a:latin typeface="+mj-lt"/>
                <a:cs typeface="Segoe UI" pitchFamily="34" charset="0"/>
              </a:rPr>
              <a:t>Sanitario</a:t>
            </a:r>
            <a:r>
              <a:rPr lang="en-US" sz="933" b="1" dirty="0">
                <a:solidFill>
                  <a:schemeClr val="tx1"/>
                </a:solidFill>
                <a:latin typeface="+mj-lt"/>
                <a:cs typeface="Segoe UI" pitchFamily="34" charset="0"/>
              </a:rPr>
              <a:t>.</a:t>
            </a:r>
            <a:br>
              <a:rPr lang="en-US" sz="933" dirty="0">
                <a:solidFill>
                  <a:schemeClr val="tx1"/>
                </a:solidFill>
                <a:latin typeface="+mj-lt"/>
              </a:rPr>
            </a:br>
            <a:endParaRPr lang="it-IT" sz="933" dirty="0">
              <a:solidFill>
                <a:schemeClr val="tx1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1422509"/>
            <a:ext cx="10363200" cy="1470025"/>
          </a:xfrm>
        </p:spPr>
        <p:txBody>
          <a:bodyPr>
            <a:normAutofit/>
          </a:bodyPr>
          <a:lstStyle/>
          <a:p>
            <a:r>
              <a:rPr lang="it-IT" sz="4000" b="1" dirty="0"/>
              <a:t>Trauma toracico: management e strategie</a:t>
            </a:r>
            <a:br>
              <a:rPr lang="it-IT" sz="4000" b="1" dirty="0"/>
            </a:br>
            <a:r>
              <a:rPr lang="it-IT" sz="4000" b="1" dirty="0"/>
              <a:t>terapeutiche</a:t>
            </a:r>
            <a:endParaRPr lang="it-IT" sz="4000" dirty="0"/>
          </a:p>
        </p:txBody>
      </p:sp>
      <p:sp>
        <p:nvSpPr>
          <p:cNvPr id="7" name="Google Shape;140;g1ea6bed6f50_0_723">
            <a:extLst>
              <a:ext uri="{FF2B5EF4-FFF2-40B4-BE49-F238E27FC236}">
                <a16:creationId xmlns:a16="http://schemas.microsoft.com/office/drawing/2014/main" id="{3A50BDEF-24A6-A6C0-56D8-75FDC8EF9A2A}"/>
              </a:ext>
            </a:extLst>
          </p:cNvPr>
          <p:cNvSpPr txBox="1">
            <a:spLocks/>
          </p:cNvSpPr>
          <p:nvPr/>
        </p:nvSpPr>
        <p:spPr>
          <a:xfrm>
            <a:off x="2602619" y="3099238"/>
            <a:ext cx="8420306" cy="3119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Char char="•"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90%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diagnosi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clinico-radiologica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Char char="•"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SBP &gt; 100 mmHg - 60% non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chirurgico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Char char="•"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SBP 60 – 100 mmHg - 50% non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chirurgico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Char char="•"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SBP &lt; 60 mmHg -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Chirurgico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Renz BM, Cava RA, Feliciano DV,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Rozycki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GS: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Transmediastinal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gunshot wounds: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a prospective study. J Trauma 2000 Mar;48(3):416-21.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34695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1530618"/>
            <a:ext cx="10363200" cy="1470025"/>
          </a:xfrm>
        </p:spPr>
        <p:txBody>
          <a:bodyPr>
            <a:normAutofit/>
          </a:bodyPr>
          <a:lstStyle/>
          <a:p>
            <a:r>
              <a:rPr lang="it-IT" sz="4000" b="1" dirty="0"/>
              <a:t>Trauma toracico: management e strategie</a:t>
            </a:r>
            <a:br>
              <a:rPr lang="it-IT" sz="4000" b="1" dirty="0"/>
            </a:br>
            <a:r>
              <a:rPr lang="it-IT" sz="4000" b="1" dirty="0"/>
              <a:t>terapeutiche</a:t>
            </a:r>
            <a:endParaRPr lang="it-IT" sz="4000" dirty="0"/>
          </a:p>
        </p:txBody>
      </p:sp>
      <p:sp>
        <p:nvSpPr>
          <p:cNvPr id="4" name="Google Shape;148;g1ea6bed6f50_0_729">
            <a:extLst>
              <a:ext uri="{FF2B5EF4-FFF2-40B4-BE49-F238E27FC236}">
                <a16:creationId xmlns:a16="http://schemas.microsoft.com/office/drawing/2014/main" id="{1B87614F-5931-89D4-95AC-3D792021A50D}"/>
              </a:ext>
            </a:extLst>
          </p:cNvPr>
          <p:cNvSpPr txBox="1">
            <a:spLocks/>
          </p:cNvSpPr>
          <p:nvPr/>
        </p:nvSpPr>
        <p:spPr>
          <a:xfrm>
            <a:off x="2870200" y="2912154"/>
            <a:ext cx="7924800" cy="3703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Emodinamicamente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anormale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(†40%)</a:t>
            </a:r>
          </a:p>
          <a:p>
            <a:pPr marL="571500" marR="0" lvl="0" indent="-5715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Emotorace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massiccio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Pneumotorace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ipertensivo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Tamponamento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cardiaco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Lesione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esofagea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/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tracheobronchiale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Lesione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vascolare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40964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1289774"/>
            <a:ext cx="10363200" cy="1470025"/>
          </a:xfrm>
        </p:spPr>
        <p:txBody>
          <a:bodyPr>
            <a:normAutofit/>
          </a:bodyPr>
          <a:lstStyle/>
          <a:p>
            <a:r>
              <a:rPr lang="it-IT" sz="4000" b="1" dirty="0"/>
              <a:t>Trauma toracico: management e strategie</a:t>
            </a:r>
            <a:br>
              <a:rPr lang="it-IT" sz="4000" b="1" dirty="0"/>
            </a:br>
            <a:r>
              <a:rPr lang="it-IT" sz="4000" b="1" dirty="0"/>
              <a:t>terapeutiche</a:t>
            </a:r>
            <a:endParaRPr lang="it-IT" sz="4000" dirty="0"/>
          </a:p>
        </p:txBody>
      </p:sp>
      <p:sp>
        <p:nvSpPr>
          <p:cNvPr id="3" name="Google Shape;154;g1ea6bed6f50_0_769">
            <a:extLst>
              <a:ext uri="{FF2B5EF4-FFF2-40B4-BE49-F238E27FC236}">
                <a16:creationId xmlns:a16="http://schemas.microsoft.com/office/drawing/2014/main" id="{43B490D7-F124-1871-46C0-F64DE6A2E871}"/>
              </a:ext>
            </a:extLst>
          </p:cNvPr>
          <p:cNvSpPr txBox="1"/>
          <p:nvPr/>
        </p:nvSpPr>
        <p:spPr>
          <a:xfrm>
            <a:off x="1708170" y="2639730"/>
            <a:ext cx="5375971" cy="1047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202124"/>
                </a:solidFill>
                <a:highlight>
                  <a:srgbClr val="F8F9FA"/>
                </a:highlight>
              </a:rPr>
              <a:t>Toracotomia</a:t>
            </a:r>
            <a:r>
              <a:rPr lang="en-US" sz="3200" b="1" dirty="0">
                <a:solidFill>
                  <a:srgbClr val="202124"/>
                </a:solidFill>
                <a:highlight>
                  <a:srgbClr val="F8F9FA"/>
                </a:highlight>
              </a:rPr>
              <a:t> </a:t>
            </a:r>
            <a:r>
              <a:rPr lang="en-US" sz="3200" b="1" dirty="0" err="1">
                <a:solidFill>
                  <a:srgbClr val="202124"/>
                </a:solidFill>
                <a:highlight>
                  <a:srgbClr val="F8F9FA"/>
                </a:highlight>
              </a:rPr>
              <a:t>d'urgenza</a:t>
            </a:r>
            <a:endParaRPr sz="6000" b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Google Shape;156;g1ea6bed6f50_0_769" descr="EDThoracotomy">
            <a:extLst>
              <a:ext uri="{FF2B5EF4-FFF2-40B4-BE49-F238E27FC236}">
                <a16:creationId xmlns:a16="http://schemas.microsoft.com/office/drawing/2014/main" id="{445288E9-559E-7C48-AB58-23B7A424075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19187" y="3491423"/>
            <a:ext cx="4211700" cy="2651100"/>
          </a:xfrm>
          <a:prstGeom prst="rect">
            <a:avLst/>
          </a:prstGeom>
          <a:noFill/>
          <a:ln w="12700" cap="flat" cmpd="sng">
            <a:solidFill>
              <a:srgbClr val="ED7D31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6" name="Google Shape;157;g1ea6bed6f50_0_769">
            <a:extLst>
              <a:ext uri="{FF2B5EF4-FFF2-40B4-BE49-F238E27FC236}">
                <a16:creationId xmlns:a16="http://schemas.microsoft.com/office/drawing/2014/main" id="{045CBC7A-A306-9C0E-FA5B-A5D8C57D3CCF}"/>
              </a:ext>
            </a:extLst>
          </p:cNvPr>
          <p:cNvSpPr txBox="1"/>
          <p:nvPr/>
        </p:nvSpPr>
        <p:spPr>
          <a:xfrm>
            <a:off x="3099935" y="4011517"/>
            <a:ext cx="1260600" cy="523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b="1" dirty="0">
                <a:latin typeface="Times New Roman"/>
                <a:ea typeface="Times New Roman"/>
                <a:cs typeface="Times New Roman"/>
                <a:sym typeface="Times New Roman"/>
              </a:rPr>
              <a:t>Thoracotomy
</a:t>
            </a:r>
            <a:r>
              <a:rPr lang="en-US" b="1" dirty="0" err="1">
                <a:latin typeface="Times New Roman"/>
                <a:ea typeface="Times New Roman"/>
                <a:cs typeface="Times New Roman"/>
                <a:sym typeface="Times New Roman"/>
              </a:rPr>
              <a:t>Anterolat</a:t>
            </a:r>
            <a:endParaRPr lang="en-US" sz="14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" name="Google Shape;158;g1ea6bed6f50_0_769">
            <a:extLst>
              <a:ext uri="{FF2B5EF4-FFF2-40B4-BE49-F238E27FC236}">
                <a16:creationId xmlns:a16="http://schemas.microsoft.com/office/drawing/2014/main" id="{BEDCE5D4-9902-509C-C160-F69089A0D2BD}"/>
              </a:ext>
            </a:extLst>
          </p:cNvPr>
          <p:cNvSpPr txBox="1"/>
          <p:nvPr/>
        </p:nvSpPr>
        <p:spPr>
          <a:xfrm>
            <a:off x="5340135" y="3780705"/>
            <a:ext cx="1365251" cy="4616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1200" b="1" dirty="0">
                <a:latin typeface="Times New Roman"/>
                <a:ea typeface="Times New Roman"/>
                <a:cs typeface="Times New Roman"/>
                <a:sym typeface="Times New Roman"/>
              </a:rPr>
              <a:t>Zona </a:t>
            </a:r>
            <a:r>
              <a:rPr lang="en-US" sz="1200" b="1" dirty="0" err="1">
                <a:latin typeface="Times New Roman"/>
                <a:ea typeface="Times New Roman"/>
                <a:cs typeface="Times New Roman"/>
                <a:sym typeface="Times New Roman"/>
              </a:rPr>
              <a:t>della</a:t>
            </a:r>
            <a:r>
              <a:rPr lang="en-US" sz="1200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b="1" dirty="0" err="1">
                <a:latin typeface="Times New Roman"/>
                <a:ea typeface="Times New Roman"/>
                <a:cs typeface="Times New Roman"/>
                <a:sym typeface="Times New Roman"/>
              </a:rPr>
              <a:t>ferita</a:t>
            </a:r>
            <a:endParaRPr lang="en-US" sz="12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/>
            <a:r>
              <a:rPr lang="en-US" sz="1200" b="1" dirty="0" err="1">
                <a:latin typeface="Times New Roman"/>
                <a:ea typeface="Times New Roman"/>
                <a:cs typeface="Times New Roman"/>
                <a:sym typeface="Times New Roman"/>
              </a:rPr>
              <a:t>cardiaco</a:t>
            </a:r>
            <a:endParaRPr sz="14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" name="Google Shape;159;g1ea6bed6f50_0_769">
            <a:extLst>
              <a:ext uri="{FF2B5EF4-FFF2-40B4-BE49-F238E27FC236}">
                <a16:creationId xmlns:a16="http://schemas.microsoft.com/office/drawing/2014/main" id="{A10598F8-42A6-66E0-938D-273D1B561493}"/>
              </a:ext>
            </a:extLst>
          </p:cNvPr>
          <p:cNvSpPr txBox="1"/>
          <p:nvPr/>
        </p:nvSpPr>
        <p:spPr>
          <a:xfrm>
            <a:off x="3961214" y="5610450"/>
            <a:ext cx="861055" cy="2769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Posteriore</a:t>
            </a:r>
            <a:endParaRPr sz="14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" name="Picture 7" descr="DSC00001">
            <a:extLst>
              <a:ext uri="{FF2B5EF4-FFF2-40B4-BE49-F238E27FC236}">
                <a16:creationId xmlns:a16="http://schemas.microsoft.com/office/drawing/2014/main" id="{0B88C167-AF90-0756-3F7D-6E64076EC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810" y="4424883"/>
            <a:ext cx="2644775" cy="19843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DSC00003">
            <a:extLst>
              <a:ext uri="{FF2B5EF4-FFF2-40B4-BE49-F238E27FC236}">
                <a16:creationId xmlns:a16="http://schemas.microsoft.com/office/drawing/2014/main" id="{2BC9E2A1-9257-5153-AE43-99C3C572C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959" y="3021990"/>
            <a:ext cx="2438400" cy="18288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8">
            <a:extLst>
              <a:ext uri="{FF2B5EF4-FFF2-40B4-BE49-F238E27FC236}">
                <a16:creationId xmlns:a16="http://schemas.microsoft.com/office/drawing/2014/main" id="{D15AB042-041C-A985-DE4A-58EE38D602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4534" y="6228873"/>
            <a:ext cx="11368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AR" sz="1600" b="1" dirty="0"/>
              <a:t>AO </a:t>
            </a:r>
            <a:r>
              <a:rPr lang="es-ES" altLang="es-AR" sz="1600" b="1" dirty="0" err="1"/>
              <a:t>Clamp</a:t>
            </a:r>
            <a:endParaRPr lang="es-ES" altLang="es-AR" sz="1600" b="1" dirty="0"/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id="{71D04AD8-7745-E505-7F3C-32627A872B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4852" y="2555134"/>
            <a:ext cx="161294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AR" sz="1600" b="1" dirty="0" err="1"/>
              <a:t>Pericardiotomia</a:t>
            </a:r>
            <a:endParaRPr lang="es-ES" altLang="es-AR" sz="1600" b="1" dirty="0"/>
          </a:p>
        </p:txBody>
      </p:sp>
      <p:sp>
        <p:nvSpPr>
          <p:cNvPr id="14" name="Line 17">
            <a:extLst>
              <a:ext uri="{FF2B5EF4-FFF2-40B4-BE49-F238E27FC236}">
                <a16:creationId xmlns:a16="http://schemas.microsoft.com/office/drawing/2014/main" id="{D9E1FE9D-07E8-4BB5-8910-9E5E55A251C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92848" y="5653606"/>
            <a:ext cx="1709761" cy="75244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AR">
              <a:solidFill>
                <a:schemeClr val="tx1"/>
              </a:solidFill>
            </a:endParaRPr>
          </a:p>
        </p:txBody>
      </p:sp>
      <p:sp>
        <p:nvSpPr>
          <p:cNvPr id="15" name="Line 16">
            <a:extLst>
              <a:ext uri="{FF2B5EF4-FFF2-40B4-BE49-F238E27FC236}">
                <a16:creationId xmlns:a16="http://schemas.microsoft.com/office/drawing/2014/main" id="{CC3C6AE7-F1D0-5285-DB8F-B9AC38B380F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191397" y="2866415"/>
            <a:ext cx="510158" cy="854678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A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3325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1289774"/>
            <a:ext cx="10363200" cy="1470025"/>
          </a:xfrm>
        </p:spPr>
        <p:txBody>
          <a:bodyPr>
            <a:normAutofit/>
          </a:bodyPr>
          <a:lstStyle/>
          <a:p>
            <a:r>
              <a:rPr lang="it-IT" sz="4000" b="1" dirty="0"/>
              <a:t>Trauma toracico: management e strategie</a:t>
            </a:r>
            <a:br>
              <a:rPr lang="it-IT" sz="4000" b="1" dirty="0"/>
            </a:br>
            <a:r>
              <a:rPr lang="it-IT" sz="4000" b="1" dirty="0"/>
              <a:t>terapeutiche</a:t>
            </a:r>
            <a:endParaRPr lang="it-IT" sz="4000" dirty="0"/>
          </a:p>
        </p:txBody>
      </p:sp>
      <p:pic>
        <p:nvPicPr>
          <p:cNvPr id="23" name="Google Shape;167;g1ea6bed6f50_0_733" descr="https://encrypted-tbn1.gstatic.com/images?q=tbn:ANd9GcR3cCbm68wY-ZtB1TFgl5Ke_e_PLIR9YoGpPgcPKkgNhg34d4wCAA">
            <a:extLst>
              <a:ext uri="{FF2B5EF4-FFF2-40B4-BE49-F238E27FC236}">
                <a16:creationId xmlns:a16="http://schemas.microsoft.com/office/drawing/2014/main" id="{496E3015-AA38-21DC-D046-2222D9E19AC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63200" y="5072308"/>
            <a:ext cx="1828800" cy="138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71;g1ea6bed6f50_0_733" descr="http://www.helicobacterspain.com/fotos/ulceduo.jpg">
            <a:extLst>
              <a:ext uri="{FF2B5EF4-FFF2-40B4-BE49-F238E27FC236}">
                <a16:creationId xmlns:a16="http://schemas.microsoft.com/office/drawing/2014/main" id="{4335081A-0282-F072-D4BF-746A526F2F4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85851" y="4541128"/>
            <a:ext cx="1736725" cy="165735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165;g1ea6bed6f50_0_733">
            <a:extLst>
              <a:ext uri="{FF2B5EF4-FFF2-40B4-BE49-F238E27FC236}">
                <a16:creationId xmlns:a16="http://schemas.microsoft.com/office/drawing/2014/main" id="{B073AA80-BE16-EAA8-8511-5937094EC02E}"/>
              </a:ext>
            </a:extLst>
          </p:cNvPr>
          <p:cNvSpPr txBox="1">
            <a:spLocks/>
          </p:cNvSpPr>
          <p:nvPr/>
        </p:nvSpPr>
        <p:spPr>
          <a:xfrm>
            <a:off x="354967" y="3293823"/>
            <a:ext cx="8351700" cy="34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E-Fast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TC-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elicoidale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Vascolare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: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Angiografia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,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transesofagea-ecografia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Vie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aeree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: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broncoscopia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Esofago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: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esofagogramma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,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esofagoscopia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Cuore: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finestra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subxifoidea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Mediastino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: VATS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6" name="Google Shape;166;g1ea6bed6f50_0_733">
            <a:extLst>
              <a:ext uri="{FF2B5EF4-FFF2-40B4-BE49-F238E27FC236}">
                <a16:creationId xmlns:a16="http://schemas.microsoft.com/office/drawing/2014/main" id="{0FF704EF-4666-4BBB-1F2A-547D8139D646}"/>
              </a:ext>
            </a:extLst>
          </p:cNvPr>
          <p:cNvSpPr txBox="1"/>
          <p:nvPr/>
        </p:nvSpPr>
        <p:spPr>
          <a:xfrm>
            <a:off x="1687166" y="2808452"/>
            <a:ext cx="57150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3200"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Emodinamicamente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normale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7" name="Google Shape;168;g1ea6bed6f50_0_733" descr="cuadran">
            <a:extLst>
              <a:ext uri="{FF2B5EF4-FFF2-40B4-BE49-F238E27FC236}">
                <a16:creationId xmlns:a16="http://schemas.microsoft.com/office/drawing/2014/main" id="{056464B7-34BE-2F54-62AD-25E3500ABFC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19305" y="2968210"/>
            <a:ext cx="1619250" cy="1612900"/>
          </a:xfrm>
          <a:prstGeom prst="rect">
            <a:avLst/>
          </a:prstGeom>
          <a:noFill/>
          <a:ln w="9525" cap="flat" cmpd="sng">
            <a:solidFill>
              <a:srgbClr val="0563C1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28" name="Google Shape;169;g1ea6bed6f50_0_733" descr="tc2">
            <a:extLst>
              <a:ext uri="{FF2B5EF4-FFF2-40B4-BE49-F238E27FC236}">
                <a16:creationId xmlns:a16="http://schemas.microsoft.com/office/drawing/2014/main" id="{6C12C62B-54C5-3A0A-3B51-A6FD06D59DE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48069" y="2952336"/>
            <a:ext cx="2187575" cy="1641475"/>
          </a:xfrm>
          <a:prstGeom prst="rect">
            <a:avLst/>
          </a:prstGeom>
          <a:noFill/>
          <a:ln w="9525" cap="flat" cmpd="sng">
            <a:solidFill>
              <a:srgbClr val="66FFFF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29" name="Google Shape;170;g1ea6bed6f50_0_733" descr="https://encrypted-tbn3.gstatic.com/images?q=tbn:ANd9GcSY1Rfm7fuH4ahkTadPUHt0LxY9mFKm-wNjwham6kCmASO6kk_poA">
            <a:extLst>
              <a:ext uri="{FF2B5EF4-FFF2-40B4-BE49-F238E27FC236}">
                <a16:creationId xmlns:a16="http://schemas.microsoft.com/office/drawing/2014/main" id="{2D25629D-6F47-EA01-8032-1F784B86A65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52190" y="4569409"/>
            <a:ext cx="1413876" cy="182063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id="{52F0DC10-A5D0-7BEC-3369-358C0196134C}"/>
              </a:ext>
            </a:extLst>
          </p:cNvPr>
          <p:cNvCxnSpPr/>
          <p:nvPr/>
        </p:nvCxnSpPr>
        <p:spPr>
          <a:xfrm>
            <a:off x="473671" y="5495422"/>
            <a:ext cx="6986726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11844312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1142294"/>
            <a:ext cx="10363200" cy="1470025"/>
          </a:xfrm>
        </p:spPr>
        <p:txBody>
          <a:bodyPr>
            <a:normAutofit/>
          </a:bodyPr>
          <a:lstStyle/>
          <a:p>
            <a:r>
              <a:rPr lang="it-IT" sz="4000" b="1" dirty="0"/>
              <a:t>Trauma toracico: management e strategie</a:t>
            </a:r>
            <a:br>
              <a:rPr lang="it-IT" sz="4000" b="1" dirty="0"/>
            </a:br>
            <a:r>
              <a:rPr lang="it-IT" sz="4000" b="1" dirty="0"/>
              <a:t>terapeutiche</a:t>
            </a:r>
            <a:endParaRPr lang="it-IT" sz="4000" dirty="0"/>
          </a:p>
        </p:txBody>
      </p:sp>
      <p:pic>
        <p:nvPicPr>
          <p:cNvPr id="3" name="Google Shape;183;g1ea6bed6f50_0_737">
            <a:extLst>
              <a:ext uri="{FF2B5EF4-FFF2-40B4-BE49-F238E27FC236}">
                <a16:creationId xmlns:a16="http://schemas.microsoft.com/office/drawing/2014/main" id="{A3CC477D-356E-A275-8A72-1769C1DF2F7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9281" y="2850235"/>
            <a:ext cx="3680903" cy="3413351"/>
          </a:xfrm>
          <a:prstGeom prst="rect">
            <a:avLst/>
          </a:prstGeom>
          <a:noFill/>
          <a:ln w="9525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4" name="Google Shape;184;g1ea6bed6f50_0_737">
            <a:extLst>
              <a:ext uri="{FF2B5EF4-FFF2-40B4-BE49-F238E27FC236}">
                <a16:creationId xmlns:a16="http://schemas.microsoft.com/office/drawing/2014/main" id="{1008880B-2C73-5FD0-13F5-F4F456130B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87988" y="2755933"/>
            <a:ext cx="2686049" cy="3581399"/>
          </a:xfrm>
          <a:prstGeom prst="rect">
            <a:avLst/>
          </a:prstGeom>
          <a:noFill/>
          <a:ln w="9525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5" name="Google Shape;185;g1ea6bed6f50_0_737">
            <a:extLst>
              <a:ext uri="{FF2B5EF4-FFF2-40B4-BE49-F238E27FC236}">
                <a16:creationId xmlns:a16="http://schemas.microsoft.com/office/drawing/2014/main" id="{340306FD-AA22-71F5-DC6F-C691C4948CD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17518" y="2755925"/>
            <a:ext cx="4775201" cy="35814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42142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1142294"/>
            <a:ext cx="10363200" cy="1470025"/>
          </a:xfrm>
        </p:spPr>
        <p:txBody>
          <a:bodyPr>
            <a:normAutofit/>
          </a:bodyPr>
          <a:lstStyle/>
          <a:p>
            <a:r>
              <a:rPr lang="it-IT" sz="4000" b="1" dirty="0"/>
              <a:t>Trauma toracico: management e strategie</a:t>
            </a:r>
            <a:br>
              <a:rPr lang="it-IT" sz="4000" b="1" dirty="0"/>
            </a:br>
            <a:r>
              <a:rPr lang="it-IT" sz="4000" b="1" dirty="0"/>
              <a:t>terapeutiche</a:t>
            </a:r>
            <a:endParaRPr lang="it-IT" sz="4000" dirty="0"/>
          </a:p>
        </p:txBody>
      </p:sp>
      <p:pic>
        <p:nvPicPr>
          <p:cNvPr id="6" name="Google Shape;191;g1ea6bed6f50_0_781" descr="IMG_0680">
            <a:extLst>
              <a:ext uri="{FF2B5EF4-FFF2-40B4-BE49-F238E27FC236}">
                <a16:creationId xmlns:a16="http://schemas.microsoft.com/office/drawing/2014/main" id="{8E99DC23-40E5-B7B0-7CB9-29283830F6D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1360" y="2693150"/>
            <a:ext cx="4113948" cy="3331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92;g1ea6bed6f50_0_781" descr="IMG_0682">
            <a:extLst>
              <a:ext uri="{FF2B5EF4-FFF2-40B4-BE49-F238E27FC236}">
                <a16:creationId xmlns:a16="http://schemas.microsoft.com/office/drawing/2014/main" id="{02E60AC8-A2AC-CE68-93AE-6EE23432583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14800" y="3562782"/>
            <a:ext cx="3327943" cy="2878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93;g1ea6bed6f50_0_781" descr="P000757">
            <a:extLst>
              <a:ext uri="{FF2B5EF4-FFF2-40B4-BE49-F238E27FC236}">
                <a16:creationId xmlns:a16="http://schemas.microsoft.com/office/drawing/2014/main" id="{0F3DA700-DA9A-2564-FCAB-1E2395809C7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21204" y="2663448"/>
            <a:ext cx="4113948" cy="3534151"/>
          </a:xfrm>
          <a:prstGeom prst="rect">
            <a:avLst/>
          </a:prstGeom>
          <a:noFill/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9" name="Google Shape;194;g1ea6bed6f50_0_781">
            <a:extLst>
              <a:ext uri="{FF2B5EF4-FFF2-40B4-BE49-F238E27FC236}">
                <a16:creationId xmlns:a16="http://schemas.microsoft.com/office/drawing/2014/main" id="{D8AB1D10-7E48-1A07-836D-A27210A159BF}"/>
              </a:ext>
            </a:extLst>
          </p:cNvPr>
          <p:cNvSpPr txBox="1"/>
          <p:nvPr/>
        </p:nvSpPr>
        <p:spPr>
          <a:xfrm>
            <a:off x="5514356" y="2675207"/>
            <a:ext cx="10278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TC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72065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1142294"/>
            <a:ext cx="10363200" cy="1470025"/>
          </a:xfrm>
        </p:spPr>
        <p:txBody>
          <a:bodyPr>
            <a:normAutofit/>
          </a:bodyPr>
          <a:lstStyle/>
          <a:p>
            <a:r>
              <a:rPr lang="it-IT" sz="4000" b="1" dirty="0"/>
              <a:t>Trauma toracico: management e strategie</a:t>
            </a:r>
            <a:br>
              <a:rPr lang="it-IT" sz="4000" b="1" dirty="0"/>
            </a:br>
            <a:r>
              <a:rPr lang="it-IT" sz="4000" b="1" dirty="0"/>
              <a:t>terapeutiche</a:t>
            </a:r>
            <a:endParaRPr lang="it-IT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DF9F02-060C-2DB0-B870-E169012E4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46" y="2479063"/>
            <a:ext cx="3036307" cy="397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5F116E-3B39-685B-A679-4EC8D1630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156" y="2479063"/>
            <a:ext cx="3036307" cy="397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Img0003">
            <a:extLst>
              <a:ext uri="{FF2B5EF4-FFF2-40B4-BE49-F238E27FC236}">
                <a16:creationId xmlns:a16="http://schemas.microsoft.com/office/drawing/2014/main" id="{BCBCBD29-B973-FD04-DCEA-7B45D04A6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648" y="2660901"/>
            <a:ext cx="3790025" cy="379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68788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40658" y="832583"/>
            <a:ext cx="10532068" cy="981474"/>
          </a:xfrm>
        </p:spPr>
        <p:txBody>
          <a:bodyPr>
            <a:normAutofit/>
          </a:bodyPr>
          <a:lstStyle/>
          <a:p>
            <a:r>
              <a:rPr lang="it-IT" sz="3200" b="1" dirty="0"/>
              <a:t>Trauma toracico: management e strategie terapeutiche</a:t>
            </a:r>
            <a:endParaRPr lang="it-IT" sz="3200" dirty="0"/>
          </a:p>
        </p:txBody>
      </p:sp>
      <p:sp>
        <p:nvSpPr>
          <p:cNvPr id="6" name="Google Shape;201;g1ea6bed6f50_0_745">
            <a:extLst>
              <a:ext uri="{FF2B5EF4-FFF2-40B4-BE49-F238E27FC236}">
                <a16:creationId xmlns:a16="http://schemas.microsoft.com/office/drawing/2014/main" id="{FADC0FED-D62D-5A2B-EBF1-68B7574C8FAF}"/>
              </a:ext>
            </a:extLst>
          </p:cNvPr>
          <p:cNvSpPr txBox="1"/>
          <p:nvPr/>
        </p:nvSpPr>
        <p:spPr>
          <a:xfrm>
            <a:off x="5600739" y="1724875"/>
            <a:ext cx="689100" cy="3693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ABC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202;g1ea6bed6f50_0_745">
            <a:extLst>
              <a:ext uri="{FF2B5EF4-FFF2-40B4-BE49-F238E27FC236}">
                <a16:creationId xmlns:a16="http://schemas.microsoft.com/office/drawing/2014/main" id="{72537CD1-9AFD-B935-C971-8B8DD44C7A35}"/>
              </a:ext>
            </a:extLst>
          </p:cNvPr>
          <p:cNvSpPr txBox="1"/>
          <p:nvPr/>
        </p:nvSpPr>
        <p:spPr>
          <a:xfrm>
            <a:off x="4826141" y="2259866"/>
            <a:ext cx="2477875" cy="36929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Emodinamicamente</a:t>
            </a:r>
            <a:endParaRPr sz="1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" name="Google Shape;203;g1ea6bed6f50_0_745">
            <a:extLst>
              <a:ext uri="{FF2B5EF4-FFF2-40B4-BE49-F238E27FC236}">
                <a16:creationId xmlns:a16="http://schemas.microsoft.com/office/drawing/2014/main" id="{2E5A6EE0-BB32-D989-42B8-42DB58C1D472}"/>
              </a:ext>
            </a:extLst>
          </p:cNvPr>
          <p:cNvCxnSpPr/>
          <p:nvPr/>
        </p:nvCxnSpPr>
        <p:spPr>
          <a:xfrm>
            <a:off x="5951577" y="2153500"/>
            <a:ext cx="0" cy="76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0" name="Google Shape;205;g1ea6bed6f50_0_745">
            <a:extLst>
              <a:ext uri="{FF2B5EF4-FFF2-40B4-BE49-F238E27FC236}">
                <a16:creationId xmlns:a16="http://schemas.microsoft.com/office/drawing/2014/main" id="{C077FC94-D1F1-9346-C323-3E3182D95765}"/>
              </a:ext>
            </a:extLst>
          </p:cNvPr>
          <p:cNvSpPr txBox="1"/>
          <p:nvPr/>
        </p:nvSpPr>
        <p:spPr>
          <a:xfrm>
            <a:off x="2407134" y="2492286"/>
            <a:ext cx="1214626" cy="36929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Normale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206;g1ea6bed6f50_0_745">
            <a:extLst>
              <a:ext uri="{FF2B5EF4-FFF2-40B4-BE49-F238E27FC236}">
                <a16:creationId xmlns:a16="http://schemas.microsoft.com/office/drawing/2014/main" id="{A5A58CE1-CFD6-084E-C872-93DFEA930A5F}"/>
              </a:ext>
            </a:extLst>
          </p:cNvPr>
          <p:cNvSpPr txBox="1"/>
          <p:nvPr/>
        </p:nvSpPr>
        <p:spPr>
          <a:xfrm>
            <a:off x="1851722" y="3141573"/>
            <a:ext cx="2709900" cy="3693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Esame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fisico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/e-FAST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207;g1ea6bed6f50_0_745">
            <a:extLst>
              <a:ext uri="{FF2B5EF4-FFF2-40B4-BE49-F238E27FC236}">
                <a16:creationId xmlns:a16="http://schemas.microsoft.com/office/drawing/2014/main" id="{AD2DE0FF-028D-B4AC-981F-069B58531531}"/>
              </a:ext>
            </a:extLst>
          </p:cNvPr>
          <p:cNvSpPr txBox="1"/>
          <p:nvPr/>
        </p:nvSpPr>
        <p:spPr>
          <a:xfrm>
            <a:off x="2818672" y="4436973"/>
            <a:ext cx="590387" cy="36929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dirty="0">
                <a:solidFill>
                  <a:schemeClr val="dk1"/>
                </a:solidFill>
              </a:rPr>
              <a:t>TC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208;g1ea6bed6f50_0_745">
            <a:extLst>
              <a:ext uri="{FF2B5EF4-FFF2-40B4-BE49-F238E27FC236}">
                <a16:creationId xmlns:a16="http://schemas.microsoft.com/office/drawing/2014/main" id="{63F377B3-A34C-A38E-14DC-EFA566BB784D}"/>
              </a:ext>
            </a:extLst>
          </p:cNvPr>
          <p:cNvSpPr txBox="1"/>
          <p:nvPr/>
        </p:nvSpPr>
        <p:spPr>
          <a:xfrm>
            <a:off x="2605789" y="5213261"/>
            <a:ext cx="1608133" cy="36933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Angiografia</a:t>
            </a:r>
            <a:endParaRPr sz="1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" name="Google Shape;209;g1ea6bed6f50_0_745">
            <a:extLst>
              <a:ext uri="{FF2B5EF4-FFF2-40B4-BE49-F238E27FC236}">
                <a16:creationId xmlns:a16="http://schemas.microsoft.com/office/drawing/2014/main" id="{44893BE8-96E8-FB4F-54D5-2EE8367FD3B9}"/>
              </a:ext>
            </a:extLst>
          </p:cNvPr>
          <p:cNvCxnSpPr/>
          <p:nvPr/>
        </p:nvCxnSpPr>
        <p:spPr>
          <a:xfrm>
            <a:off x="3100374" y="3547973"/>
            <a:ext cx="0" cy="838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5" name="Google Shape;210;g1ea6bed6f50_0_745">
            <a:extLst>
              <a:ext uri="{FF2B5EF4-FFF2-40B4-BE49-F238E27FC236}">
                <a16:creationId xmlns:a16="http://schemas.microsoft.com/office/drawing/2014/main" id="{18678DB4-E992-8F62-92E3-32BCDC41EECF}"/>
              </a:ext>
            </a:extLst>
          </p:cNvPr>
          <p:cNvCxnSpPr/>
          <p:nvPr/>
        </p:nvCxnSpPr>
        <p:spPr>
          <a:xfrm>
            <a:off x="2266060" y="3560673"/>
            <a:ext cx="0" cy="152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6" name="Google Shape;211;g1ea6bed6f50_0_745">
            <a:extLst>
              <a:ext uri="{FF2B5EF4-FFF2-40B4-BE49-F238E27FC236}">
                <a16:creationId xmlns:a16="http://schemas.microsoft.com/office/drawing/2014/main" id="{9446FBE5-4DB6-302D-674A-2DD0781AB4EA}"/>
              </a:ext>
            </a:extLst>
          </p:cNvPr>
          <p:cNvSpPr txBox="1"/>
          <p:nvPr/>
        </p:nvSpPr>
        <p:spPr>
          <a:xfrm>
            <a:off x="1961260" y="3446373"/>
            <a:ext cx="26035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212;g1ea6bed6f50_0_745">
            <a:extLst>
              <a:ext uri="{FF2B5EF4-FFF2-40B4-BE49-F238E27FC236}">
                <a16:creationId xmlns:a16="http://schemas.microsoft.com/office/drawing/2014/main" id="{A1992A95-8E0D-B813-0577-C45E5266580A}"/>
              </a:ext>
            </a:extLst>
          </p:cNvPr>
          <p:cNvSpPr txBox="1"/>
          <p:nvPr/>
        </p:nvSpPr>
        <p:spPr>
          <a:xfrm>
            <a:off x="3084499" y="3765461"/>
            <a:ext cx="317500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" name="Google Shape;213;g1ea6bed6f50_0_745">
            <a:extLst>
              <a:ext uri="{FF2B5EF4-FFF2-40B4-BE49-F238E27FC236}">
                <a16:creationId xmlns:a16="http://schemas.microsoft.com/office/drawing/2014/main" id="{8C12845A-D48A-7C3E-A453-C1FFC8879E47}"/>
              </a:ext>
            </a:extLst>
          </p:cNvPr>
          <p:cNvCxnSpPr/>
          <p:nvPr/>
        </p:nvCxnSpPr>
        <p:spPr>
          <a:xfrm flipH="1">
            <a:off x="1961260" y="4817973"/>
            <a:ext cx="1143000" cy="381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9" name="Google Shape;214;g1ea6bed6f50_0_745">
            <a:extLst>
              <a:ext uri="{FF2B5EF4-FFF2-40B4-BE49-F238E27FC236}">
                <a16:creationId xmlns:a16="http://schemas.microsoft.com/office/drawing/2014/main" id="{ED2EC642-FEB9-DC5F-E6AA-EB3BF80A5730}"/>
              </a:ext>
            </a:extLst>
          </p:cNvPr>
          <p:cNvCxnSpPr/>
          <p:nvPr/>
        </p:nvCxnSpPr>
        <p:spPr>
          <a:xfrm>
            <a:off x="3104260" y="4817973"/>
            <a:ext cx="304800" cy="381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0" name="Google Shape;215;g1ea6bed6f50_0_745">
            <a:extLst>
              <a:ext uri="{FF2B5EF4-FFF2-40B4-BE49-F238E27FC236}">
                <a16:creationId xmlns:a16="http://schemas.microsoft.com/office/drawing/2014/main" id="{BF639582-A759-FBDE-1D48-43FF174BB4C9}"/>
              </a:ext>
            </a:extLst>
          </p:cNvPr>
          <p:cNvCxnSpPr/>
          <p:nvPr/>
        </p:nvCxnSpPr>
        <p:spPr>
          <a:xfrm>
            <a:off x="3104260" y="4817973"/>
            <a:ext cx="1219200" cy="381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1" name="Google Shape;216;g1ea6bed6f50_0_745">
            <a:extLst>
              <a:ext uri="{FF2B5EF4-FFF2-40B4-BE49-F238E27FC236}">
                <a16:creationId xmlns:a16="http://schemas.microsoft.com/office/drawing/2014/main" id="{F5EFC6BC-5E2F-C2F6-6561-11D19AD63184}"/>
              </a:ext>
            </a:extLst>
          </p:cNvPr>
          <p:cNvCxnSpPr/>
          <p:nvPr/>
        </p:nvCxnSpPr>
        <p:spPr>
          <a:xfrm>
            <a:off x="1885060" y="5579973"/>
            <a:ext cx="1371600" cy="457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2" name="Google Shape;217;g1ea6bed6f50_0_745">
            <a:extLst>
              <a:ext uri="{FF2B5EF4-FFF2-40B4-BE49-F238E27FC236}">
                <a16:creationId xmlns:a16="http://schemas.microsoft.com/office/drawing/2014/main" id="{4D66EC30-16C9-A603-BCB3-AF4193BAEFDE}"/>
              </a:ext>
            </a:extLst>
          </p:cNvPr>
          <p:cNvCxnSpPr/>
          <p:nvPr/>
        </p:nvCxnSpPr>
        <p:spPr>
          <a:xfrm>
            <a:off x="3409060" y="5579973"/>
            <a:ext cx="42862" cy="49212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3" name="Google Shape;218;g1ea6bed6f50_0_745">
            <a:extLst>
              <a:ext uri="{FF2B5EF4-FFF2-40B4-BE49-F238E27FC236}">
                <a16:creationId xmlns:a16="http://schemas.microsoft.com/office/drawing/2014/main" id="{110BB1AD-0A8A-6408-469F-D7016C3963B4}"/>
              </a:ext>
            </a:extLst>
          </p:cNvPr>
          <p:cNvCxnSpPr/>
          <p:nvPr/>
        </p:nvCxnSpPr>
        <p:spPr>
          <a:xfrm flipH="1">
            <a:off x="3536060" y="5592673"/>
            <a:ext cx="838200" cy="457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4" name="Google Shape;219;g1ea6bed6f50_0_745">
            <a:extLst>
              <a:ext uri="{FF2B5EF4-FFF2-40B4-BE49-F238E27FC236}">
                <a16:creationId xmlns:a16="http://schemas.microsoft.com/office/drawing/2014/main" id="{B1144005-28B2-6C76-18C7-D2CDE59DBFEF}"/>
              </a:ext>
            </a:extLst>
          </p:cNvPr>
          <p:cNvSpPr txBox="1"/>
          <p:nvPr/>
        </p:nvSpPr>
        <p:spPr>
          <a:xfrm>
            <a:off x="3280907" y="6086386"/>
            <a:ext cx="327000" cy="3693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" name="Google Shape;220;g1ea6bed6f50_0_745">
            <a:extLst>
              <a:ext uri="{FF2B5EF4-FFF2-40B4-BE49-F238E27FC236}">
                <a16:creationId xmlns:a16="http://schemas.microsoft.com/office/drawing/2014/main" id="{48014932-9A8C-1E69-FFDA-4ACC90E28DA0}"/>
              </a:ext>
            </a:extLst>
          </p:cNvPr>
          <p:cNvCxnSpPr/>
          <p:nvPr/>
        </p:nvCxnSpPr>
        <p:spPr>
          <a:xfrm>
            <a:off x="3002660" y="2900273"/>
            <a:ext cx="0" cy="228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6" name="Google Shape;221;g1ea6bed6f50_0_745">
            <a:extLst>
              <a:ext uri="{FF2B5EF4-FFF2-40B4-BE49-F238E27FC236}">
                <a16:creationId xmlns:a16="http://schemas.microsoft.com/office/drawing/2014/main" id="{AE739863-0A7B-4C89-836F-E6F7B92B5BB7}"/>
              </a:ext>
            </a:extLst>
          </p:cNvPr>
          <p:cNvSpPr txBox="1"/>
          <p:nvPr/>
        </p:nvSpPr>
        <p:spPr>
          <a:xfrm>
            <a:off x="935411" y="3754955"/>
            <a:ext cx="1678038" cy="36929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osservazione</a:t>
            </a:r>
            <a:endParaRPr sz="1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22;g1ea6bed6f50_0_745">
            <a:extLst>
              <a:ext uri="{FF2B5EF4-FFF2-40B4-BE49-F238E27FC236}">
                <a16:creationId xmlns:a16="http://schemas.microsoft.com/office/drawing/2014/main" id="{5E8F2853-1E58-7E03-8999-03B52E75D6B8}"/>
              </a:ext>
            </a:extLst>
          </p:cNvPr>
          <p:cNvSpPr txBox="1"/>
          <p:nvPr/>
        </p:nvSpPr>
        <p:spPr>
          <a:xfrm>
            <a:off x="1604727" y="5202755"/>
            <a:ext cx="791700" cy="3693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FBC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23;g1ea6bed6f50_0_745">
            <a:extLst>
              <a:ext uri="{FF2B5EF4-FFF2-40B4-BE49-F238E27FC236}">
                <a16:creationId xmlns:a16="http://schemas.microsoft.com/office/drawing/2014/main" id="{879DDC24-EFB7-9DD1-ADAB-E777159ACD01}"/>
              </a:ext>
            </a:extLst>
          </p:cNvPr>
          <p:cNvSpPr txBox="1"/>
          <p:nvPr/>
        </p:nvSpPr>
        <p:spPr>
          <a:xfrm>
            <a:off x="4388079" y="5070992"/>
            <a:ext cx="2146800" cy="6465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Esofagogramma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Esofagografia</a:t>
            </a:r>
            <a:endParaRPr sz="1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24;g1ea6bed6f50_0_745">
            <a:extLst>
              <a:ext uri="{FF2B5EF4-FFF2-40B4-BE49-F238E27FC236}">
                <a16:creationId xmlns:a16="http://schemas.microsoft.com/office/drawing/2014/main" id="{6D7BE169-0829-CC28-2803-5B74156E0C52}"/>
              </a:ext>
            </a:extLst>
          </p:cNvPr>
          <p:cNvSpPr txBox="1"/>
          <p:nvPr/>
        </p:nvSpPr>
        <p:spPr>
          <a:xfrm>
            <a:off x="6412731" y="2820843"/>
            <a:ext cx="1261885" cy="36933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Anormale</a:t>
            </a:r>
            <a:endParaRPr sz="1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225;g1ea6bed6f50_0_745">
            <a:extLst>
              <a:ext uri="{FF2B5EF4-FFF2-40B4-BE49-F238E27FC236}">
                <a16:creationId xmlns:a16="http://schemas.microsoft.com/office/drawing/2014/main" id="{66BCE745-DACA-4D88-169E-F2A660B3D6CF}"/>
              </a:ext>
            </a:extLst>
          </p:cNvPr>
          <p:cNvSpPr txBox="1"/>
          <p:nvPr/>
        </p:nvSpPr>
        <p:spPr>
          <a:xfrm>
            <a:off x="7129168" y="6084197"/>
            <a:ext cx="1478415" cy="36929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CHIRURGIA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" name="Google Shape;226;g1ea6bed6f50_0_745">
            <a:extLst>
              <a:ext uri="{FF2B5EF4-FFF2-40B4-BE49-F238E27FC236}">
                <a16:creationId xmlns:a16="http://schemas.microsoft.com/office/drawing/2014/main" id="{6ACF326F-EF56-C66E-AB76-3F5675861D93}"/>
              </a:ext>
            </a:extLst>
          </p:cNvPr>
          <p:cNvCxnSpPr>
            <a:cxnSpLocks/>
          </p:cNvCxnSpPr>
          <p:nvPr/>
        </p:nvCxnSpPr>
        <p:spPr>
          <a:xfrm flipV="1">
            <a:off x="3633724" y="6268843"/>
            <a:ext cx="3509297" cy="7441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2" name="Google Shape;227;g1ea6bed6f50_0_745">
            <a:extLst>
              <a:ext uri="{FF2B5EF4-FFF2-40B4-BE49-F238E27FC236}">
                <a16:creationId xmlns:a16="http://schemas.microsoft.com/office/drawing/2014/main" id="{78462095-F8E9-F427-3E3A-E4379F824EBA}"/>
              </a:ext>
            </a:extLst>
          </p:cNvPr>
          <p:cNvSpPr txBox="1"/>
          <p:nvPr/>
        </p:nvSpPr>
        <p:spPr>
          <a:xfrm>
            <a:off x="6143015" y="3426722"/>
            <a:ext cx="1791909" cy="36929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Rianimazione</a:t>
            </a:r>
            <a:endParaRPr dirty="0"/>
          </a:p>
        </p:txBody>
      </p:sp>
      <p:sp>
        <p:nvSpPr>
          <p:cNvPr id="33" name="Google Shape;228;g1ea6bed6f50_0_745">
            <a:extLst>
              <a:ext uri="{FF2B5EF4-FFF2-40B4-BE49-F238E27FC236}">
                <a16:creationId xmlns:a16="http://schemas.microsoft.com/office/drawing/2014/main" id="{E36B1263-D413-A48F-B180-0531EE81AF10}"/>
              </a:ext>
            </a:extLst>
          </p:cNvPr>
          <p:cNvSpPr txBox="1"/>
          <p:nvPr/>
        </p:nvSpPr>
        <p:spPr>
          <a:xfrm>
            <a:off x="5729224" y="4145859"/>
            <a:ext cx="1070100" cy="3693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Positiva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229;g1ea6bed6f50_0_745">
            <a:extLst>
              <a:ext uri="{FF2B5EF4-FFF2-40B4-BE49-F238E27FC236}">
                <a16:creationId xmlns:a16="http://schemas.microsoft.com/office/drawing/2014/main" id="{29CB271B-0881-3E7D-C65E-124A3DA940D8}"/>
              </a:ext>
            </a:extLst>
          </p:cNvPr>
          <p:cNvSpPr txBox="1"/>
          <p:nvPr/>
        </p:nvSpPr>
        <p:spPr>
          <a:xfrm>
            <a:off x="7143021" y="4147447"/>
            <a:ext cx="1582484" cy="120028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Negativo</a:t>
            </a:r>
            <a:endParaRPr lang="en-US" sz="1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&gt;1000cc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Drenaggio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pleurico</a:t>
            </a:r>
            <a:endParaRPr sz="1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5" name="Google Shape;230;g1ea6bed6f50_0_745">
            <a:extLst>
              <a:ext uri="{FF2B5EF4-FFF2-40B4-BE49-F238E27FC236}">
                <a16:creationId xmlns:a16="http://schemas.microsoft.com/office/drawing/2014/main" id="{8834568B-87A4-165F-CE18-B47E25319D10}"/>
              </a:ext>
            </a:extLst>
          </p:cNvPr>
          <p:cNvCxnSpPr/>
          <p:nvPr/>
        </p:nvCxnSpPr>
        <p:spPr>
          <a:xfrm flipH="1">
            <a:off x="6415024" y="3879159"/>
            <a:ext cx="609600" cy="228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6" name="Google Shape;231;g1ea6bed6f50_0_745">
            <a:extLst>
              <a:ext uri="{FF2B5EF4-FFF2-40B4-BE49-F238E27FC236}">
                <a16:creationId xmlns:a16="http://schemas.microsoft.com/office/drawing/2014/main" id="{1FE3C3F1-7592-AF23-45FE-5CE3BCFB8F48}"/>
              </a:ext>
            </a:extLst>
          </p:cNvPr>
          <p:cNvCxnSpPr/>
          <p:nvPr/>
        </p:nvCxnSpPr>
        <p:spPr>
          <a:xfrm>
            <a:off x="7021449" y="3875984"/>
            <a:ext cx="685800" cy="228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7" name="Google Shape;232;g1ea6bed6f50_0_745">
            <a:extLst>
              <a:ext uri="{FF2B5EF4-FFF2-40B4-BE49-F238E27FC236}">
                <a16:creationId xmlns:a16="http://schemas.microsoft.com/office/drawing/2014/main" id="{4815ACAE-62E7-6AED-E615-A807E46F6DE0}"/>
              </a:ext>
            </a:extLst>
          </p:cNvPr>
          <p:cNvCxnSpPr/>
          <p:nvPr/>
        </p:nvCxnSpPr>
        <p:spPr>
          <a:xfrm flipH="1">
            <a:off x="7034149" y="3234310"/>
            <a:ext cx="2293" cy="15907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8" name="Google Shape;233;g1ea6bed6f50_0_745">
            <a:extLst>
              <a:ext uri="{FF2B5EF4-FFF2-40B4-BE49-F238E27FC236}">
                <a16:creationId xmlns:a16="http://schemas.microsoft.com/office/drawing/2014/main" id="{130D5EB1-032D-C732-FB7A-878CE1A6B738}"/>
              </a:ext>
            </a:extLst>
          </p:cNvPr>
          <p:cNvCxnSpPr/>
          <p:nvPr/>
        </p:nvCxnSpPr>
        <p:spPr>
          <a:xfrm rot="10800000">
            <a:off x="4629086" y="3415609"/>
            <a:ext cx="1087438" cy="87947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9" name="Google Shape;234;g1ea6bed6f50_0_745">
            <a:extLst>
              <a:ext uri="{FF2B5EF4-FFF2-40B4-BE49-F238E27FC236}">
                <a16:creationId xmlns:a16="http://schemas.microsoft.com/office/drawing/2014/main" id="{A52FF0E3-52AF-8691-4141-BE9E48790537}"/>
              </a:ext>
            </a:extLst>
          </p:cNvPr>
          <p:cNvCxnSpPr>
            <a:cxnSpLocks/>
            <a:stCxn id="34" idx="2"/>
          </p:cNvCxnSpPr>
          <p:nvPr/>
        </p:nvCxnSpPr>
        <p:spPr>
          <a:xfrm flipH="1">
            <a:off x="7888224" y="5347735"/>
            <a:ext cx="46039" cy="699949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0" name="Google Shape;235;g1ea6bed6f50_0_745">
            <a:extLst>
              <a:ext uri="{FF2B5EF4-FFF2-40B4-BE49-F238E27FC236}">
                <a16:creationId xmlns:a16="http://schemas.microsoft.com/office/drawing/2014/main" id="{C441AC5D-754F-177C-3507-36A8290E6D39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7304016" y="2444512"/>
            <a:ext cx="2513286" cy="64626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1" name="Google Shape;236;g1ea6bed6f50_0_745">
            <a:extLst>
              <a:ext uri="{FF2B5EF4-FFF2-40B4-BE49-F238E27FC236}">
                <a16:creationId xmlns:a16="http://schemas.microsoft.com/office/drawing/2014/main" id="{89854C59-6B44-0703-BA7B-710A926DEDEC}"/>
              </a:ext>
            </a:extLst>
          </p:cNvPr>
          <p:cNvSpPr txBox="1"/>
          <p:nvPr/>
        </p:nvSpPr>
        <p:spPr>
          <a:xfrm>
            <a:off x="9808995" y="2989172"/>
            <a:ext cx="1075969" cy="36929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Arresto</a:t>
            </a:r>
            <a:endParaRPr sz="1800" b="1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237;g1ea6bed6f50_0_745">
            <a:extLst>
              <a:ext uri="{FF2B5EF4-FFF2-40B4-BE49-F238E27FC236}">
                <a16:creationId xmlns:a16="http://schemas.microsoft.com/office/drawing/2014/main" id="{2F881F94-73E3-15B7-F8E1-919D36898733}"/>
              </a:ext>
            </a:extLst>
          </p:cNvPr>
          <p:cNvSpPr txBox="1"/>
          <p:nvPr/>
        </p:nvSpPr>
        <p:spPr>
          <a:xfrm>
            <a:off x="9417862" y="3619410"/>
            <a:ext cx="1646700" cy="6465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Toracotomia</a:t>
            </a:r>
            <a:r>
              <a:rPr lang="en-US" sz="18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1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d'urgenza</a:t>
            </a:r>
            <a:endParaRPr sz="1800" b="1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238;g1ea6bed6f50_0_745">
            <a:extLst>
              <a:ext uri="{FF2B5EF4-FFF2-40B4-BE49-F238E27FC236}">
                <a16:creationId xmlns:a16="http://schemas.microsoft.com/office/drawing/2014/main" id="{8DB707F1-57E5-6907-3817-20F96BBC5561}"/>
              </a:ext>
            </a:extLst>
          </p:cNvPr>
          <p:cNvSpPr txBox="1"/>
          <p:nvPr/>
        </p:nvSpPr>
        <p:spPr>
          <a:xfrm>
            <a:off x="9985232" y="4611597"/>
            <a:ext cx="530915" cy="36929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dirty="0">
                <a:solidFill>
                  <a:schemeClr val="tx1"/>
                </a:solidFill>
              </a:rPr>
              <a:t>SO</a:t>
            </a:r>
            <a:endParaRPr sz="14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4" name="Google Shape;239;g1ea6bed6f50_0_745">
            <a:extLst>
              <a:ext uri="{FF2B5EF4-FFF2-40B4-BE49-F238E27FC236}">
                <a16:creationId xmlns:a16="http://schemas.microsoft.com/office/drawing/2014/main" id="{C81C9560-6282-8A44-601C-B28CD3852DF3}"/>
              </a:ext>
            </a:extLst>
          </p:cNvPr>
          <p:cNvCxnSpPr/>
          <p:nvPr/>
        </p:nvCxnSpPr>
        <p:spPr>
          <a:xfrm>
            <a:off x="10709049" y="3432085"/>
            <a:ext cx="0" cy="152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5" name="Google Shape;240;g1ea6bed6f50_0_745">
            <a:extLst>
              <a:ext uri="{FF2B5EF4-FFF2-40B4-BE49-F238E27FC236}">
                <a16:creationId xmlns:a16="http://schemas.microsoft.com/office/drawing/2014/main" id="{FDADF7E5-F94C-0BEE-C0C2-A23D7DA91E33}"/>
              </a:ext>
            </a:extLst>
          </p:cNvPr>
          <p:cNvCxnSpPr/>
          <p:nvPr/>
        </p:nvCxnSpPr>
        <p:spPr>
          <a:xfrm>
            <a:off x="10237989" y="4371885"/>
            <a:ext cx="0" cy="152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6" name="Google Shape;241;g1ea6bed6f50_0_745">
            <a:extLst>
              <a:ext uri="{FF2B5EF4-FFF2-40B4-BE49-F238E27FC236}">
                <a16:creationId xmlns:a16="http://schemas.microsoft.com/office/drawing/2014/main" id="{6AF05E31-B4A1-C959-C14F-8891F75099B3}"/>
              </a:ext>
            </a:extLst>
          </p:cNvPr>
          <p:cNvCxnSpPr/>
          <p:nvPr/>
        </p:nvCxnSpPr>
        <p:spPr>
          <a:xfrm flipH="1">
            <a:off x="3621785" y="2420293"/>
            <a:ext cx="1214626" cy="217487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7" name="Google Shape;242;g1ea6bed6f50_0_745">
            <a:extLst>
              <a:ext uri="{FF2B5EF4-FFF2-40B4-BE49-F238E27FC236}">
                <a16:creationId xmlns:a16="http://schemas.microsoft.com/office/drawing/2014/main" id="{5466AA9C-1989-8AFE-A37F-2FE116A503BC}"/>
              </a:ext>
            </a:extLst>
          </p:cNvPr>
          <p:cNvCxnSpPr>
            <a:cxnSpLocks/>
          </p:cNvCxnSpPr>
          <p:nvPr/>
        </p:nvCxnSpPr>
        <p:spPr>
          <a:xfrm flipH="1">
            <a:off x="8621436" y="5046663"/>
            <a:ext cx="1616700" cy="122218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8" name="Google Shape;243;g1ea6bed6f50_0_745">
            <a:extLst>
              <a:ext uri="{FF2B5EF4-FFF2-40B4-BE49-F238E27FC236}">
                <a16:creationId xmlns:a16="http://schemas.microsoft.com/office/drawing/2014/main" id="{AAA06071-7A36-D764-9D4F-60C95E0F5AD6}"/>
              </a:ext>
            </a:extLst>
          </p:cNvPr>
          <p:cNvCxnSpPr>
            <a:cxnSpLocks/>
            <a:stCxn id="7" idx="2"/>
            <a:endCxn id="29" idx="1"/>
          </p:cNvCxnSpPr>
          <p:nvPr/>
        </p:nvCxnSpPr>
        <p:spPr>
          <a:xfrm>
            <a:off x="6065079" y="2629157"/>
            <a:ext cx="347652" cy="376352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9" name="Google Shape;200;g1ea6bed6f50_0_745">
            <a:extLst>
              <a:ext uri="{FF2B5EF4-FFF2-40B4-BE49-F238E27FC236}">
                <a16:creationId xmlns:a16="http://schemas.microsoft.com/office/drawing/2014/main" id="{ABEB7731-2C82-E2AE-60BC-419756C8C2CC}"/>
              </a:ext>
            </a:extLst>
          </p:cNvPr>
          <p:cNvSpPr txBox="1"/>
          <p:nvPr/>
        </p:nvSpPr>
        <p:spPr>
          <a:xfrm>
            <a:off x="119478" y="1643414"/>
            <a:ext cx="3943913" cy="44623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300" b="1" i="0" u="none" strike="noStrike" cap="none" dirty="0" err="1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Ferita</a:t>
            </a:r>
            <a:r>
              <a:rPr lang="en-US" sz="2300" b="1" i="0" u="none" strike="noStrike" cap="none" dirty="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300" b="1" i="0" u="none" strike="noStrike" cap="none" dirty="0" err="1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transmediastinica</a:t>
            </a:r>
            <a:endParaRPr lang="en-US" sz="2300" b="1" i="0" u="none" strike="noStrike" cap="none" dirty="0">
              <a:solidFill>
                <a:schemeClr val="dk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21714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40658" y="832583"/>
            <a:ext cx="10532068" cy="981474"/>
          </a:xfrm>
        </p:spPr>
        <p:txBody>
          <a:bodyPr>
            <a:normAutofit/>
          </a:bodyPr>
          <a:lstStyle/>
          <a:p>
            <a:r>
              <a:rPr lang="it-IT" sz="3200" b="1" dirty="0"/>
              <a:t>Trauma toracico: management e strategie terapeutiche</a:t>
            </a:r>
            <a:endParaRPr lang="it-IT" sz="3200" dirty="0"/>
          </a:p>
        </p:txBody>
      </p:sp>
      <p:sp>
        <p:nvSpPr>
          <p:cNvPr id="3" name="Google Shape;250;g1ea6bed6f50_0_753">
            <a:extLst>
              <a:ext uri="{FF2B5EF4-FFF2-40B4-BE49-F238E27FC236}">
                <a16:creationId xmlns:a16="http://schemas.microsoft.com/office/drawing/2014/main" id="{342737BC-1307-90BF-62EA-B93FAA2778DA}"/>
              </a:ext>
            </a:extLst>
          </p:cNvPr>
          <p:cNvSpPr txBox="1"/>
          <p:nvPr/>
        </p:nvSpPr>
        <p:spPr>
          <a:xfrm>
            <a:off x="6339172" y="1648986"/>
            <a:ext cx="689100" cy="3693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ABC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251;g1ea6bed6f50_0_753">
            <a:extLst>
              <a:ext uri="{FF2B5EF4-FFF2-40B4-BE49-F238E27FC236}">
                <a16:creationId xmlns:a16="http://schemas.microsoft.com/office/drawing/2014/main" id="{8A93EBF7-EA3C-145B-CA37-9A45144D1A2D}"/>
              </a:ext>
            </a:extLst>
          </p:cNvPr>
          <p:cNvSpPr txBox="1"/>
          <p:nvPr/>
        </p:nvSpPr>
        <p:spPr>
          <a:xfrm>
            <a:off x="6068615" y="2672029"/>
            <a:ext cx="1261800" cy="3693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 err="1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Anormale</a:t>
            </a:r>
            <a:endParaRPr sz="1800" b="1" i="0" u="none" strike="noStrike" cap="none" dirty="0">
              <a:solidFill>
                <a:schemeClr val="dk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252;g1ea6bed6f50_0_753">
            <a:extLst>
              <a:ext uri="{FF2B5EF4-FFF2-40B4-BE49-F238E27FC236}">
                <a16:creationId xmlns:a16="http://schemas.microsoft.com/office/drawing/2014/main" id="{ACF52F2B-5F1C-0E3D-8CF2-D62002662D48}"/>
              </a:ext>
            </a:extLst>
          </p:cNvPr>
          <p:cNvSpPr txBox="1"/>
          <p:nvPr/>
        </p:nvSpPr>
        <p:spPr>
          <a:xfrm>
            <a:off x="10078756" y="2537937"/>
            <a:ext cx="1046007" cy="36929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Arresto</a:t>
            </a:r>
            <a:endParaRPr sz="1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253;g1ea6bed6f50_0_753">
            <a:extLst>
              <a:ext uri="{FF2B5EF4-FFF2-40B4-BE49-F238E27FC236}">
                <a16:creationId xmlns:a16="http://schemas.microsoft.com/office/drawing/2014/main" id="{97A92A16-DEA9-A91B-9130-BF53848BEE3E}"/>
              </a:ext>
            </a:extLst>
          </p:cNvPr>
          <p:cNvSpPr txBox="1"/>
          <p:nvPr/>
        </p:nvSpPr>
        <p:spPr>
          <a:xfrm>
            <a:off x="3209726" y="2444122"/>
            <a:ext cx="1158900" cy="36929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Normale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254;g1ea6bed6f50_0_753">
            <a:extLst>
              <a:ext uri="{FF2B5EF4-FFF2-40B4-BE49-F238E27FC236}">
                <a16:creationId xmlns:a16="http://schemas.microsoft.com/office/drawing/2014/main" id="{C877413F-0CE3-A5A5-D678-E1540BBA699D}"/>
              </a:ext>
            </a:extLst>
          </p:cNvPr>
          <p:cNvSpPr txBox="1"/>
          <p:nvPr/>
        </p:nvSpPr>
        <p:spPr>
          <a:xfrm>
            <a:off x="5420497" y="2109345"/>
            <a:ext cx="2535300" cy="36929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Emodinamicamente</a:t>
            </a:r>
            <a:endParaRPr sz="1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255;g1ea6bed6f50_0_753">
            <a:extLst>
              <a:ext uri="{FF2B5EF4-FFF2-40B4-BE49-F238E27FC236}">
                <a16:creationId xmlns:a16="http://schemas.microsoft.com/office/drawing/2014/main" id="{8427E42C-D7C2-171B-CC99-773B97BE8188}"/>
              </a:ext>
            </a:extLst>
          </p:cNvPr>
          <p:cNvSpPr txBox="1"/>
          <p:nvPr/>
        </p:nvSpPr>
        <p:spPr>
          <a:xfrm>
            <a:off x="3224299" y="3024100"/>
            <a:ext cx="1139700" cy="64629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Esamen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fisico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256;g1ea6bed6f50_0_753">
            <a:extLst>
              <a:ext uri="{FF2B5EF4-FFF2-40B4-BE49-F238E27FC236}">
                <a16:creationId xmlns:a16="http://schemas.microsoft.com/office/drawing/2014/main" id="{944F0A86-16A8-B311-E983-EEA9D53EFD73}"/>
              </a:ext>
            </a:extLst>
          </p:cNvPr>
          <p:cNvSpPr txBox="1"/>
          <p:nvPr/>
        </p:nvSpPr>
        <p:spPr>
          <a:xfrm>
            <a:off x="3222546" y="3906056"/>
            <a:ext cx="1139700" cy="3693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e-FAST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257;g1ea6bed6f50_0_753">
            <a:extLst>
              <a:ext uri="{FF2B5EF4-FFF2-40B4-BE49-F238E27FC236}">
                <a16:creationId xmlns:a16="http://schemas.microsoft.com/office/drawing/2014/main" id="{BFDE608A-3D77-E4D9-4DA8-3910AF94F99B}"/>
              </a:ext>
            </a:extLst>
          </p:cNvPr>
          <p:cNvSpPr txBox="1"/>
          <p:nvPr/>
        </p:nvSpPr>
        <p:spPr>
          <a:xfrm>
            <a:off x="1799583" y="4496569"/>
            <a:ext cx="1158900" cy="3693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Negativo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258;g1ea6bed6f50_0_753">
            <a:extLst>
              <a:ext uri="{FF2B5EF4-FFF2-40B4-BE49-F238E27FC236}">
                <a16:creationId xmlns:a16="http://schemas.microsoft.com/office/drawing/2014/main" id="{131CEDC3-EBD4-06F0-F674-BE702A122481}"/>
              </a:ext>
            </a:extLst>
          </p:cNvPr>
          <p:cNvSpPr txBox="1"/>
          <p:nvPr/>
        </p:nvSpPr>
        <p:spPr>
          <a:xfrm>
            <a:off x="3880341" y="4539469"/>
            <a:ext cx="1082700" cy="3693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Positivo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259;g1ea6bed6f50_0_753">
            <a:extLst>
              <a:ext uri="{FF2B5EF4-FFF2-40B4-BE49-F238E27FC236}">
                <a16:creationId xmlns:a16="http://schemas.microsoft.com/office/drawing/2014/main" id="{257A34BC-B693-21AC-F978-FEF99EE70888}"/>
              </a:ext>
            </a:extLst>
          </p:cNvPr>
          <p:cNvSpPr txBox="1"/>
          <p:nvPr/>
        </p:nvSpPr>
        <p:spPr>
          <a:xfrm>
            <a:off x="1227508" y="5211982"/>
            <a:ext cx="1686545" cy="36929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osservazione</a:t>
            </a:r>
            <a:endParaRPr lang="en-US" sz="1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260;g1ea6bed6f50_0_753">
            <a:extLst>
              <a:ext uri="{FF2B5EF4-FFF2-40B4-BE49-F238E27FC236}">
                <a16:creationId xmlns:a16="http://schemas.microsoft.com/office/drawing/2014/main" id="{28A9A946-476B-FE8E-13F6-C14E3FEA37B7}"/>
              </a:ext>
            </a:extLst>
          </p:cNvPr>
          <p:cNvSpPr txBox="1"/>
          <p:nvPr/>
        </p:nvSpPr>
        <p:spPr>
          <a:xfrm>
            <a:off x="3384941" y="5223582"/>
            <a:ext cx="1592951" cy="36929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Card-ECO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261;g1ea6bed6f50_0_753">
            <a:extLst>
              <a:ext uri="{FF2B5EF4-FFF2-40B4-BE49-F238E27FC236}">
                <a16:creationId xmlns:a16="http://schemas.microsoft.com/office/drawing/2014/main" id="{1E933132-C68C-A0F2-CD3A-9979468C758A}"/>
              </a:ext>
            </a:extLst>
          </p:cNvPr>
          <p:cNvSpPr txBox="1"/>
          <p:nvPr/>
        </p:nvSpPr>
        <p:spPr>
          <a:xfrm>
            <a:off x="6136874" y="3243175"/>
            <a:ext cx="1143000" cy="6465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Esamen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fisico</a:t>
            </a:r>
            <a:endParaRPr lang="en-US" sz="1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262;g1ea6bed6f50_0_753">
            <a:extLst>
              <a:ext uri="{FF2B5EF4-FFF2-40B4-BE49-F238E27FC236}">
                <a16:creationId xmlns:a16="http://schemas.microsoft.com/office/drawing/2014/main" id="{E25B18B6-8DF4-73ED-5FBD-C639B1EBD1E2}"/>
              </a:ext>
            </a:extLst>
          </p:cNvPr>
          <p:cNvSpPr txBox="1"/>
          <p:nvPr/>
        </p:nvSpPr>
        <p:spPr>
          <a:xfrm>
            <a:off x="5848664" y="4125131"/>
            <a:ext cx="1698000" cy="3693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Rianimazione</a:t>
            </a:r>
            <a:endParaRPr lang="en-US" sz="1800" dirty="0"/>
          </a:p>
        </p:txBody>
      </p:sp>
      <p:sp>
        <p:nvSpPr>
          <p:cNvPr id="59" name="Google Shape;263;g1ea6bed6f50_0_753">
            <a:extLst>
              <a:ext uri="{FF2B5EF4-FFF2-40B4-BE49-F238E27FC236}">
                <a16:creationId xmlns:a16="http://schemas.microsoft.com/office/drawing/2014/main" id="{327A3853-1431-08F2-3026-BD9A848DF6AA}"/>
              </a:ext>
            </a:extLst>
          </p:cNvPr>
          <p:cNvSpPr txBox="1"/>
          <p:nvPr/>
        </p:nvSpPr>
        <p:spPr>
          <a:xfrm>
            <a:off x="5334491" y="4844269"/>
            <a:ext cx="1158900" cy="3693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 err="1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Negativo</a:t>
            </a:r>
            <a:endParaRPr sz="1400" b="0" i="0" u="none" strike="noStrike" cap="none" dirty="0">
              <a:solidFill>
                <a:schemeClr val="dk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264;g1ea6bed6f50_0_753">
            <a:extLst>
              <a:ext uri="{FF2B5EF4-FFF2-40B4-BE49-F238E27FC236}">
                <a16:creationId xmlns:a16="http://schemas.microsoft.com/office/drawing/2014/main" id="{377CC723-9480-7D83-4AAA-B4F6C97A0E71}"/>
              </a:ext>
            </a:extLst>
          </p:cNvPr>
          <p:cNvSpPr txBox="1"/>
          <p:nvPr/>
        </p:nvSpPr>
        <p:spPr>
          <a:xfrm>
            <a:off x="6852141" y="4845856"/>
            <a:ext cx="1082700" cy="3693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 err="1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Positivo</a:t>
            </a:r>
            <a:endParaRPr sz="1400" b="0" i="0" u="none" strike="noStrike" cap="none" dirty="0">
              <a:solidFill>
                <a:schemeClr val="dk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266;g1ea6bed6f50_0_753">
            <a:extLst>
              <a:ext uri="{FF2B5EF4-FFF2-40B4-BE49-F238E27FC236}">
                <a16:creationId xmlns:a16="http://schemas.microsoft.com/office/drawing/2014/main" id="{D6251FC7-A05C-000A-F5AE-469A1D1D24C4}"/>
              </a:ext>
            </a:extLst>
          </p:cNvPr>
          <p:cNvSpPr txBox="1"/>
          <p:nvPr/>
        </p:nvSpPr>
        <p:spPr>
          <a:xfrm>
            <a:off x="6998191" y="5360589"/>
            <a:ext cx="1108972" cy="36929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dirty="0">
                <a:solidFill>
                  <a:schemeClr val="dk1"/>
                </a:solidFill>
                <a:highlight>
                  <a:schemeClr val="lt1"/>
                </a:highlight>
              </a:rPr>
              <a:t>e</a:t>
            </a:r>
            <a:r>
              <a:rPr lang="en-US" sz="1800" b="1" i="0" u="none" strike="noStrike" cap="none" dirty="0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-FAST</a:t>
            </a:r>
            <a:endParaRPr sz="1400" b="0" i="0" u="none" strike="noStrike" cap="none" dirty="0">
              <a:solidFill>
                <a:schemeClr val="dk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267;g1ea6bed6f50_0_753">
            <a:extLst>
              <a:ext uri="{FF2B5EF4-FFF2-40B4-BE49-F238E27FC236}">
                <a16:creationId xmlns:a16="http://schemas.microsoft.com/office/drawing/2014/main" id="{2D45F5D6-1C07-AEBF-7102-1FAB2044627C}"/>
              </a:ext>
            </a:extLst>
          </p:cNvPr>
          <p:cNvSpPr txBox="1"/>
          <p:nvPr/>
        </p:nvSpPr>
        <p:spPr>
          <a:xfrm>
            <a:off x="6540006" y="5434160"/>
            <a:ext cx="244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268;g1ea6bed6f50_0_753">
            <a:extLst>
              <a:ext uri="{FF2B5EF4-FFF2-40B4-BE49-F238E27FC236}">
                <a16:creationId xmlns:a16="http://schemas.microsoft.com/office/drawing/2014/main" id="{C23D2279-6930-E54C-E152-2DD91D83DBA1}"/>
              </a:ext>
            </a:extLst>
          </p:cNvPr>
          <p:cNvSpPr txBox="1"/>
          <p:nvPr/>
        </p:nvSpPr>
        <p:spPr>
          <a:xfrm flipH="1">
            <a:off x="8177591" y="5341124"/>
            <a:ext cx="23468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269;g1ea6bed6f50_0_753">
            <a:extLst>
              <a:ext uri="{FF2B5EF4-FFF2-40B4-BE49-F238E27FC236}">
                <a16:creationId xmlns:a16="http://schemas.microsoft.com/office/drawing/2014/main" id="{527980CE-ACF2-65AD-2181-9A32F1F5C3AE}"/>
              </a:ext>
            </a:extLst>
          </p:cNvPr>
          <p:cNvSpPr txBox="1"/>
          <p:nvPr/>
        </p:nvSpPr>
        <p:spPr>
          <a:xfrm>
            <a:off x="7969712" y="5779817"/>
            <a:ext cx="2497822" cy="64629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Card-ECO/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Osserv</a:t>
            </a:r>
            <a:r>
              <a:rPr lang="en-US" sz="1800" b="1" i="0" u="none" strike="noStrike" cap="none" dirty="0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.</a:t>
            </a:r>
            <a:endParaRPr sz="1400" b="0" i="0" u="none" strike="noStrike" cap="none" dirty="0">
              <a:solidFill>
                <a:schemeClr val="dk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 err="1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Trova</a:t>
            </a:r>
            <a:r>
              <a:rPr lang="en-US" sz="1800" b="1" i="0" u="none" strike="noStrike" cap="none" dirty="0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un'altra</a:t>
            </a:r>
            <a:r>
              <a:rPr lang="en-US" sz="1800" b="1" i="0" u="none" strike="noStrike" cap="none" dirty="0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causa</a:t>
            </a:r>
            <a:endParaRPr sz="1400" b="0" i="0" u="none" strike="noStrike" cap="none" dirty="0">
              <a:solidFill>
                <a:schemeClr val="dk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270;g1ea6bed6f50_0_753">
            <a:extLst>
              <a:ext uri="{FF2B5EF4-FFF2-40B4-BE49-F238E27FC236}">
                <a16:creationId xmlns:a16="http://schemas.microsoft.com/office/drawing/2014/main" id="{231BA425-101B-D0A9-5387-743E72C9FA7F}"/>
              </a:ext>
            </a:extLst>
          </p:cNvPr>
          <p:cNvSpPr txBox="1"/>
          <p:nvPr/>
        </p:nvSpPr>
        <p:spPr>
          <a:xfrm>
            <a:off x="9776862" y="3299059"/>
            <a:ext cx="1646700" cy="6465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Toracotomia</a:t>
            </a:r>
            <a:r>
              <a:rPr lang="en-US" sz="18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1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d'urgenza</a:t>
            </a:r>
            <a:endParaRPr lang="en-US" sz="1800" b="1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6" name="Google Shape;271;g1ea6bed6f50_0_753">
            <a:extLst>
              <a:ext uri="{FF2B5EF4-FFF2-40B4-BE49-F238E27FC236}">
                <a16:creationId xmlns:a16="http://schemas.microsoft.com/office/drawing/2014/main" id="{028211E1-F88F-8378-4D2A-476D2AFB651D}"/>
              </a:ext>
            </a:extLst>
          </p:cNvPr>
          <p:cNvCxnSpPr>
            <a:cxnSpLocks/>
            <a:stCxn id="50" idx="1"/>
            <a:endCxn id="9" idx="3"/>
          </p:cNvCxnSpPr>
          <p:nvPr/>
        </p:nvCxnSpPr>
        <p:spPr>
          <a:xfrm flipH="1">
            <a:off x="4368626" y="2293991"/>
            <a:ext cx="1051871" cy="334777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7" name="Google Shape;272;g1ea6bed6f50_0_753">
            <a:extLst>
              <a:ext uri="{FF2B5EF4-FFF2-40B4-BE49-F238E27FC236}">
                <a16:creationId xmlns:a16="http://schemas.microsoft.com/office/drawing/2014/main" id="{4DFAFDB7-8D21-1146-CBF1-97D8394367E8}"/>
              </a:ext>
            </a:extLst>
          </p:cNvPr>
          <p:cNvCxnSpPr>
            <a:cxnSpLocks/>
            <a:stCxn id="50" idx="3"/>
            <a:endCxn id="5" idx="1"/>
          </p:cNvCxnSpPr>
          <p:nvPr/>
        </p:nvCxnSpPr>
        <p:spPr>
          <a:xfrm>
            <a:off x="7955797" y="2293991"/>
            <a:ext cx="2122959" cy="428592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8" name="Google Shape;273;g1ea6bed6f50_0_753">
            <a:extLst>
              <a:ext uri="{FF2B5EF4-FFF2-40B4-BE49-F238E27FC236}">
                <a16:creationId xmlns:a16="http://schemas.microsoft.com/office/drawing/2014/main" id="{C286A454-63D3-5BD3-5AAC-73A275A09F94}"/>
              </a:ext>
            </a:extLst>
          </p:cNvPr>
          <p:cNvCxnSpPr/>
          <p:nvPr/>
        </p:nvCxnSpPr>
        <p:spPr>
          <a:xfrm>
            <a:off x="6696381" y="2506575"/>
            <a:ext cx="0" cy="152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9" name="Google Shape;274;g1ea6bed6f50_0_753">
            <a:extLst>
              <a:ext uri="{FF2B5EF4-FFF2-40B4-BE49-F238E27FC236}">
                <a16:creationId xmlns:a16="http://schemas.microsoft.com/office/drawing/2014/main" id="{708F0412-352D-389A-B5B4-1B494B8F834A}"/>
              </a:ext>
            </a:extLst>
          </p:cNvPr>
          <p:cNvCxnSpPr/>
          <p:nvPr/>
        </p:nvCxnSpPr>
        <p:spPr>
          <a:xfrm>
            <a:off x="6697616" y="3065375"/>
            <a:ext cx="0" cy="152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70" name="Google Shape;275;g1ea6bed6f50_0_753">
            <a:extLst>
              <a:ext uri="{FF2B5EF4-FFF2-40B4-BE49-F238E27FC236}">
                <a16:creationId xmlns:a16="http://schemas.microsoft.com/office/drawing/2014/main" id="{680E1D31-0795-89D0-AAB9-3ABD7DFD2ED2}"/>
              </a:ext>
            </a:extLst>
          </p:cNvPr>
          <p:cNvCxnSpPr/>
          <p:nvPr/>
        </p:nvCxnSpPr>
        <p:spPr>
          <a:xfrm>
            <a:off x="3785041" y="2856349"/>
            <a:ext cx="0" cy="152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71" name="Google Shape;276;g1ea6bed6f50_0_753">
            <a:extLst>
              <a:ext uri="{FF2B5EF4-FFF2-40B4-BE49-F238E27FC236}">
                <a16:creationId xmlns:a16="http://schemas.microsoft.com/office/drawing/2014/main" id="{AD11CECE-29AD-C5BC-0E38-36B902856B8C}"/>
              </a:ext>
            </a:extLst>
          </p:cNvPr>
          <p:cNvCxnSpPr/>
          <p:nvPr/>
        </p:nvCxnSpPr>
        <p:spPr>
          <a:xfrm>
            <a:off x="3797741" y="3729659"/>
            <a:ext cx="0" cy="152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72" name="Google Shape;277;g1ea6bed6f50_0_753">
            <a:extLst>
              <a:ext uri="{FF2B5EF4-FFF2-40B4-BE49-F238E27FC236}">
                <a16:creationId xmlns:a16="http://schemas.microsoft.com/office/drawing/2014/main" id="{C43C6107-EF5B-57D9-324E-0E4F5D313B8C}"/>
              </a:ext>
            </a:extLst>
          </p:cNvPr>
          <p:cNvCxnSpPr/>
          <p:nvPr/>
        </p:nvCxnSpPr>
        <p:spPr>
          <a:xfrm>
            <a:off x="6697616" y="3945559"/>
            <a:ext cx="0" cy="152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73" name="Google Shape;278;g1ea6bed6f50_0_753">
            <a:extLst>
              <a:ext uri="{FF2B5EF4-FFF2-40B4-BE49-F238E27FC236}">
                <a16:creationId xmlns:a16="http://schemas.microsoft.com/office/drawing/2014/main" id="{800B3239-CDC7-CCE1-0A9C-BC3C2DB3C8BD}"/>
              </a:ext>
            </a:extLst>
          </p:cNvPr>
          <p:cNvCxnSpPr/>
          <p:nvPr/>
        </p:nvCxnSpPr>
        <p:spPr>
          <a:xfrm flipH="1">
            <a:off x="2946827" y="4120369"/>
            <a:ext cx="255600" cy="376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74" name="Google Shape;279;g1ea6bed6f50_0_753">
            <a:extLst>
              <a:ext uri="{FF2B5EF4-FFF2-40B4-BE49-F238E27FC236}">
                <a16:creationId xmlns:a16="http://schemas.microsoft.com/office/drawing/2014/main" id="{7C177EBB-2D4F-9623-E7EB-E5FF3F39509D}"/>
              </a:ext>
            </a:extLst>
          </p:cNvPr>
          <p:cNvCxnSpPr/>
          <p:nvPr/>
        </p:nvCxnSpPr>
        <p:spPr>
          <a:xfrm>
            <a:off x="4345428" y="4120369"/>
            <a:ext cx="277800" cy="369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75" name="Google Shape;280;g1ea6bed6f50_0_753">
            <a:extLst>
              <a:ext uri="{FF2B5EF4-FFF2-40B4-BE49-F238E27FC236}">
                <a16:creationId xmlns:a16="http://schemas.microsoft.com/office/drawing/2014/main" id="{914F4348-D38F-3F03-52E1-874691D5CB2D}"/>
              </a:ext>
            </a:extLst>
          </p:cNvPr>
          <p:cNvCxnSpPr/>
          <p:nvPr/>
        </p:nvCxnSpPr>
        <p:spPr>
          <a:xfrm>
            <a:off x="2239875" y="4983969"/>
            <a:ext cx="0" cy="152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76" name="Google Shape;282;g1ea6bed6f50_0_753">
            <a:extLst>
              <a:ext uri="{FF2B5EF4-FFF2-40B4-BE49-F238E27FC236}">
                <a16:creationId xmlns:a16="http://schemas.microsoft.com/office/drawing/2014/main" id="{A9DA9D4E-1CEB-3FEA-424A-F825B5C6EA60}"/>
              </a:ext>
            </a:extLst>
          </p:cNvPr>
          <p:cNvCxnSpPr/>
          <p:nvPr/>
        </p:nvCxnSpPr>
        <p:spPr>
          <a:xfrm flipH="1">
            <a:off x="5654591" y="5257239"/>
            <a:ext cx="213300" cy="532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77" name="Google Shape;283;g1ea6bed6f50_0_753">
            <a:extLst>
              <a:ext uri="{FF2B5EF4-FFF2-40B4-BE49-F238E27FC236}">
                <a16:creationId xmlns:a16="http://schemas.microsoft.com/office/drawing/2014/main" id="{41615DC6-34C5-A7A8-5AF5-86D83D1144CD}"/>
              </a:ext>
            </a:extLst>
          </p:cNvPr>
          <p:cNvCxnSpPr/>
          <p:nvPr/>
        </p:nvCxnSpPr>
        <p:spPr>
          <a:xfrm flipH="1">
            <a:off x="6490191" y="5568169"/>
            <a:ext cx="457200" cy="381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78" name="Google Shape;284;g1ea6bed6f50_0_753">
            <a:extLst>
              <a:ext uri="{FF2B5EF4-FFF2-40B4-BE49-F238E27FC236}">
                <a16:creationId xmlns:a16="http://schemas.microsoft.com/office/drawing/2014/main" id="{72B87698-2F6A-303F-9A2C-DDFDB9A67F75}"/>
              </a:ext>
            </a:extLst>
          </p:cNvPr>
          <p:cNvCxnSpPr>
            <a:cxnSpLocks/>
          </p:cNvCxnSpPr>
          <p:nvPr/>
        </p:nvCxnSpPr>
        <p:spPr>
          <a:xfrm>
            <a:off x="8112108" y="5495773"/>
            <a:ext cx="413783" cy="31175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79" name="Google Shape;286;g1ea6bed6f50_0_753">
            <a:extLst>
              <a:ext uri="{FF2B5EF4-FFF2-40B4-BE49-F238E27FC236}">
                <a16:creationId xmlns:a16="http://schemas.microsoft.com/office/drawing/2014/main" id="{A60A1849-B372-AE99-98F5-D5AB7D4698F3}"/>
              </a:ext>
            </a:extLst>
          </p:cNvPr>
          <p:cNvCxnSpPr>
            <a:cxnSpLocks/>
          </p:cNvCxnSpPr>
          <p:nvPr/>
        </p:nvCxnSpPr>
        <p:spPr>
          <a:xfrm flipH="1">
            <a:off x="2985128" y="5445078"/>
            <a:ext cx="320099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80" name="Google Shape;287;g1ea6bed6f50_0_753">
            <a:extLst>
              <a:ext uri="{FF2B5EF4-FFF2-40B4-BE49-F238E27FC236}">
                <a16:creationId xmlns:a16="http://schemas.microsoft.com/office/drawing/2014/main" id="{A30E74A5-7044-CC98-D06F-ACDF7035F03E}"/>
              </a:ext>
            </a:extLst>
          </p:cNvPr>
          <p:cNvCxnSpPr/>
          <p:nvPr/>
        </p:nvCxnSpPr>
        <p:spPr>
          <a:xfrm>
            <a:off x="4987554" y="5407449"/>
            <a:ext cx="304800" cy="381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81" name="Google Shape;288;g1ea6bed6f50_0_753">
            <a:extLst>
              <a:ext uri="{FF2B5EF4-FFF2-40B4-BE49-F238E27FC236}">
                <a16:creationId xmlns:a16="http://schemas.microsoft.com/office/drawing/2014/main" id="{29FDE250-D232-8F01-1085-4BD648D1F240}"/>
              </a:ext>
            </a:extLst>
          </p:cNvPr>
          <p:cNvCxnSpPr/>
          <p:nvPr/>
        </p:nvCxnSpPr>
        <p:spPr>
          <a:xfrm>
            <a:off x="4420091" y="4945869"/>
            <a:ext cx="0" cy="228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82" name="Google Shape;289;g1ea6bed6f50_0_753">
            <a:extLst>
              <a:ext uri="{FF2B5EF4-FFF2-40B4-BE49-F238E27FC236}">
                <a16:creationId xmlns:a16="http://schemas.microsoft.com/office/drawing/2014/main" id="{B175D78A-664E-132F-6940-29E46009C2D0}"/>
              </a:ext>
            </a:extLst>
          </p:cNvPr>
          <p:cNvSpPr txBox="1"/>
          <p:nvPr/>
        </p:nvSpPr>
        <p:spPr>
          <a:xfrm>
            <a:off x="3018489" y="5099299"/>
            <a:ext cx="255599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290;g1ea6bed6f50_0_753">
            <a:extLst>
              <a:ext uri="{FF2B5EF4-FFF2-40B4-BE49-F238E27FC236}">
                <a16:creationId xmlns:a16="http://schemas.microsoft.com/office/drawing/2014/main" id="{57E83AF2-F081-8DEF-E692-B8A8FAC95F8E}"/>
              </a:ext>
            </a:extLst>
          </p:cNvPr>
          <p:cNvSpPr txBox="1"/>
          <p:nvPr/>
        </p:nvSpPr>
        <p:spPr>
          <a:xfrm>
            <a:off x="5060065" y="5325575"/>
            <a:ext cx="3174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4" name="Google Shape;291;g1ea6bed6f50_0_753">
            <a:extLst>
              <a:ext uri="{FF2B5EF4-FFF2-40B4-BE49-F238E27FC236}">
                <a16:creationId xmlns:a16="http://schemas.microsoft.com/office/drawing/2014/main" id="{DAE97777-811C-BD83-D21D-6540ED15C4DF}"/>
              </a:ext>
            </a:extLst>
          </p:cNvPr>
          <p:cNvCxnSpPr/>
          <p:nvPr/>
        </p:nvCxnSpPr>
        <p:spPr>
          <a:xfrm flipH="1">
            <a:off x="6045976" y="4567059"/>
            <a:ext cx="609600" cy="228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85" name="Google Shape;292;g1ea6bed6f50_0_753">
            <a:extLst>
              <a:ext uri="{FF2B5EF4-FFF2-40B4-BE49-F238E27FC236}">
                <a16:creationId xmlns:a16="http://schemas.microsoft.com/office/drawing/2014/main" id="{AFA3C0A5-BDA5-D108-9335-90CBB9CDAF4E}"/>
              </a:ext>
            </a:extLst>
          </p:cNvPr>
          <p:cNvCxnSpPr/>
          <p:nvPr/>
        </p:nvCxnSpPr>
        <p:spPr>
          <a:xfrm>
            <a:off x="6661421" y="4567059"/>
            <a:ext cx="685800" cy="228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86" name="Google Shape;293;g1ea6bed6f50_0_753">
            <a:extLst>
              <a:ext uri="{FF2B5EF4-FFF2-40B4-BE49-F238E27FC236}">
                <a16:creationId xmlns:a16="http://schemas.microsoft.com/office/drawing/2014/main" id="{B5C767E3-47BB-2182-63C1-BB42F90537EC}"/>
              </a:ext>
            </a:extLst>
          </p:cNvPr>
          <p:cNvCxnSpPr/>
          <p:nvPr/>
        </p:nvCxnSpPr>
        <p:spPr>
          <a:xfrm>
            <a:off x="7391891" y="5207749"/>
            <a:ext cx="0" cy="152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87" name="Google Shape;294;g1ea6bed6f50_0_753">
            <a:extLst>
              <a:ext uri="{FF2B5EF4-FFF2-40B4-BE49-F238E27FC236}">
                <a16:creationId xmlns:a16="http://schemas.microsoft.com/office/drawing/2014/main" id="{CFCDCF44-9A7D-EA6B-6D3C-E623B7BE1A61}"/>
              </a:ext>
            </a:extLst>
          </p:cNvPr>
          <p:cNvSpPr txBox="1"/>
          <p:nvPr/>
        </p:nvSpPr>
        <p:spPr>
          <a:xfrm>
            <a:off x="9438558" y="4341228"/>
            <a:ext cx="2300696" cy="36929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Controllare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danni</a:t>
            </a:r>
            <a:endParaRPr sz="1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8" name="Google Shape;295;g1ea6bed6f50_0_753">
            <a:extLst>
              <a:ext uri="{FF2B5EF4-FFF2-40B4-BE49-F238E27FC236}">
                <a16:creationId xmlns:a16="http://schemas.microsoft.com/office/drawing/2014/main" id="{B21CFF9E-F52D-4F51-035A-D5FAE79A84CF}"/>
              </a:ext>
            </a:extLst>
          </p:cNvPr>
          <p:cNvCxnSpPr/>
          <p:nvPr/>
        </p:nvCxnSpPr>
        <p:spPr>
          <a:xfrm>
            <a:off x="10595756" y="2948576"/>
            <a:ext cx="0" cy="304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89" name="Google Shape;296;g1ea6bed6f50_0_753">
            <a:extLst>
              <a:ext uri="{FF2B5EF4-FFF2-40B4-BE49-F238E27FC236}">
                <a16:creationId xmlns:a16="http://schemas.microsoft.com/office/drawing/2014/main" id="{B39C77D5-9B92-B540-851D-909C7E92FDC8}"/>
              </a:ext>
            </a:extLst>
          </p:cNvPr>
          <p:cNvCxnSpPr/>
          <p:nvPr/>
        </p:nvCxnSpPr>
        <p:spPr>
          <a:xfrm>
            <a:off x="10584999" y="4026134"/>
            <a:ext cx="0" cy="304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90" name="Google Shape;297;g1ea6bed6f50_0_753">
            <a:extLst>
              <a:ext uri="{FF2B5EF4-FFF2-40B4-BE49-F238E27FC236}">
                <a16:creationId xmlns:a16="http://schemas.microsoft.com/office/drawing/2014/main" id="{375FA291-18E3-1C73-4A8D-560C7C922045}"/>
              </a:ext>
            </a:extLst>
          </p:cNvPr>
          <p:cNvSpPr txBox="1"/>
          <p:nvPr/>
        </p:nvSpPr>
        <p:spPr>
          <a:xfrm>
            <a:off x="10334489" y="4907113"/>
            <a:ext cx="531000" cy="36929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dirty="0">
                <a:solidFill>
                  <a:schemeClr val="dk1"/>
                </a:solidFill>
              </a:rPr>
              <a:t>SO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1" name="Google Shape;298;g1ea6bed6f50_0_753">
            <a:extLst>
              <a:ext uri="{FF2B5EF4-FFF2-40B4-BE49-F238E27FC236}">
                <a16:creationId xmlns:a16="http://schemas.microsoft.com/office/drawing/2014/main" id="{4617FCD9-3B7D-5609-DF02-C28AEF8C8756}"/>
              </a:ext>
            </a:extLst>
          </p:cNvPr>
          <p:cNvCxnSpPr/>
          <p:nvPr/>
        </p:nvCxnSpPr>
        <p:spPr>
          <a:xfrm>
            <a:off x="10604987" y="4728991"/>
            <a:ext cx="0" cy="152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92" name="Google Shape;265;g1ea6bed6f50_0_753">
            <a:extLst>
              <a:ext uri="{FF2B5EF4-FFF2-40B4-BE49-F238E27FC236}">
                <a16:creationId xmlns:a16="http://schemas.microsoft.com/office/drawing/2014/main" id="{E99DEADB-8C72-B77F-F42B-5A93B4E9B281}"/>
              </a:ext>
            </a:extLst>
          </p:cNvPr>
          <p:cNvSpPr txBox="1"/>
          <p:nvPr/>
        </p:nvSpPr>
        <p:spPr>
          <a:xfrm>
            <a:off x="3901856" y="5800758"/>
            <a:ext cx="2583061" cy="64629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Finestra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subxifoidea</a:t>
            </a:r>
            <a:endParaRPr lang="en-US" sz="1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Sterno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toracotomia</a:t>
            </a:r>
            <a:endParaRPr sz="1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249;g1ea6bed6f50_0_753">
            <a:extLst>
              <a:ext uri="{FF2B5EF4-FFF2-40B4-BE49-F238E27FC236}">
                <a16:creationId xmlns:a16="http://schemas.microsoft.com/office/drawing/2014/main" id="{CE353EBD-327E-21EA-4F25-D1A720410E55}"/>
              </a:ext>
            </a:extLst>
          </p:cNvPr>
          <p:cNvSpPr txBox="1"/>
          <p:nvPr/>
        </p:nvSpPr>
        <p:spPr>
          <a:xfrm>
            <a:off x="24543" y="1718465"/>
            <a:ext cx="5159400" cy="46162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 err="1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Ferita</a:t>
            </a:r>
            <a:r>
              <a:rPr lang="en-US" sz="2400" b="1" i="0" u="none" strike="noStrike" cap="none" dirty="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penetrante</a:t>
            </a:r>
            <a:r>
              <a:rPr lang="en-US" sz="2400" b="1" i="0" u="none" strike="noStrike" cap="none" dirty="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- Area 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cardiaca</a:t>
            </a:r>
            <a:endParaRPr lang="en-US" sz="2400" b="1" i="0" u="none" strike="noStrike" cap="none" dirty="0">
              <a:solidFill>
                <a:schemeClr val="dk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4" name="Google Shape;273;g1ea6bed6f50_0_753">
            <a:extLst>
              <a:ext uri="{FF2B5EF4-FFF2-40B4-BE49-F238E27FC236}">
                <a16:creationId xmlns:a16="http://schemas.microsoft.com/office/drawing/2014/main" id="{841E4C85-806E-1B8D-656C-55182AE02A9D}"/>
              </a:ext>
            </a:extLst>
          </p:cNvPr>
          <p:cNvCxnSpPr/>
          <p:nvPr/>
        </p:nvCxnSpPr>
        <p:spPr>
          <a:xfrm>
            <a:off x="6701297" y="1995301"/>
            <a:ext cx="0" cy="152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8882226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40658" y="1068556"/>
            <a:ext cx="10532068" cy="981474"/>
          </a:xfrm>
        </p:spPr>
        <p:txBody>
          <a:bodyPr>
            <a:normAutofit/>
          </a:bodyPr>
          <a:lstStyle/>
          <a:p>
            <a:r>
              <a:rPr lang="it-IT" sz="3200" b="1" dirty="0"/>
              <a:t>Trauma toracico: management e strategie terapeutiche</a:t>
            </a:r>
            <a:endParaRPr lang="it-IT" sz="3200" dirty="0"/>
          </a:p>
        </p:txBody>
      </p:sp>
      <p:graphicFrame>
        <p:nvGraphicFramePr>
          <p:cNvPr id="13" name="Google Shape;351;p36">
            <a:extLst>
              <a:ext uri="{FF2B5EF4-FFF2-40B4-BE49-F238E27FC236}">
                <a16:creationId xmlns:a16="http://schemas.microsoft.com/office/drawing/2014/main" id="{94D33424-77CA-8674-7DA6-4AD3D9AE25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6485521"/>
              </p:ext>
            </p:extLst>
          </p:nvPr>
        </p:nvGraphicFramePr>
        <p:xfrm>
          <a:off x="1955801" y="2196764"/>
          <a:ext cx="8270765" cy="43329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Google Shape;357;p36">
            <a:extLst>
              <a:ext uri="{FF2B5EF4-FFF2-40B4-BE49-F238E27FC236}">
                <a16:creationId xmlns:a16="http://schemas.microsoft.com/office/drawing/2014/main" id="{6D1ABFFD-5D3F-5F2A-DEBC-836514D94E5F}"/>
              </a:ext>
            </a:extLst>
          </p:cNvPr>
          <p:cNvSpPr txBox="1"/>
          <p:nvPr/>
        </p:nvSpPr>
        <p:spPr>
          <a:xfrm>
            <a:off x="3563363" y="5408276"/>
            <a:ext cx="167446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400" b="1" dirty="0">
                <a:solidFill>
                  <a:schemeClr val="dk1"/>
                </a:solidFill>
                <a:latin typeface="Times New Roman"/>
                <a:cs typeface="Times New Roman"/>
                <a:sym typeface="Times New Roman"/>
              </a:rPr>
              <a:t>OSSERV.</a:t>
            </a:r>
            <a:endParaRPr dirty="0"/>
          </a:p>
        </p:txBody>
      </p:sp>
      <p:sp>
        <p:nvSpPr>
          <p:cNvPr id="15" name="Google Shape;358;p36">
            <a:extLst>
              <a:ext uri="{FF2B5EF4-FFF2-40B4-BE49-F238E27FC236}">
                <a16:creationId xmlns:a16="http://schemas.microsoft.com/office/drawing/2014/main" id="{18420B98-5BDF-3CE8-7E50-458062A6CA81}"/>
              </a:ext>
            </a:extLst>
          </p:cNvPr>
          <p:cNvSpPr txBox="1"/>
          <p:nvPr/>
        </p:nvSpPr>
        <p:spPr>
          <a:xfrm>
            <a:off x="4825724" y="4244851"/>
            <a:ext cx="200538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4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CHIRURGIA</a:t>
            </a:r>
            <a:endParaRPr dirty="0"/>
          </a:p>
        </p:txBody>
      </p:sp>
      <p:pic>
        <p:nvPicPr>
          <p:cNvPr id="16" name="Google Shape;359;p36" descr="14">
            <a:extLst>
              <a:ext uri="{FF2B5EF4-FFF2-40B4-BE49-F238E27FC236}">
                <a16:creationId xmlns:a16="http://schemas.microsoft.com/office/drawing/2014/main" id="{2EA90BFA-C81F-79C8-A197-918C4057BA6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4896" y="2411207"/>
            <a:ext cx="2624724" cy="359962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78239D50-EACE-6DF4-B359-18B205C019FC}"/>
              </a:ext>
            </a:extLst>
          </p:cNvPr>
          <p:cNvSpPr txBox="1"/>
          <p:nvPr/>
        </p:nvSpPr>
        <p:spPr>
          <a:xfrm>
            <a:off x="4721062" y="1815242"/>
            <a:ext cx="26247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3200" b="1" dirty="0" err="1"/>
              <a:t>Emotorace</a:t>
            </a:r>
            <a:endParaRPr lang="es-AR" sz="3200" b="1" dirty="0"/>
          </a:p>
        </p:txBody>
      </p:sp>
    </p:spTree>
    <p:extLst>
      <p:ext uri="{BB962C8B-B14F-4D97-AF65-F5344CB8AC3E}">
        <p14:creationId xmlns:p14="http://schemas.microsoft.com/office/powerpoint/2010/main" val="4019984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1651820"/>
            <a:ext cx="10363200" cy="2234380"/>
          </a:xfrm>
        </p:spPr>
        <p:txBody>
          <a:bodyPr>
            <a:normAutofit/>
          </a:bodyPr>
          <a:lstStyle/>
          <a:p>
            <a:r>
              <a:rPr lang="it-IT" sz="4400" b="1" dirty="0"/>
              <a:t>Trauma toracico: management e strategie</a:t>
            </a:r>
            <a:br>
              <a:rPr lang="it-IT" sz="4400" b="1" dirty="0"/>
            </a:br>
            <a:r>
              <a:rPr lang="it-IT" sz="4400" b="1" dirty="0"/>
              <a:t>terapeutiche</a:t>
            </a:r>
            <a:endParaRPr lang="it-IT" sz="44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Dr. Eduardo D.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Eskenazi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MAAC, FACS.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Cirujano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Torácico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Jefe de División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Cirugía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H.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Piñero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GCBA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ExPresidente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de la SACT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ExChair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del COT/ACS/ATLS - Argentina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ExPresidente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de la SAMCT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79247" y="1350198"/>
            <a:ext cx="11027737" cy="981474"/>
          </a:xfrm>
        </p:spPr>
        <p:txBody>
          <a:bodyPr>
            <a:normAutofit/>
          </a:bodyPr>
          <a:lstStyle/>
          <a:p>
            <a:r>
              <a:rPr lang="it-IT" sz="3600" b="1" dirty="0"/>
              <a:t>Trauma toracico: management e strategie terapeutiche</a:t>
            </a:r>
            <a:endParaRPr lang="it-IT" sz="3600" dirty="0"/>
          </a:p>
        </p:txBody>
      </p:sp>
      <p:pic>
        <p:nvPicPr>
          <p:cNvPr id="11" name="Google Shape;290;p29" descr="08">
            <a:extLst>
              <a:ext uri="{FF2B5EF4-FFF2-40B4-BE49-F238E27FC236}">
                <a16:creationId xmlns:a16="http://schemas.microsoft.com/office/drawing/2014/main" id="{6EA51E05-620A-58DC-8BDC-88C6045EFE8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27938" y="2645545"/>
            <a:ext cx="4833428" cy="3765272"/>
          </a:xfrm>
          <a:prstGeom prst="rect">
            <a:avLst/>
          </a:prstGeom>
          <a:noFill/>
          <a:ln w="9525" cap="flat" cmpd="sng">
            <a:solidFill>
              <a:srgbClr val="ED7D31"/>
            </a:solidFill>
            <a:prstDash val="solid"/>
            <a:miter lim="800000"/>
            <a:headEnd type="none" w="sm" len="sm"/>
            <a:tailEnd type="none" w="sm" len="sm"/>
          </a:ln>
        </p:spPr>
      </p:pic>
      <p:cxnSp>
        <p:nvCxnSpPr>
          <p:cNvPr id="12" name="Google Shape;291;p29">
            <a:extLst>
              <a:ext uri="{FF2B5EF4-FFF2-40B4-BE49-F238E27FC236}">
                <a16:creationId xmlns:a16="http://schemas.microsoft.com/office/drawing/2014/main" id="{6166CF12-2A6A-91F2-67DA-F7F5A542EF9E}"/>
              </a:ext>
            </a:extLst>
          </p:cNvPr>
          <p:cNvCxnSpPr>
            <a:cxnSpLocks/>
          </p:cNvCxnSpPr>
          <p:nvPr/>
        </p:nvCxnSpPr>
        <p:spPr>
          <a:xfrm>
            <a:off x="7889034" y="3429000"/>
            <a:ext cx="1196273" cy="0"/>
          </a:xfrm>
          <a:prstGeom prst="straightConnector1">
            <a:avLst/>
          </a:prstGeom>
          <a:noFill/>
          <a:ln w="9525" cap="rnd" cmpd="sng">
            <a:solidFill>
              <a:srgbClr val="0563C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63500" dist="17960" dir="2700000">
              <a:srgbClr val="970118"/>
            </a:outerShdw>
          </a:effectLst>
        </p:spPr>
      </p:cxnSp>
      <p:cxnSp>
        <p:nvCxnSpPr>
          <p:cNvPr id="17" name="Google Shape;292;p29">
            <a:extLst>
              <a:ext uri="{FF2B5EF4-FFF2-40B4-BE49-F238E27FC236}">
                <a16:creationId xmlns:a16="http://schemas.microsoft.com/office/drawing/2014/main" id="{4D658C5C-D0E5-085D-E142-E61D2CBA8A56}"/>
              </a:ext>
            </a:extLst>
          </p:cNvPr>
          <p:cNvCxnSpPr>
            <a:cxnSpLocks/>
          </p:cNvCxnSpPr>
          <p:nvPr/>
        </p:nvCxnSpPr>
        <p:spPr>
          <a:xfrm flipV="1">
            <a:off x="7501631" y="3547237"/>
            <a:ext cx="603865" cy="320054"/>
          </a:xfrm>
          <a:prstGeom prst="straightConnector1">
            <a:avLst/>
          </a:prstGeom>
          <a:noFill/>
          <a:ln w="9525" cap="flat" cmpd="sng">
            <a:solidFill>
              <a:srgbClr val="66FFFF"/>
            </a:solidFill>
            <a:prstDash val="solid"/>
            <a:miter lim="800000"/>
            <a:headEnd type="none" w="med" len="med"/>
            <a:tailEnd type="triangle" w="med" len="med"/>
          </a:ln>
          <a:effectLst>
            <a:outerShdw blurRad="63500" dist="17960" dir="2700000">
              <a:srgbClr val="3D9999"/>
            </a:outerShdw>
          </a:effectLst>
        </p:spPr>
      </p:cxnSp>
      <p:sp>
        <p:nvSpPr>
          <p:cNvPr id="19" name="Google Shape;293;p29">
            <a:extLst>
              <a:ext uri="{FF2B5EF4-FFF2-40B4-BE49-F238E27FC236}">
                <a16:creationId xmlns:a16="http://schemas.microsoft.com/office/drawing/2014/main" id="{A6A97929-36AA-BB20-C129-0E24ECEE650C}"/>
              </a:ext>
            </a:extLst>
          </p:cNvPr>
          <p:cNvSpPr txBox="1"/>
          <p:nvPr/>
        </p:nvSpPr>
        <p:spPr>
          <a:xfrm>
            <a:off x="6584220" y="3868958"/>
            <a:ext cx="1219343" cy="400069"/>
          </a:xfrm>
          <a:prstGeom prst="rect">
            <a:avLst/>
          </a:prstGeom>
          <a:noFill/>
          <a:ln>
            <a:noFill/>
          </a:ln>
          <a:effectLst>
            <a:outerShdw blurRad="63500" dist="17960" dir="2700000">
              <a:srgbClr val="00175F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FD00"/>
              </a:buClr>
              <a:buSzPts val="3600"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</a:rPr>
              <a:t>&gt; 8 cm.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23F980C2-A017-C8CB-CA1B-417274F4366D}"/>
              </a:ext>
            </a:extLst>
          </p:cNvPr>
          <p:cNvSpPr txBox="1"/>
          <p:nvPr/>
        </p:nvSpPr>
        <p:spPr>
          <a:xfrm>
            <a:off x="1154096" y="2867486"/>
            <a:ext cx="40895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Lesione </a:t>
            </a:r>
            <a:r>
              <a:rPr kumimoji="0" lang="es-ES" sz="36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dell'aorta</a:t>
            </a:r>
            <a:endParaRPr kumimoji="0" lang="es-AR" sz="3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A684C875-3771-C834-1C9C-E97DB2751577}"/>
              </a:ext>
            </a:extLst>
          </p:cNvPr>
          <p:cNvSpPr txBox="1"/>
          <p:nvPr/>
        </p:nvSpPr>
        <p:spPr>
          <a:xfrm>
            <a:off x="1127464" y="3554448"/>
            <a:ext cx="4227439" cy="1951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Emergenza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chirurgica</a:t>
            </a:r>
            <a:endParaRPr kumimoji="0" lang="es-AR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285750" marR="0" lvl="0" indent="-2857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REBOA</a:t>
            </a:r>
          </a:p>
          <a:p>
            <a:pPr marL="285750" marR="0" lvl="0" indent="-2857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Endoprotesi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?</a:t>
            </a:r>
          </a:p>
        </p:txBody>
      </p: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10E1F814-5B96-D457-9BA7-B11D6ABB6F20}"/>
              </a:ext>
            </a:extLst>
          </p:cNvPr>
          <p:cNvCxnSpPr/>
          <p:nvPr/>
        </p:nvCxnSpPr>
        <p:spPr>
          <a:xfrm>
            <a:off x="1597982" y="4269027"/>
            <a:ext cx="1083076" cy="65808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F93F2339-3D48-F517-B5C6-579E2C32F692}"/>
              </a:ext>
            </a:extLst>
          </p:cNvPr>
          <p:cNvCxnSpPr>
            <a:cxnSpLocks/>
          </p:cNvCxnSpPr>
          <p:nvPr/>
        </p:nvCxnSpPr>
        <p:spPr>
          <a:xfrm flipH="1">
            <a:off x="1597982" y="4269027"/>
            <a:ext cx="985422" cy="65808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3982187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91729" y="1261709"/>
            <a:ext cx="11852787" cy="981474"/>
          </a:xfrm>
        </p:spPr>
        <p:txBody>
          <a:bodyPr>
            <a:normAutofit/>
          </a:bodyPr>
          <a:lstStyle/>
          <a:p>
            <a:r>
              <a:rPr lang="it-IT" sz="3800" b="1" dirty="0"/>
              <a:t>Trauma toracico: management e strategie terapeutiche</a:t>
            </a:r>
            <a:endParaRPr lang="it-IT" sz="3800" dirty="0"/>
          </a:p>
        </p:txBody>
      </p:sp>
      <p:pic>
        <p:nvPicPr>
          <p:cNvPr id="3" name="Google Shape;331;p34" descr="https://encrypted-tbn3.gstatic.com/images?q=tbn:ANd9GcS_2qX5PFEpNwzluEjeMnBFB-KlLoGQ29-Zl01UgSGD-STURKl8">
            <a:extLst>
              <a:ext uri="{FF2B5EF4-FFF2-40B4-BE49-F238E27FC236}">
                <a16:creationId xmlns:a16="http://schemas.microsoft.com/office/drawing/2014/main" id="{BD561470-C819-E126-8A5A-EC191366E0D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535821" y="2462425"/>
            <a:ext cx="2640012" cy="197961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333;p34">
            <a:extLst>
              <a:ext uri="{FF2B5EF4-FFF2-40B4-BE49-F238E27FC236}">
                <a16:creationId xmlns:a16="http://schemas.microsoft.com/office/drawing/2014/main" id="{C99C1587-038E-E3F9-E567-868ED40A4254}"/>
              </a:ext>
            </a:extLst>
          </p:cNvPr>
          <p:cNvSpPr txBox="1">
            <a:spLocks/>
          </p:cNvSpPr>
          <p:nvPr/>
        </p:nvSpPr>
        <p:spPr>
          <a:xfrm>
            <a:off x="1054255" y="2929526"/>
            <a:ext cx="6174908" cy="3375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-457200" algn="l">
              <a:lnSpc>
                <a:spcPct val="120000"/>
              </a:lnSpc>
              <a:spcBef>
                <a:spcPts val="720"/>
              </a:spcBef>
              <a:buClr>
                <a:schemeClr val="tx1"/>
              </a:buClr>
              <a:buSzPts val="3600"/>
              <a:buFont typeface="Arial" panose="020B0604020202020204" pitchFamily="34" charset="0"/>
              <a:buChar char="•"/>
            </a:pPr>
            <a:r>
              <a:rPr lang="es-ES" sz="28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Dolore</a:t>
            </a:r>
            <a:r>
              <a:rPr lang="es-ES" sz="28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/Shock = lesione</a:t>
            </a:r>
          </a:p>
          <a:p>
            <a:pPr indent="-457200" algn="l">
              <a:lnSpc>
                <a:spcPct val="120000"/>
              </a:lnSpc>
              <a:spcBef>
                <a:spcPts val="720"/>
              </a:spcBef>
              <a:buClr>
                <a:schemeClr val="tx1"/>
              </a:buClr>
              <a:buSzPts val="3600"/>
              <a:buFont typeface="Arial" panose="020B0604020202020204" pitchFamily="34" charset="0"/>
              <a:buChar char="•"/>
            </a:pPr>
            <a:r>
              <a:rPr lang="es-ES" sz="28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Drenaggio</a:t>
            </a:r>
            <a:r>
              <a:rPr lang="es-ES" sz="28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28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pleurico</a:t>
            </a:r>
            <a:endParaRPr lang="es-ES" sz="2800" b="1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algn="l">
              <a:lnSpc>
                <a:spcPct val="120000"/>
              </a:lnSpc>
              <a:spcBef>
                <a:spcPts val="720"/>
              </a:spcBef>
              <a:buClr>
                <a:schemeClr val="tx1"/>
              </a:buClr>
              <a:buSzPts val="3600"/>
              <a:buFont typeface="Arial" panose="020B0604020202020204" pitchFamily="34" charset="0"/>
              <a:buChar char="•"/>
            </a:pPr>
            <a:r>
              <a:rPr lang="es-ES" sz="28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Aria </a:t>
            </a:r>
            <a:r>
              <a:rPr lang="es-ES" sz="28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nell'area</a:t>
            </a:r>
            <a:r>
              <a:rPr lang="es-ES" sz="28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del mediastino</a:t>
            </a:r>
          </a:p>
          <a:p>
            <a:pPr indent="-457200" algn="l">
              <a:lnSpc>
                <a:spcPct val="120000"/>
              </a:lnSpc>
              <a:spcBef>
                <a:spcPts val="720"/>
              </a:spcBef>
              <a:buClr>
                <a:schemeClr val="tx1"/>
              </a:buClr>
              <a:buSzPts val="3600"/>
              <a:buFont typeface="Arial" panose="020B0604020202020204" pitchFamily="34" charset="0"/>
              <a:buChar char="•"/>
            </a:pPr>
            <a:r>
              <a:rPr lang="es-ES" sz="28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Rx</a:t>
            </a:r>
            <a:r>
              <a:rPr lang="es-ES" sz="28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con contrasto/esofagoscopia?</a:t>
            </a:r>
          </a:p>
          <a:p>
            <a:pPr indent="-457200" algn="l">
              <a:lnSpc>
                <a:spcPct val="120000"/>
              </a:lnSpc>
              <a:spcBef>
                <a:spcPts val="720"/>
              </a:spcBef>
              <a:buClr>
                <a:schemeClr val="tx1"/>
              </a:buClr>
              <a:buSzPts val="3600"/>
              <a:buFont typeface="Arial" panose="020B0604020202020204" pitchFamily="34" charset="0"/>
              <a:buChar char="•"/>
            </a:pPr>
            <a:r>
              <a:rPr lang="es-ES" sz="28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Chirurgia</a:t>
            </a:r>
            <a:endParaRPr lang="es-ES" sz="2800" dirty="0">
              <a:solidFill>
                <a:schemeClr val="tx1"/>
              </a:solidFill>
            </a:endParaRPr>
          </a:p>
        </p:txBody>
      </p:sp>
      <p:pic>
        <p:nvPicPr>
          <p:cNvPr id="5" name="Google Shape;341;p35" descr="https://encrypted-tbn3.gstatic.com/images?q=tbn:ANd9GcR0_19N1szgTI11kDT-A7wEkXWlfXLvIStI-4WQE0wC_JNKqzkD">
            <a:extLst>
              <a:ext uri="{FF2B5EF4-FFF2-40B4-BE49-F238E27FC236}">
                <a16:creationId xmlns:a16="http://schemas.microsoft.com/office/drawing/2014/main" id="{E8925DFA-92DF-76E3-6DA9-B1D13776C74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52087" y="2516545"/>
            <a:ext cx="2640012" cy="363696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C6C1B8B-8011-53A1-73CA-09EA78A96F45}"/>
              </a:ext>
            </a:extLst>
          </p:cNvPr>
          <p:cNvSpPr txBox="1"/>
          <p:nvPr/>
        </p:nvSpPr>
        <p:spPr>
          <a:xfrm>
            <a:off x="982202" y="2311632"/>
            <a:ext cx="35766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>
                <a:solidFill>
                  <a:schemeClr val="tx1"/>
                </a:solidFill>
              </a:rPr>
              <a:t>Trauma </a:t>
            </a:r>
            <a:r>
              <a:rPr lang="es-ES" sz="3200" b="1" dirty="0" err="1">
                <a:solidFill>
                  <a:schemeClr val="tx1"/>
                </a:solidFill>
              </a:rPr>
              <a:t>esofageo</a:t>
            </a:r>
            <a:endParaRPr lang="es-AR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0837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91729" y="1261709"/>
            <a:ext cx="11852787" cy="981474"/>
          </a:xfrm>
        </p:spPr>
        <p:txBody>
          <a:bodyPr>
            <a:normAutofit/>
          </a:bodyPr>
          <a:lstStyle/>
          <a:p>
            <a:r>
              <a:rPr lang="it-IT" sz="3800" b="1" dirty="0"/>
              <a:t>Trauma toracico: management e strategie terapeutiche</a:t>
            </a:r>
            <a:endParaRPr lang="it-IT" sz="3800" dirty="0"/>
          </a:p>
        </p:txBody>
      </p:sp>
      <p:pic>
        <p:nvPicPr>
          <p:cNvPr id="7" name="Google Shape;317;p32" descr="19">
            <a:extLst>
              <a:ext uri="{FF2B5EF4-FFF2-40B4-BE49-F238E27FC236}">
                <a16:creationId xmlns:a16="http://schemas.microsoft.com/office/drawing/2014/main" id="{6E000028-30DF-7F71-788E-5F4F66E101B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597678" y="2742767"/>
            <a:ext cx="4403581" cy="3113087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8" name="Google Shape;318;p32">
            <a:extLst>
              <a:ext uri="{FF2B5EF4-FFF2-40B4-BE49-F238E27FC236}">
                <a16:creationId xmlns:a16="http://schemas.microsoft.com/office/drawing/2014/main" id="{F0B73308-DA76-6D49-D95F-173174058E9D}"/>
              </a:ext>
            </a:extLst>
          </p:cNvPr>
          <p:cNvSpPr txBox="1">
            <a:spLocks noGrp="1"/>
          </p:cNvSpPr>
          <p:nvPr/>
        </p:nvSpPr>
        <p:spPr>
          <a:xfrm>
            <a:off x="1538847" y="2791497"/>
            <a:ext cx="4950443" cy="3641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B3FF0B"/>
              </a:buClr>
              <a:buSzPts val="4000"/>
              <a:buFont typeface="Arial"/>
              <a:buNone/>
            </a:pPr>
            <a:r>
              <a:rPr lang="en-US" sz="3600" b="1" u="sng" dirty="0">
                <a:solidFill>
                  <a:schemeClr val="tx1"/>
                </a:solidFill>
              </a:rPr>
              <a:t>Vie </a:t>
            </a:r>
            <a:r>
              <a:rPr lang="en-US" sz="3600" b="1" u="sng" dirty="0" err="1">
                <a:solidFill>
                  <a:schemeClr val="tx1"/>
                </a:solidFill>
              </a:rPr>
              <a:t>Aeree</a:t>
            </a:r>
            <a:endParaRPr lang="en-US" sz="3600" b="1" u="sng" dirty="0">
              <a:solidFill>
                <a:schemeClr val="tx1"/>
              </a:solidFill>
            </a:endParaRPr>
          </a:p>
          <a:p>
            <a:pPr marL="571500" indent="-571500">
              <a:lnSpc>
                <a:spcPct val="130000"/>
              </a:lnSpc>
              <a:spcBef>
                <a:spcPts val="0"/>
              </a:spcBef>
              <a:buClr>
                <a:schemeClr val="tx1"/>
              </a:buClr>
              <a:buSzPts val="4000"/>
            </a:pPr>
            <a:r>
              <a:rPr lang="en-US" b="1" dirty="0" err="1">
                <a:solidFill>
                  <a:schemeClr val="tx1"/>
                </a:solidFill>
              </a:rPr>
              <a:t>Parziale</a:t>
            </a:r>
            <a:r>
              <a:rPr lang="en-US" b="1" dirty="0">
                <a:solidFill>
                  <a:schemeClr val="tx1"/>
                </a:solidFill>
              </a:rPr>
              <a:t> vs </a:t>
            </a:r>
            <a:r>
              <a:rPr lang="en-US" b="1" dirty="0" err="1">
                <a:solidFill>
                  <a:schemeClr val="tx1"/>
                </a:solidFill>
              </a:rPr>
              <a:t>completo</a:t>
            </a:r>
            <a:endParaRPr lang="en-US" b="1" dirty="0">
              <a:solidFill>
                <a:schemeClr val="tx1"/>
              </a:solidFill>
            </a:endParaRPr>
          </a:p>
          <a:p>
            <a:pPr marL="571500" indent="-571500">
              <a:lnSpc>
                <a:spcPct val="130000"/>
              </a:lnSpc>
              <a:spcBef>
                <a:spcPts val="0"/>
              </a:spcBef>
              <a:buClr>
                <a:schemeClr val="tx1"/>
              </a:buClr>
              <a:buSzPts val="4000"/>
            </a:pPr>
            <a:r>
              <a:rPr lang="en-US" b="1" dirty="0" err="1">
                <a:solidFill>
                  <a:schemeClr val="tx1"/>
                </a:solidFill>
              </a:rPr>
              <a:t>Endoscopia</a:t>
            </a:r>
            <a:endParaRPr lang="en-US" b="1" dirty="0">
              <a:solidFill>
                <a:schemeClr val="tx1"/>
              </a:solidFill>
            </a:endParaRPr>
          </a:p>
          <a:p>
            <a:pPr marL="571500" indent="-571500">
              <a:lnSpc>
                <a:spcPct val="130000"/>
              </a:lnSpc>
              <a:spcBef>
                <a:spcPts val="0"/>
              </a:spcBef>
              <a:buClr>
                <a:schemeClr val="tx1"/>
              </a:buClr>
              <a:buSzPts val="4000"/>
            </a:pPr>
            <a:r>
              <a:rPr lang="en-US" b="1" dirty="0" err="1">
                <a:solidFill>
                  <a:schemeClr val="tx1"/>
                </a:solidFill>
              </a:rPr>
              <a:t>Chirurgia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2607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69606" y="1415277"/>
            <a:ext cx="11852787" cy="981474"/>
          </a:xfrm>
        </p:spPr>
        <p:txBody>
          <a:bodyPr>
            <a:normAutofit/>
          </a:bodyPr>
          <a:lstStyle/>
          <a:p>
            <a:r>
              <a:rPr lang="it-IT" sz="3800" b="1" dirty="0">
                <a:latin typeface="+mn-lt"/>
              </a:rPr>
              <a:t>Trauma toracico: management e strategie terapeutiche</a:t>
            </a:r>
            <a:endParaRPr lang="it-IT" sz="3800" dirty="0">
              <a:latin typeface="+mn-lt"/>
            </a:endParaRPr>
          </a:p>
        </p:txBody>
      </p:sp>
      <p:sp>
        <p:nvSpPr>
          <p:cNvPr id="5" name="Google Shape;373;p5">
            <a:extLst>
              <a:ext uri="{FF2B5EF4-FFF2-40B4-BE49-F238E27FC236}">
                <a16:creationId xmlns:a16="http://schemas.microsoft.com/office/drawing/2014/main" id="{EED5D678-0EC2-BBE3-2D3C-BD87690A9FAC}"/>
              </a:ext>
            </a:extLst>
          </p:cNvPr>
          <p:cNvSpPr txBox="1"/>
          <p:nvPr/>
        </p:nvSpPr>
        <p:spPr>
          <a:xfrm>
            <a:off x="3272350" y="3222965"/>
            <a:ext cx="6003073" cy="733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1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</a:pPr>
            <a:r>
              <a:rPr lang="es-AR" sz="32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Diagnosi</a:t>
            </a:r>
            <a:r>
              <a:rPr lang="es-AR" sz="3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 </a:t>
            </a:r>
            <a:r>
              <a:rPr lang="es-AR" sz="32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trattamento</a:t>
            </a:r>
            <a:endParaRPr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374;p5">
            <a:extLst>
              <a:ext uri="{FF2B5EF4-FFF2-40B4-BE49-F238E27FC236}">
                <a16:creationId xmlns:a16="http://schemas.microsoft.com/office/drawing/2014/main" id="{2EE98424-25D0-486E-1CA9-8F5439F83AD0}"/>
              </a:ext>
            </a:extLst>
          </p:cNvPr>
          <p:cNvSpPr txBox="1"/>
          <p:nvPr/>
        </p:nvSpPr>
        <p:spPr>
          <a:xfrm>
            <a:off x="1025131" y="4067038"/>
            <a:ext cx="9888672" cy="212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lnSpc>
                <a:spcPct val="70000"/>
              </a:lnSpc>
              <a:buSzPts val="3200"/>
            </a:pPr>
            <a:r>
              <a:rPr lang="en-US" sz="3200" b="1" dirty="0" err="1">
                <a:solidFill>
                  <a:schemeClr val="dk1"/>
                </a:solidFill>
              </a:rPr>
              <a:t>Premesse</a:t>
            </a:r>
            <a:r>
              <a:rPr lang="en-US" sz="3200" b="1" dirty="0">
                <a:solidFill>
                  <a:schemeClr val="dk1"/>
                </a:solidFill>
              </a:rPr>
              <a:t> </a:t>
            </a:r>
            <a:r>
              <a:rPr lang="en-US" sz="3200" b="1" dirty="0" err="1">
                <a:solidFill>
                  <a:schemeClr val="dk1"/>
                </a:solidFill>
              </a:rPr>
              <a:t>fondamentali</a:t>
            </a:r>
            <a:endParaRPr lang="en-US" sz="3200" b="1" dirty="0">
              <a:solidFill>
                <a:schemeClr val="dk1"/>
              </a:solidFill>
            </a:endParaRPr>
          </a:p>
          <a:p>
            <a:pPr marL="457200" lvl="0" indent="-457200">
              <a:buSzPts val="3200"/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chemeClr val="dk1"/>
                </a:solidFill>
              </a:rPr>
              <a:t>Emodinamicamente</a:t>
            </a:r>
            <a:r>
              <a:rPr lang="en-US" sz="2800" b="1" dirty="0">
                <a:solidFill>
                  <a:schemeClr val="dk1"/>
                </a:solidFill>
              </a:rPr>
              <a:t> </a:t>
            </a:r>
            <a:r>
              <a:rPr lang="en-US" sz="2800" b="1" dirty="0" err="1">
                <a:solidFill>
                  <a:schemeClr val="dk1"/>
                </a:solidFill>
              </a:rPr>
              <a:t>normale</a:t>
            </a:r>
            <a:endParaRPr lang="en-US" sz="2800" b="1" dirty="0">
              <a:solidFill>
                <a:schemeClr val="dk1"/>
              </a:solidFill>
            </a:endParaRPr>
          </a:p>
          <a:p>
            <a:pPr marL="457200" lvl="0" indent="-457200">
              <a:buSzPts val="3200"/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chemeClr val="dk1"/>
                </a:solidFill>
              </a:rPr>
              <a:t>Nessuna</a:t>
            </a:r>
            <a:r>
              <a:rPr lang="en-US" sz="2800" b="1" dirty="0">
                <a:solidFill>
                  <a:schemeClr val="dk1"/>
                </a:solidFill>
              </a:rPr>
              <a:t> </a:t>
            </a:r>
            <a:r>
              <a:rPr lang="en-US" sz="2800" b="1" dirty="0" err="1">
                <a:solidFill>
                  <a:schemeClr val="dk1"/>
                </a:solidFill>
              </a:rPr>
              <a:t>lesione</a:t>
            </a:r>
            <a:r>
              <a:rPr lang="en-US" sz="2800" b="1" dirty="0">
                <a:solidFill>
                  <a:schemeClr val="dk1"/>
                </a:solidFill>
              </a:rPr>
              <a:t> </a:t>
            </a:r>
            <a:r>
              <a:rPr lang="en-US" sz="2800" b="1" dirty="0" err="1">
                <a:solidFill>
                  <a:schemeClr val="dk1"/>
                </a:solidFill>
              </a:rPr>
              <a:t>d'organo</a:t>
            </a:r>
            <a:r>
              <a:rPr lang="en-US" sz="2800" b="1" dirty="0">
                <a:solidFill>
                  <a:schemeClr val="dk1"/>
                </a:solidFill>
              </a:rPr>
              <a:t> </a:t>
            </a:r>
            <a:r>
              <a:rPr lang="en-US" sz="2800" b="1" dirty="0" err="1">
                <a:solidFill>
                  <a:schemeClr val="dk1"/>
                </a:solidFill>
              </a:rPr>
              <a:t>maggiore</a:t>
            </a:r>
            <a:r>
              <a:rPr lang="en-US" sz="2800" b="1" dirty="0">
                <a:solidFill>
                  <a:schemeClr val="dk1"/>
                </a:solidFill>
              </a:rPr>
              <a:t>/</a:t>
            </a:r>
            <a:r>
              <a:rPr lang="en-US" sz="2800" b="1" dirty="0" err="1">
                <a:solidFill>
                  <a:schemeClr val="dk1"/>
                </a:solidFill>
              </a:rPr>
              <a:t>complessa</a:t>
            </a:r>
            <a:endParaRPr lang="en-US" sz="2800" b="1" dirty="0">
              <a:solidFill>
                <a:schemeClr val="dk1"/>
              </a:solidFill>
            </a:endParaRPr>
          </a:p>
          <a:p>
            <a:pPr marL="457200" lvl="0" indent="-457200">
              <a:buSzPts val="3200"/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chemeClr val="dk1"/>
                </a:solidFill>
              </a:rPr>
              <a:t>Giudizio</a:t>
            </a:r>
            <a:r>
              <a:rPr lang="en-US" sz="2800" b="1" dirty="0">
                <a:solidFill>
                  <a:schemeClr val="dk1"/>
                </a:solidFill>
              </a:rPr>
              <a:t> </a:t>
            </a:r>
            <a:r>
              <a:rPr lang="en-US" sz="2800" b="1" dirty="0" err="1">
                <a:solidFill>
                  <a:schemeClr val="dk1"/>
                </a:solidFill>
              </a:rPr>
              <a:t>nella</a:t>
            </a:r>
            <a:r>
              <a:rPr lang="en-US" sz="2800" b="1" dirty="0">
                <a:solidFill>
                  <a:schemeClr val="dk1"/>
                </a:solidFill>
              </a:rPr>
              <a:t> </a:t>
            </a:r>
            <a:r>
              <a:rPr lang="en-US" sz="2800" b="1" dirty="0" err="1">
                <a:solidFill>
                  <a:schemeClr val="dk1"/>
                </a:solidFill>
              </a:rPr>
              <a:t>decisione</a:t>
            </a:r>
            <a:r>
              <a:rPr lang="en-US" sz="2800" b="1" dirty="0">
                <a:solidFill>
                  <a:schemeClr val="dk1"/>
                </a:solidFill>
              </a:rPr>
              <a:t> secondo </a:t>
            </a:r>
            <a:r>
              <a:rPr lang="en-US" sz="2800" b="1" dirty="0" err="1">
                <a:solidFill>
                  <a:schemeClr val="dk1"/>
                </a:solidFill>
              </a:rPr>
              <a:t>modalità</a:t>
            </a:r>
            <a:r>
              <a:rPr lang="en-US" sz="2800" b="1" dirty="0">
                <a:solidFill>
                  <a:schemeClr val="dk1"/>
                </a:solidFill>
              </a:rPr>
              <a:t> </a:t>
            </a:r>
            <a:r>
              <a:rPr lang="en-US" sz="2800" b="1" dirty="0" err="1">
                <a:solidFill>
                  <a:schemeClr val="dk1"/>
                </a:solidFill>
              </a:rPr>
              <a:t>traumatica</a:t>
            </a:r>
            <a:endParaRPr lang="en-US" sz="1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375;p5">
            <a:extLst>
              <a:ext uri="{FF2B5EF4-FFF2-40B4-BE49-F238E27FC236}">
                <a16:creationId xmlns:a16="http://schemas.microsoft.com/office/drawing/2014/main" id="{B1439830-97A2-2740-3A04-FEE0CCAB473B}"/>
              </a:ext>
            </a:extLst>
          </p:cNvPr>
          <p:cNvSpPr txBox="1"/>
          <p:nvPr/>
        </p:nvSpPr>
        <p:spPr>
          <a:xfrm>
            <a:off x="2118257" y="2534384"/>
            <a:ext cx="7772400" cy="786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s-AR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VATS</a:t>
            </a:r>
            <a:r>
              <a:rPr lang="es-AR" sz="3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AR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NEL</a:t>
            </a:r>
            <a:r>
              <a:rPr lang="es-AR" sz="3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TRAUMA</a:t>
            </a:r>
            <a:endParaRPr sz="18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43892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69606" y="1415277"/>
            <a:ext cx="11852787" cy="981474"/>
          </a:xfrm>
        </p:spPr>
        <p:txBody>
          <a:bodyPr>
            <a:normAutofit/>
          </a:bodyPr>
          <a:lstStyle/>
          <a:p>
            <a:r>
              <a:rPr lang="it-IT" sz="3800" b="1" dirty="0">
                <a:latin typeface="+mn-lt"/>
              </a:rPr>
              <a:t>Trauma toracico: management e strategie terapeutiche</a:t>
            </a:r>
            <a:endParaRPr lang="it-IT" sz="3800" dirty="0">
              <a:latin typeface="+mn-lt"/>
            </a:endParaRPr>
          </a:p>
        </p:txBody>
      </p:sp>
      <p:sp>
        <p:nvSpPr>
          <p:cNvPr id="8" name="Google Shape;385;p37">
            <a:extLst>
              <a:ext uri="{FF2B5EF4-FFF2-40B4-BE49-F238E27FC236}">
                <a16:creationId xmlns:a16="http://schemas.microsoft.com/office/drawing/2014/main" id="{0DA62D77-5A29-C919-5111-4E62178E3022}"/>
              </a:ext>
            </a:extLst>
          </p:cNvPr>
          <p:cNvSpPr txBox="1">
            <a:spLocks/>
          </p:cNvSpPr>
          <p:nvPr/>
        </p:nvSpPr>
        <p:spPr>
          <a:xfrm>
            <a:off x="2074013" y="3667115"/>
            <a:ext cx="8931059" cy="2529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57200" marR="0" lvl="0" indent="-4572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tabLst/>
              <a:defRPr/>
            </a:pP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E.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anormali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/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Pazienti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instabili</a:t>
            </a:r>
            <a:endParaRPr kumimoji="0" lang="en-US" sz="32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tabLst/>
              <a:defRPr/>
            </a:pP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Chiara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indicazione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alla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toracotomia</a:t>
            </a:r>
            <a:endParaRPr kumimoji="0" lang="en-US" sz="32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tabLst/>
              <a:defRPr/>
            </a:pP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Obliterazione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dello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spazio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pleurico</a:t>
            </a:r>
            <a:endParaRPr kumimoji="0" lang="en-US" sz="32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tabLst/>
              <a:defRPr/>
            </a:pP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Intolleranza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alla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ventilazione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monopolmonare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" name="Google Shape;386;p37">
            <a:extLst>
              <a:ext uri="{FF2B5EF4-FFF2-40B4-BE49-F238E27FC236}">
                <a16:creationId xmlns:a16="http://schemas.microsoft.com/office/drawing/2014/main" id="{4592116B-1189-CA9E-FD3F-8E17CDCBC541}"/>
              </a:ext>
            </a:extLst>
          </p:cNvPr>
          <p:cNvSpPr txBox="1"/>
          <p:nvPr/>
        </p:nvSpPr>
        <p:spPr>
          <a:xfrm>
            <a:off x="4273368" y="3224038"/>
            <a:ext cx="4294188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CONTROINDICAZIONI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1" name="Google Shape;375;p5">
            <a:extLst>
              <a:ext uri="{FF2B5EF4-FFF2-40B4-BE49-F238E27FC236}">
                <a16:creationId xmlns:a16="http://schemas.microsoft.com/office/drawing/2014/main" id="{02745D78-127B-9B8A-E226-B9560B439CBC}"/>
              </a:ext>
            </a:extLst>
          </p:cNvPr>
          <p:cNvSpPr txBox="1"/>
          <p:nvPr/>
        </p:nvSpPr>
        <p:spPr>
          <a:xfrm>
            <a:off x="2074013" y="2519634"/>
            <a:ext cx="7772400" cy="786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90000"/>
              </a:lnSpc>
              <a:buSzPts val="1800"/>
              <a:buFont typeface="Calibri"/>
              <a:buNone/>
            </a:pPr>
            <a:r>
              <a:rPr lang="es-AR" sz="3200" b="1" dirty="0">
                <a:latin typeface="Calibri"/>
                <a:ea typeface="Calibri"/>
                <a:cs typeface="Calibri"/>
                <a:sym typeface="Calibri"/>
              </a:rPr>
              <a:t>VATS NEL TRAUMA</a:t>
            </a:r>
            <a:endParaRPr sz="1600" b="1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46593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69606" y="1415277"/>
            <a:ext cx="11852787" cy="981474"/>
          </a:xfrm>
        </p:spPr>
        <p:txBody>
          <a:bodyPr>
            <a:normAutofit/>
          </a:bodyPr>
          <a:lstStyle/>
          <a:p>
            <a:r>
              <a:rPr lang="it-IT" sz="3800" b="1" dirty="0">
                <a:latin typeface="+mn-lt"/>
              </a:rPr>
              <a:t>Trauma toracico: management e strategie terapeutiche</a:t>
            </a:r>
            <a:endParaRPr lang="it-IT" sz="3800" dirty="0">
              <a:latin typeface="+mn-lt"/>
            </a:endParaRPr>
          </a:p>
        </p:txBody>
      </p:sp>
      <p:sp>
        <p:nvSpPr>
          <p:cNvPr id="3" name="Google Shape;375;p5">
            <a:extLst>
              <a:ext uri="{FF2B5EF4-FFF2-40B4-BE49-F238E27FC236}">
                <a16:creationId xmlns:a16="http://schemas.microsoft.com/office/drawing/2014/main" id="{5E7ABF8C-1BF3-78F4-F107-3D756EF28FFE}"/>
              </a:ext>
            </a:extLst>
          </p:cNvPr>
          <p:cNvSpPr txBox="1"/>
          <p:nvPr/>
        </p:nvSpPr>
        <p:spPr>
          <a:xfrm>
            <a:off x="2074013" y="2392145"/>
            <a:ext cx="7772400" cy="786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s-AR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VATS</a:t>
            </a:r>
            <a:r>
              <a:rPr lang="es-AR" sz="3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NEL TRAUMA</a:t>
            </a:r>
            <a:endParaRPr sz="16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Google Shape;402;p10">
            <a:extLst>
              <a:ext uri="{FF2B5EF4-FFF2-40B4-BE49-F238E27FC236}">
                <a16:creationId xmlns:a16="http://schemas.microsoft.com/office/drawing/2014/main" id="{FCD8A7F6-C7AD-2EDD-5010-624F45B1086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0563" y="3063994"/>
            <a:ext cx="4017842" cy="3135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08;p10">
            <a:extLst>
              <a:ext uri="{FF2B5EF4-FFF2-40B4-BE49-F238E27FC236}">
                <a16:creationId xmlns:a16="http://schemas.microsoft.com/office/drawing/2014/main" id="{171253D5-B6A7-86AA-73AF-B5F297EC83E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4360" y="3063994"/>
            <a:ext cx="3550741" cy="3216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409;p10">
            <a:extLst>
              <a:ext uri="{FF2B5EF4-FFF2-40B4-BE49-F238E27FC236}">
                <a16:creationId xmlns:a16="http://schemas.microsoft.com/office/drawing/2014/main" id="{15D5CC17-CB7B-E95A-79D2-FE58D41D866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88730" y="3063994"/>
            <a:ext cx="4289251" cy="32169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86060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69606" y="1415277"/>
            <a:ext cx="11852787" cy="981474"/>
          </a:xfrm>
        </p:spPr>
        <p:txBody>
          <a:bodyPr>
            <a:normAutofit/>
          </a:bodyPr>
          <a:lstStyle/>
          <a:p>
            <a:r>
              <a:rPr lang="it-IT" sz="3800" b="1" dirty="0">
                <a:latin typeface="+mn-lt"/>
              </a:rPr>
              <a:t>Trauma toracico: management e strategie terapeutiche</a:t>
            </a:r>
            <a:endParaRPr lang="it-IT" sz="3800" dirty="0">
              <a:latin typeface="+mn-lt"/>
            </a:endParaRPr>
          </a:p>
        </p:txBody>
      </p:sp>
      <p:sp>
        <p:nvSpPr>
          <p:cNvPr id="3" name="Google Shape;375;p5">
            <a:extLst>
              <a:ext uri="{FF2B5EF4-FFF2-40B4-BE49-F238E27FC236}">
                <a16:creationId xmlns:a16="http://schemas.microsoft.com/office/drawing/2014/main" id="{5E7ABF8C-1BF3-78F4-F107-3D756EF28FFE}"/>
              </a:ext>
            </a:extLst>
          </p:cNvPr>
          <p:cNvSpPr txBox="1"/>
          <p:nvPr/>
        </p:nvSpPr>
        <p:spPr>
          <a:xfrm>
            <a:off x="2074013" y="2392145"/>
            <a:ext cx="7772400" cy="786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Calibri"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VATS NEL TRAUMA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Google Shape;418;p39">
            <a:extLst>
              <a:ext uri="{FF2B5EF4-FFF2-40B4-BE49-F238E27FC236}">
                <a16:creationId xmlns:a16="http://schemas.microsoft.com/office/drawing/2014/main" id="{F157CFC4-D185-6668-E320-6351798D7EB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37115" y="3243482"/>
            <a:ext cx="3764181" cy="231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420;p39">
            <a:extLst>
              <a:ext uri="{FF2B5EF4-FFF2-40B4-BE49-F238E27FC236}">
                <a16:creationId xmlns:a16="http://schemas.microsoft.com/office/drawing/2014/main" id="{596F3C36-33C8-9C60-D665-37C97F38A3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6300" y="3243483"/>
            <a:ext cx="3764180" cy="231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419;p39">
            <a:extLst>
              <a:ext uri="{FF2B5EF4-FFF2-40B4-BE49-F238E27FC236}">
                <a16:creationId xmlns:a16="http://schemas.microsoft.com/office/drawing/2014/main" id="{98F0F700-920A-118E-52DA-F652E2C4FED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82679" y="3227961"/>
            <a:ext cx="3764180" cy="23327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13316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69606" y="1415277"/>
            <a:ext cx="11852787" cy="981474"/>
          </a:xfrm>
        </p:spPr>
        <p:txBody>
          <a:bodyPr>
            <a:normAutofit/>
          </a:bodyPr>
          <a:lstStyle/>
          <a:p>
            <a:r>
              <a:rPr lang="it-IT" sz="3800" b="1" dirty="0">
                <a:latin typeface="+mn-lt"/>
              </a:rPr>
              <a:t>Trauma toracico: management e strategie terapeutiche</a:t>
            </a:r>
            <a:endParaRPr lang="it-IT" sz="3800" dirty="0">
              <a:latin typeface="+mn-lt"/>
            </a:endParaRPr>
          </a:p>
        </p:txBody>
      </p:sp>
      <p:sp>
        <p:nvSpPr>
          <p:cNvPr id="3" name="Google Shape;375;p5">
            <a:extLst>
              <a:ext uri="{FF2B5EF4-FFF2-40B4-BE49-F238E27FC236}">
                <a16:creationId xmlns:a16="http://schemas.microsoft.com/office/drawing/2014/main" id="{5E7ABF8C-1BF3-78F4-F107-3D756EF28FFE}"/>
              </a:ext>
            </a:extLst>
          </p:cNvPr>
          <p:cNvSpPr txBox="1"/>
          <p:nvPr/>
        </p:nvSpPr>
        <p:spPr>
          <a:xfrm>
            <a:off x="2074013" y="2215167"/>
            <a:ext cx="7772400" cy="786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Calibri"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VATS NEL TRAUMA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441;p41">
            <a:extLst>
              <a:ext uri="{FF2B5EF4-FFF2-40B4-BE49-F238E27FC236}">
                <a16:creationId xmlns:a16="http://schemas.microsoft.com/office/drawing/2014/main" id="{2505B3C8-F01C-5BBE-F0FE-D79008C0B5E4}"/>
              </a:ext>
            </a:extLst>
          </p:cNvPr>
          <p:cNvSpPr txBox="1">
            <a:spLocks/>
          </p:cNvSpPr>
          <p:nvPr/>
        </p:nvSpPr>
        <p:spPr>
          <a:xfrm>
            <a:off x="1840463" y="2782638"/>
            <a:ext cx="8229600" cy="455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57200" lvl="1" indent="0">
              <a:spcBef>
                <a:spcPts val="0"/>
              </a:spcBef>
              <a:buClr>
                <a:srgbClr val="FFCC00"/>
              </a:buClr>
              <a:buSzPts val="3200"/>
            </a:pPr>
            <a:r>
              <a:rPr lang="es-AR" sz="3200" b="1" i="1" dirty="0" err="1"/>
              <a:t>Emotorace</a:t>
            </a:r>
            <a:r>
              <a:rPr lang="es-AR" sz="3200" b="1" i="1" dirty="0"/>
              <a:t> </a:t>
            </a:r>
            <a:r>
              <a:rPr lang="es-AR" sz="3200" b="1" i="1" dirty="0" err="1"/>
              <a:t>coagulato</a:t>
            </a:r>
            <a:endParaRPr lang="es-AR" sz="3200" dirty="0"/>
          </a:p>
        </p:txBody>
      </p:sp>
      <p:pic>
        <p:nvPicPr>
          <p:cNvPr id="5" name="Google Shape;442;p41">
            <a:extLst>
              <a:ext uri="{FF2B5EF4-FFF2-40B4-BE49-F238E27FC236}">
                <a16:creationId xmlns:a16="http://schemas.microsoft.com/office/drawing/2014/main" id="{D45E35DF-B552-A14F-9718-D625AB0DE37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18896" y="3368828"/>
            <a:ext cx="2952641" cy="2643187"/>
          </a:xfrm>
          <a:prstGeom prst="rect">
            <a:avLst/>
          </a:prstGeom>
          <a:noFill/>
          <a:ln w="19050" cap="flat" cmpd="sng">
            <a:solidFill>
              <a:srgbClr val="FFCC00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6" name="Google Shape;443;p41">
            <a:extLst>
              <a:ext uri="{FF2B5EF4-FFF2-40B4-BE49-F238E27FC236}">
                <a16:creationId xmlns:a16="http://schemas.microsoft.com/office/drawing/2014/main" id="{1AF7BB14-E8AA-4F9C-369F-36EF86A6A64A}"/>
              </a:ext>
            </a:extLst>
          </p:cNvPr>
          <p:cNvSpPr/>
          <p:nvPr/>
        </p:nvSpPr>
        <p:spPr>
          <a:xfrm>
            <a:off x="2581415" y="6038181"/>
            <a:ext cx="7094485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68300" lvl="1"/>
            <a:r>
              <a:rPr lang="en-US" sz="2000" b="1" i="1" dirty="0">
                <a:solidFill>
                  <a:schemeClr val="dk1"/>
                </a:solidFill>
              </a:rPr>
              <a:t>Il 26% </a:t>
            </a:r>
            <a:r>
              <a:rPr lang="en-US" sz="2000" b="1" i="1" dirty="0" err="1">
                <a:solidFill>
                  <a:schemeClr val="dk1"/>
                </a:solidFill>
              </a:rPr>
              <a:t>dell'emotorace</a:t>
            </a:r>
            <a:r>
              <a:rPr lang="en-US" sz="2000" b="1" i="1" dirty="0">
                <a:solidFill>
                  <a:schemeClr val="dk1"/>
                </a:solidFill>
              </a:rPr>
              <a:t> </a:t>
            </a:r>
            <a:r>
              <a:rPr lang="en-US" sz="2000" b="1" i="1" dirty="0" err="1">
                <a:solidFill>
                  <a:schemeClr val="dk1"/>
                </a:solidFill>
              </a:rPr>
              <a:t>drenato</a:t>
            </a:r>
            <a:r>
              <a:rPr lang="en-US" sz="2000" b="1" i="1" dirty="0">
                <a:solidFill>
                  <a:schemeClr val="dk1"/>
                </a:solidFill>
              </a:rPr>
              <a:t> </a:t>
            </a:r>
            <a:r>
              <a:rPr lang="en-US" sz="2000" b="1" i="1" dirty="0" err="1">
                <a:solidFill>
                  <a:schemeClr val="dk1"/>
                </a:solidFill>
              </a:rPr>
              <a:t>va</a:t>
            </a:r>
            <a:r>
              <a:rPr lang="en-US" sz="2000" b="1" i="1" dirty="0">
                <a:solidFill>
                  <a:schemeClr val="dk1"/>
                </a:solidFill>
              </a:rPr>
              <a:t> </a:t>
            </a:r>
            <a:r>
              <a:rPr lang="en-US" sz="2000" b="1" i="1" dirty="0" err="1">
                <a:solidFill>
                  <a:schemeClr val="dk1"/>
                </a:solidFill>
              </a:rPr>
              <a:t>alla</a:t>
            </a:r>
            <a:r>
              <a:rPr lang="en-US" sz="2000" b="1" i="1" dirty="0">
                <a:solidFill>
                  <a:schemeClr val="dk1"/>
                </a:solidFill>
              </a:rPr>
              <a:t> toilette </a:t>
            </a:r>
            <a:r>
              <a:rPr lang="en-US" sz="2000" b="1" i="1" dirty="0" err="1">
                <a:solidFill>
                  <a:schemeClr val="dk1"/>
                </a:solidFill>
              </a:rPr>
              <a:t>pleurica</a:t>
            </a:r>
            <a:endParaRPr sz="2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Google Shape;444;p41">
            <a:extLst>
              <a:ext uri="{FF2B5EF4-FFF2-40B4-BE49-F238E27FC236}">
                <a16:creationId xmlns:a16="http://schemas.microsoft.com/office/drawing/2014/main" id="{15347D9A-2238-878A-A42A-ADE0EBBB807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10380" y="3368828"/>
            <a:ext cx="3475037" cy="2636837"/>
          </a:xfrm>
          <a:prstGeom prst="rect">
            <a:avLst/>
          </a:prstGeom>
          <a:noFill/>
          <a:ln w="19050" cap="flat" cmpd="sng">
            <a:solidFill>
              <a:srgbClr val="FFCC00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12" name="Google Shape;445;p41">
            <a:extLst>
              <a:ext uri="{FF2B5EF4-FFF2-40B4-BE49-F238E27FC236}">
                <a16:creationId xmlns:a16="http://schemas.microsoft.com/office/drawing/2014/main" id="{2B8F2099-A9D8-41F9-D87F-C3F16FB3FC0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33942" y="3399783"/>
            <a:ext cx="3322638" cy="2574925"/>
          </a:xfrm>
          <a:prstGeom prst="rect">
            <a:avLst/>
          </a:prstGeom>
          <a:noFill/>
          <a:ln w="19050" cap="flat" cmpd="sng">
            <a:solidFill>
              <a:srgbClr val="FFCC00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6466410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69606" y="1326789"/>
            <a:ext cx="11852787" cy="981474"/>
          </a:xfrm>
        </p:spPr>
        <p:txBody>
          <a:bodyPr>
            <a:normAutofit/>
          </a:bodyPr>
          <a:lstStyle/>
          <a:p>
            <a:r>
              <a:rPr lang="it-IT" sz="3800" b="1" dirty="0">
                <a:latin typeface="+mn-lt"/>
              </a:rPr>
              <a:t>Trauma toracico: management e strategie terapeutiche</a:t>
            </a:r>
            <a:endParaRPr lang="it-IT" sz="3800" dirty="0">
              <a:latin typeface="+mn-lt"/>
            </a:endParaRPr>
          </a:p>
        </p:txBody>
      </p:sp>
      <p:pic>
        <p:nvPicPr>
          <p:cNvPr id="16" name="Picture 6" descr="VTHDT">
            <a:extLst>
              <a:ext uri="{FF2B5EF4-FFF2-40B4-BE49-F238E27FC236}">
                <a16:creationId xmlns:a16="http://schemas.microsoft.com/office/drawing/2014/main" id="{1B30783D-E0A0-E27C-ACDB-D125FE6CE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721" y="3993207"/>
            <a:ext cx="2667000" cy="2343150"/>
          </a:xfrm>
          <a:prstGeom prst="rect">
            <a:avLst/>
          </a:prstGeom>
          <a:noFill/>
          <a:ln w="1905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>
            <a:extLst>
              <a:ext uri="{FF2B5EF4-FFF2-40B4-BE49-F238E27FC236}">
                <a16:creationId xmlns:a16="http://schemas.microsoft.com/office/drawing/2014/main" id="{52BE20A0-8208-CC93-86DE-329975307119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552496" y="2403091"/>
            <a:ext cx="4985657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Lesione </a:t>
            </a:r>
            <a:r>
              <a:rPr kumimoji="0" lang="es-ES_tradnl" alt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diaframmatica</a:t>
            </a:r>
            <a:endParaRPr kumimoji="0" lang="es-ES" altLang="es-AR" sz="11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5" descr="VTHDTvista">
            <a:extLst>
              <a:ext uri="{FF2B5EF4-FFF2-40B4-BE49-F238E27FC236}">
                <a16:creationId xmlns:a16="http://schemas.microsoft.com/office/drawing/2014/main" id="{EE1702A7-10D4-1B49-5471-07494C943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660" y="2410476"/>
            <a:ext cx="2873375" cy="2351087"/>
          </a:xfrm>
          <a:prstGeom prst="rect">
            <a:avLst/>
          </a:prstGeom>
          <a:noFill/>
          <a:ln w="1905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7" descr="VTHDTsut">
            <a:extLst>
              <a:ext uri="{FF2B5EF4-FFF2-40B4-BE49-F238E27FC236}">
                <a16:creationId xmlns:a16="http://schemas.microsoft.com/office/drawing/2014/main" id="{47481350-3DC3-EAD3-088E-5C4CA19BD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6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0374" y="3841441"/>
            <a:ext cx="2895600" cy="2379663"/>
          </a:xfrm>
          <a:prstGeom prst="rect">
            <a:avLst/>
          </a:prstGeom>
          <a:noFill/>
          <a:ln w="1905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DSC00015">
            <a:extLst>
              <a:ext uri="{FF2B5EF4-FFF2-40B4-BE49-F238E27FC236}">
                <a16:creationId xmlns:a16="http://schemas.microsoft.com/office/drawing/2014/main" id="{62BFD2C4-0396-6089-0FAD-17E5AC129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98" y="3135254"/>
            <a:ext cx="3352800" cy="2516187"/>
          </a:xfrm>
          <a:prstGeom prst="rect">
            <a:avLst/>
          </a:prstGeom>
          <a:noFill/>
          <a:ln w="9525">
            <a:solidFill>
              <a:srgbClr val="E7E6E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E621D20A-9AFF-4E2D-9017-F0059B6B8CA4}"/>
              </a:ext>
            </a:extLst>
          </p:cNvPr>
          <p:cNvSpPr txBox="1"/>
          <p:nvPr/>
        </p:nvSpPr>
        <p:spPr>
          <a:xfrm>
            <a:off x="7286402" y="5138224"/>
            <a:ext cx="1262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VATS</a:t>
            </a:r>
            <a:endParaRPr kumimoji="0" lang="es-AR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952C4299-F0E2-19C6-60C0-6632376D188B}"/>
              </a:ext>
            </a:extLst>
          </p:cNvPr>
          <p:cNvSpPr txBox="1"/>
          <p:nvPr/>
        </p:nvSpPr>
        <p:spPr>
          <a:xfrm>
            <a:off x="882446" y="5680237"/>
            <a:ext cx="2610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Toracotomia</a:t>
            </a:r>
            <a:endParaRPr kumimoji="0" lang="es-AR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444712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1201285"/>
            <a:ext cx="10363200" cy="1470025"/>
          </a:xfrm>
        </p:spPr>
        <p:txBody>
          <a:bodyPr>
            <a:normAutofit/>
          </a:bodyPr>
          <a:lstStyle/>
          <a:p>
            <a:r>
              <a:rPr lang="it-IT" sz="4000" b="1" dirty="0"/>
              <a:t>Trauma toracico: management e strategie</a:t>
            </a:r>
            <a:br>
              <a:rPr lang="it-IT" sz="4000" b="1" dirty="0"/>
            </a:br>
            <a:r>
              <a:rPr lang="it-IT" sz="4000" b="1" dirty="0"/>
              <a:t>terapeutiche</a:t>
            </a:r>
            <a:endParaRPr lang="it-IT" sz="4000" dirty="0"/>
          </a:p>
        </p:txBody>
      </p:sp>
      <p:sp>
        <p:nvSpPr>
          <p:cNvPr id="5" name="Google Shape;313;g1ea6bed6f50_0_749">
            <a:extLst>
              <a:ext uri="{FF2B5EF4-FFF2-40B4-BE49-F238E27FC236}">
                <a16:creationId xmlns:a16="http://schemas.microsoft.com/office/drawing/2014/main" id="{946078FB-5DF6-0C81-BEAF-343015BFAA06}"/>
              </a:ext>
            </a:extLst>
          </p:cNvPr>
          <p:cNvSpPr txBox="1"/>
          <p:nvPr/>
        </p:nvSpPr>
        <p:spPr>
          <a:xfrm>
            <a:off x="4596881" y="2800772"/>
            <a:ext cx="3396745" cy="630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FFCC"/>
              </a:buClr>
              <a:buSzPts val="4400"/>
              <a:buFont typeface="Arial"/>
              <a:buNone/>
            </a:pPr>
            <a:r>
              <a:rPr lang="en-US" sz="40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Insidia</a:t>
            </a:r>
            <a:r>
              <a:rPr lang="en-US" sz="4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(Pitfall)</a:t>
            </a:r>
            <a:endParaRPr lang="en-US"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314;g1ea6bed6f50_0_749">
            <a:extLst>
              <a:ext uri="{FF2B5EF4-FFF2-40B4-BE49-F238E27FC236}">
                <a16:creationId xmlns:a16="http://schemas.microsoft.com/office/drawing/2014/main" id="{F91C61F0-C182-BD42-30C2-FF2B0A2A2890}"/>
              </a:ext>
            </a:extLst>
          </p:cNvPr>
          <p:cNvSpPr/>
          <p:nvPr/>
        </p:nvSpPr>
        <p:spPr>
          <a:xfrm>
            <a:off x="1403006" y="3522225"/>
            <a:ext cx="9444289" cy="2296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Ritardare</a:t>
            </a:r>
            <a:r>
              <a:rPr lang="en-US" sz="3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una</a:t>
            </a:r>
            <a:r>
              <a:rPr lang="en-US" sz="3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toracotomia</a:t>
            </a:r>
            <a:r>
              <a:rPr lang="en-US" sz="3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in un </a:t>
            </a:r>
            <a:r>
              <a:rPr lang="en-US" sz="36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paziente</a:t>
            </a:r>
            <a:r>
              <a:rPr lang="en-US" sz="3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instabile</a:t>
            </a:r>
            <a:r>
              <a:rPr lang="en-US" sz="3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con grave </a:t>
            </a:r>
            <a:r>
              <a:rPr lang="en-US" sz="36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sanguinamento</a:t>
            </a:r>
            <a:r>
              <a:rPr lang="en-US" sz="3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intratoracico</a:t>
            </a:r>
            <a:r>
              <a:rPr lang="en-US" sz="3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può</a:t>
            </a:r>
            <a:r>
              <a:rPr lang="en-US" sz="3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provocare</a:t>
            </a:r>
            <a:r>
              <a:rPr lang="en-US" sz="3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un </a:t>
            </a:r>
            <a:r>
              <a:rPr lang="en-US" sz="36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arresto</a:t>
            </a:r>
            <a:r>
              <a:rPr lang="en-US" sz="3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cardiaco</a:t>
            </a:r>
            <a:r>
              <a:rPr lang="en-US" sz="3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improvviso</a:t>
            </a:r>
            <a:endParaRPr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6516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1363510"/>
            <a:ext cx="10363200" cy="1470025"/>
          </a:xfrm>
        </p:spPr>
        <p:txBody>
          <a:bodyPr>
            <a:normAutofit/>
          </a:bodyPr>
          <a:lstStyle/>
          <a:p>
            <a:r>
              <a:rPr lang="it-IT" sz="4000" b="1" dirty="0"/>
              <a:t>Trauma toracico: management e strategie</a:t>
            </a:r>
            <a:br>
              <a:rPr lang="it-IT" sz="4000" b="1" dirty="0"/>
            </a:br>
            <a:r>
              <a:rPr lang="it-IT" sz="4000" b="1" dirty="0"/>
              <a:t>terapeutiche</a:t>
            </a:r>
            <a:endParaRPr lang="it-IT" sz="4000" dirty="0"/>
          </a:p>
        </p:txBody>
      </p:sp>
      <p:sp>
        <p:nvSpPr>
          <p:cNvPr id="6" name="Google Shape;98;g1ea6bed6f50_0_761">
            <a:extLst>
              <a:ext uri="{FF2B5EF4-FFF2-40B4-BE49-F238E27FC236}">
                <a16:creationId xmlns:a16="http://schemas.microsoft.com/office/drawing/2014/main" id="{8559FC11-96A1-5390-FA3E-504EF02C6928}"/>
              </a:ext>
            </a:extLst>
          </p:cNvPr>
          <p:cNvSpPr txBox="1"/>
          <p:nvPr/>
        </p:nvSpPr>
        <p:spPr>
          <a:xfrm>
            <a:off x="1459600" y="3553174"/>
            <a:ext cx="9472200" cy="28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342900" lvl="0" indent="-387350" algn="just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rgbClr val="000000"/>
              </a:buClr>
              <a:buSzPts val="4300"/>
              <a:buChar char="•"/>
            </a:pPr>
            <a:r>
              <a:rPr lang="en-US" sz="2400" b="1" dirty="0">
                <a:solidFill>
                  <a:srgbClr val="202124"/>
                </a:solidFill>
                <a:highlight>
                  <a:srgbClr val="F8F9FA"/>
                </a:highlight>
              </a:rPr>
              <a:t>TRAUMA: </a:t>
            </a:r>
            <a:r>
              <a:rPr lang="en-US" sz="2400" b="1" dirty="0" err="1">
                <a:solidFill>
                  <a:srgbClr val="202124"/>
                </a:solidFill>
                <a:highlight>
                  <a:srgbClr val="F8F9FA"/>
                </a:highlight>
              </a:rPr>
              <a:t>Principale</a:t>
            </a:r>
            <a:r>
              <a:rPr lang="en-US" sz="2400" b="1" dirty="0">
                <a:solidFill>
                  <a:srgbClr val="202124"/>
                </a:solidFill>
                <a:highlight>
                  <a:srgbClr val="F8F9FA"/>
                </a:highlight>
              </a:rPr>
              <a:t> causa di </a:t>
            </a:r>
            <a:r>
              <a:rPr lang="en-US" sz="2400" b="1" dirty="0" err="1">
                <a:solidFill>
                  <a:srgbClr val="202124"/>
                </a:solidFill>
                <a:highlight>
                  <a:srgbClr val="F8F9FA"/>
                </a:highlight>
              </a:rPr>
              <a:t>morte</a:t>
            </a:r>
            <a:r>
              <a:rPr lang="en-US" sz="2400" b="1" dirty="0">
                <a:solidFill>
                  <a:srgbClr val="202124"/>
                </a:solidFill>
                <a:highlight>
                  <a:srgbClr val="F8F9FA"/>
                </a:highlight>
              </a:rPr>
              <a:t> </a:t>
            </a:r>
            <a:r>
              <a:rPr lang="en-US" sz="2400" b="1" dirty="0" err="1">
                <a:solidFill>
                  <a:srgbClr val="202124"/>
                </a:solidFill>
                <a:highlight>
                  <a:srgbClr val="F8F9FA"/>
                </a:highlight>
              </a:rPr>
              <a:t>nelle</a:t>
            </a:r>
            <a:r>
              <a:rPr lang="en-US" sz="2400" b="1" dirty="0">
                <a:solidFill>
                  <a:srgbClr val="202124"/>
                </a:solidFill>
                <a:highlight>
                  <a:srgbClr val="F8F9FA"/>
                </a:highlight>
              </a:rPr>
              <a:t> prime quattro </a:t>
            </a:r>
            <a:r>
              <a:rPr lang="en-US" sz="2400" b="1" dirty="0" err="1">
                <a:solidFill>
                  <a:srgbClr val="202124"/>
                </a:solidFill>
                <a:highlight>
                  <a:srgbClr val="F8F9FA"/>
                </a:highlight>
              </a:rPr>
              <a:t>decadi</a:t>
            </a:r>
            <a:r>
              <a:rPr lang="en-US" sz="2400" b="1" dirty="0">
                <a:solidFill>
                  <a:srgbClr val="202124"/>
                </a:solidFill>
                <a:highlight>
                  <a:srgbClr val="F8F9FA"/>
                </a:highlight>
              </a:rPr>
              <a:t> di vita</a:t>
            </a:r>
          </a:p>
          <a:p>
            <a:pPr marL="342900" lvl="0" indent="-387350" algn="just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rgbClr val="000000"/>
              </a:buClr>
              <a:buSzPts val="4300"/>
              <a:buChar char="•"/>
            </a:pPr>
            <a:r>
              <a:rPr lang="en-US" sz="2400" b="1" dirty="0">
                <a:solidFill>
                  <a:srgbClr val="202124"/>
                </a:solidFill>
                <a:highlight>
                  <a:srgbClr val="FFFF00"/>
                </a:highlight>
              </a:rPr>
              <a:t>1 </a:t>
            </a:r>
            <a:r>
              <a:rPr lang="en-US" sz="2400" b="1" dirty="0" err="1">
                <a:solidFill>
                  <a:srgbClr val="202124"/>
                </a:solidFill>
                <a:highlight>
                  <a:srgbClr val="FFFF00"/>
                </a:highlight>
              </a:rPr>
              <a:t>decesso</a:t>
            </a:r>
            <a:r>
              <a:rPr lang="en-US" sz="2400" b="1" dirty="0">
                <a:solidFill>
                  <a:srgbClr val="202124"/>
                </a:solidFill>
                <a:highlight>
                  <a:srgbClr val="FFFF00"/>
                </a:highlight>
              </a:rPr>
              <a:t> </a:t>
            </a:r>
            <a:r>
              <a:rPr lang="en-US" sz="2400" b="1" dirty="0" err="1">
                <a:solidFill>
                  <a:srgbClr val="202124"/>
                </a:solidFill>
                <a:highlight>
                  <a:srgbClr val="FFFF00"/>
                </a:highlight>
              </a:rPr>
              <a:t>su</a:t>
            </a:r>
            <a:r>
              <a:rPr lang="en-US" sz="2400" b="1" dirty="0">
                <a:solidFill>
                  <a:srgbClr val="202124"/>
                </a:solidFill>
                <a:highlight>
                  <a:srgbClr val="FFFF00"/>
                </a:highlight>
              </a:rPr>
              <a:t> 4 – Trauma al </a:t>
            </a:r>
            <a:r>
              <a:rPr lang="en-US" sz="2400" b="1" dirty="0" err="1">
                <a:solidFill>
                  <a:srgbClr val="202124"/>
                </a:solidFill>
                <a:highlight>
                  <a:srgbClr val="FFFF00"/>
                </a:highlight>
              </a:rPr>
              <a:t>Torace</a:t>
            </a:r>
            <a:endParaRPr lang="en-US" sz="2400" b="1" dirty="0">
              <a:solidFill>
                <a:srgbClr val="202124"/>
              </a:solidFill>
              <a:highlight>
                <a:srgbClr val="FFFF00"/>
              </a:highlight>
            </a:endParaRPr>
          </a:p>
          <a:p>
            <a:pPr marL="342900" lvl="0" indent="-387350" algn="just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rgbClr val="000000"/>
              </a:buClr>
              <a:buSzPts val="4300"/>
              <a:buChar char="•"/>
            </a:pPr>
            <a:r>
              <a:rPr lang="en-US" sz="2400" b="1" dirty="0" err="1">
                <a:solidFill>
                  <a:srgbClr val="202124"/>
                </a:solidFill>
                <a:highlight>
                  <a:srgbClr val="F8F9FA"/>
                </a:highlight>
              </a:rPr>
              <a:t>Un'alta</a:t>
            </a:r>
            <a:r>
              <a:rPr lang="en-US" sz="2400" b="1" dirty="0">
                <a:solidFill>
                  <a:srgbClr val="202124"/>
                </a:solidFill>
                <a:highlight>
                  <a:srgbClr val="F8F9FA"/>
                </a:highlight>
              </a:rPr>
              <a:t> </a:t>
            </a:r>
            <a:r>
              <a:rPr lang="en-US" sz="2400" b="1" dirty="0" err="1">
                <a:solidFill>
                  <a:srgbClr val="202124"/>
                </a:solidFill>
                <a:highlight>
                  <a:srgbClr val="F8F9FA"/>
                </a:highlight>
              </a:rPr>
              <a:t>percentuale</a:t>
            </a:r>
            <a:r>
              <a:rPr lang="en-US" sz="2400" b="1" dirty="0">
                <a:solidFill>
                  <a:srgbClr val="202124"/>
                </a:solidFill>
                <a:highlight>
                  <a:srgbClr val="F8F9FA"/>
                </a:highlight>
              </a:rPr>
              <a:t> </a:t>
            </a:r>
            <a:r>
              <a:rPr lang="en-US" sz="2400" b="1" dirty="0" err="1">
                <a:solidFill>
                  <a:srgbClr val="202124"/>
                </a:solidFill>
                <a:highlight>
                  <a:srgbClr val="F8F9FA"/>
                </a:highlight>
              </a:rPr>
              <a:t>muore</a:t>
            </a:r>
            <a:r>
              <a:rPr lang="en-US" sz="2400" b="1" dirty="0">
                <a:solidFill>
                  <a:srgbClr val="202124"/>
                </a:solidFill>
                <a:highlight>
                  <a:srgbClr val="F8F9FA"/>
                </a:highlight>
              </a:rPr>
              <a:t> in </a:t>
            </a:r>
            <a:r>
              <a:rPr lang="en-US" sz="2400" b="1" dirty="0" err="1">
                <a:solidFill>
                  <a:srgbClr val="202124"/>
                </a:solidFill>
                <a:highlight>
                  <a:srgbClr val="F8F9FA"/>
                </a:highlight>
              </a:rPr>
              <a:t>ospedale</a:t>
            </a:r>
            <a:endParaRPr sz="36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99;g1ea6bed6f50_0_761">
            <a:extLst>
              <a:ext uri="{FF2B5EF4-FFF2-40B4-BE49-F238E27FC236}">
                <a16:creationId xmlns:a16="http://schemas.microsoft.com/office/drawing/2014/main" id="{55F53643-96C6-C56E-E289-5486AC3E2C3B}"/>
              </a:ext>
            </a:extLst>
          </p:cNvPr>
          <p:cNvSpPr txBox="1"/>
          <p:nvPr/>
        </p:nvSpPr>
        <p:spPr>
          <a:xfrm>
            <a:off x="3895636" y="2916597"/>
            <a:ext cx="4212769" cy="64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800" b="1" dirty="0">
                <a:solidFill>
                  <a:srgbClr val="202124"/>
                </a:solidFill>
                <a:highlight>
                  <a:srgbClr val="F8F9FA"/>
                </a:highlight>
              </a:rPr>
              <a:t>TRAUMA AL TORACE</a:t>
            </a:r>
            <a:endParaRPr sz="44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00;g1ea6bed6f50_0_761">
            <a:extLst>
              <a:ext uri="{FF2B5EF4-FFF2-40B4-BE49-F238E27FC236}">
                <a16:creationId xmlns:a16="http://schemas.microsoft.com/office/drawing/2014/main" id="{1D1DB788-88A9-B160-6213-C76422A66B0A}"/>
              </a:ext>
            </a:extLst>
          </p:cNvPr>
          <p:cNvSpPr txBox="1"/>
          <p:nvPr/>
        </p:nvSpPr>
        <p:spPr>
          <a:xfrm>
            <a:off x="8159822" y="4812336"/>
            <a:ext cx="270000" cy="1204800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01;g1ea6bed6f50_0_761">
            <a:extLst>
              <a:ext uri="{FF2B5EF4-FFF2-40B4-BE49-F238E27FC236}">
                <a16:creationId xmlns:a16="http://schemas.microsoft.com/office/drawing/2014/main" id="{9318F771-6BD9-59FA-EEB2-CBF5E24CDC04}"/>
              </a:ext>
            </a:extLst>
          </p:cNvPr>
          <p:cNvSpPr txBox="1"/>
          <p:nvPr/>
        </p:nvSpPr>
        <p:spPr>
          <a:xfrm>
            <a:off x="8447620" y="5388598"/>
            <a:ext cx="1455600" cy="6288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sz="1600" b="1" dirty="0" err="1"/>
              <a:t>Valutazione</a:t>
            </a:r>
            <a:r>
              <a:rPr lang="en-US" sz="1600" b="1" dirty="0"/>
              <a:t> </a:t>
            </a:r>
            <a:r>
              <a:rPr lang="en-US" sz="1600" b="1" dirty="0" err="1"/>
              <a:t>iniziale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2;g1ea6bed6f50_0_761">
            <a:extLst>
              <a:ext uri="{FF2B5EF4-FFF2-40B4-BE49-F238E27FC236}">
                <a16:creationId xmlns:a16="http://schemas.microsoft.com/office/drawing/2014/main" id="{1D725C02-CB90-1E12-4300-103EAC3AFB05}"/>
              </a:ext>
            </a:extLst>
          </p:cNvPr>
          <p:cNvSpPr txBox="1"/>
          <p:nvPr/>
        </p:nvSpPr>
        <p:spPr>
          <a:xfrm>
            <a:off x="10804596" y="5675936"/>
            <a:ext cx="455700" cy="341400"/>
          </a:xfrm>
          <a:prstGeom prst="rect">
            <a:avLst/>
          </a:prstGeom>
          <a:solidFill>
            <a:srgbClr val="00CC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03;g1ea6bed6f50_0_761">
            <a:extLst>
              <a:ext uri="{FF2B5EF4-FFF2-40B4-BE49-F238E27FC236}">
                <a16:creationId xmlns:a16="http://schemas.microsoft.com/office/drawing/2014/main" id="{EFE90AC9-E505-AFBB-11AD-5211B7999EE3}"/>
              </a:ext>
            </a:extLst>
          </p:cNvPr>
          <p:cNvSpPr txBox="1"/>
          <p:nvPr/>
        </p:nvSpPr>
        <p:spPr>
          <a:xfrm>
            <a:off x="7870897" y="4667873"/>
            <a:ext cx="3396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50%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04;g1ea6bed6f50_0_761">
            <a:extLst>
              <a:ext uri="{FF2B5EF4-FFF2-40B4-BE49-F238E27FC236}">
                <a16:creationId xmlns:a16="http://schemas.microsoft.com/office/drawing/2014/main" id="{7655AFA6-00E5-13BB-1CF7-D9A0BF83C8B5}"/>
              </a:ext>
            </a:extLst>
          </p:cNvPr>
          <p:cNvSpPr txBox="1"/>
          <p:nvPr/>
        </p:nvSpPr>
        <p:spPr>
          <a:xfrm>
            <a:off x="7885184" y="5747374"/>
            <a:ext cx="3396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20%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05;g1ea6bed6f50_0_761">
            <a:extLst>
              <a:ext uri="{FF2B5EF4-FFF2-40B4-BE49-F238E27FC236}">
                <a16:creationId xmlns:a16="http://schemas.microsoft.com/office/drawing/2014/main" id="{B15FB55E-40F0-BEE7-5C59-78A3B5C50B19}"/>
              </a:ext>
            </a:extLst>
          </p:cNvPr>
          <p:cNvSpPr txBox="1"/>
          <p:nvPr/>
        </p:nvSpPr>
        <p:spPr>
          <a:xfrm>
            <a:off x="7885184" y="5028236"/>
            <a:ext cx="3396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40%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" name="Google Shape;107;g1ea6bed6f50_0_761">
            <a:extLst>
              <a:ext uri="{FF2B5EF4-FFF2-40B4-BE49-F238E27FC236}">
                <a16:creationId xmlns:a16="http://schemas.microsoft.com/office/drawing/2014/main" id="{6392B648-3794-3E52-FBE5-1D2E149F89D5}"/>
              </a:ext>
            </a:extLst>
          </p:cNvPr>
          <p:cNvCxnSpPr>
            <a:endCxn id="10" idx="1"/>
          </p:cNvCxnSpPr>
          <p:nvPr/>
        </p:nvCxnSpPr>
        <p:spPr>
          <a:xfrm>
            <a:off x="9912396" y="5687936"/>
            <a:ext cx="892200" cy="158700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miter lim="800000"/>
            <a:headEnd type="none" w="sm" len="sm"/>
            <a:tailEnd type="stealth" w="med" len="med"/>
          </a:ln>
          <a:effectLst>
            <a:outerShdw blurRad="63500" dist="20000" dir="5400000">
              <a:srgbClr val="000000">
                <a:alpha val="37250"/>
              </a:srgbClr>
            </a:outerShdw>
          </a:effectLst>
        </p:spPr>
      </p:cxnSp>
      <p:sp>
        <p:nvSpPr>
          <p:cNvPr id="15" name="Google Shape;108;g1ea6bed6f50_0_761">
            <a:extLst>
              <a:ext uri="{FF2B5EF4-FFF2-40B4-BE49-F238E27FC236}">
                <a16:creationId xmlns:a16="http://schemas.microsoft.com/office/drawing/2014/main" id="{4634AB74-98B6-6FB5-9A3C-4317C58A73C4}"/>
              </a:ext>
            </a:extLst>
          </p:cNvPr>
          <p:cNvSpPr txBox="1"/>
          <p:nvPr/>
        </p:nvSpPr>
        <p:spPr>
          <a:xfrm>
            <a:off x="7885184" y="5388598"/>
            <a:ext cx="3396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30%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EC86261-B35D-CEDE-5B7F-D7CD5243DF3D}"/>
              </a:ext>
            </a:extLst>
          </p:cNvPr>
          <p:cNvSpPr txBox="1"/>
          <p:nvPr/>
        </p:nvSpPr>
        <p:spPr>
          <a:xfrm rot="16200000">
            <a:off x="7669967" y="5284400"/>
            <a:ext cx="12875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1200" b="1" dirty="0">
                <a:solidFill>
                  <a:schemeClr val="bg2"/>
                </a:solidFill>
              </a:rPr>
              <a:t>PREVENZIONE</a:t>
            </a:r>
          </a:p>
        </p:txBody>
      </p:sp>
    </p:spTree>
    <p:extLst>
      <p:ext uri="{BB962C8B-B14F-4D97-AF65-F5344CB8AC3E}">
        <p14:creationId xmlns:p14="http://schemas.microsoft.com/office/powerpoint/2010/main" val="32030441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69606" y="1135061"/>
            <a:ext cx="11852787" cy="981474"/>
          </a:xfrm>
        </p:spPr>
        <p:txBody>
          <a:bodyPr>
            <a:normAutofit/>
          </a:bodyPr>
          <a:lstStyle/>
          <a:p>
            <a:r>
              <a:rPr lang="it-IT" sz="3800" b="1" dirty="0">
                <a:latin typeface="+mn-lt"/>
              </a:rPr>
              <a:t>Trauma toracico: management e strategie terapeutiche</a:t>
            </a:r>
            <a:endParaRPr lang="it-IT" sz="3800" dirty="0">
              <a:latin typeface="+mn-lt"/>
            </a:endParaRPr>
          </a:p>
        </p:txBody>
      </p:sp>
      <p:sp>
        <p:nvSpPr>
          <p:cNvPr id="50" name="Google Shape;124;p2">
            <a:extLst>
              <a:ext uri="{FF2B5EF4-FFF2-40B4-BE49-F238E27FC236}">
                <a16:creationId xmlns:a16="http://schemas.microsoft.com/office/drawing/2014/main" id="{CCAFBA6D-D583-B862-8EAB-7FC53DD80BE1}"/>
              </a:ext>
            </a:extLst>
          </p:cNvPr>
          <p:cNvSpPr/>
          <p:nvPr/>
        </p:nvSpPr>
        <p:spPr>
          <a:xfrm>
            <a:off x="674260" y="2807452"/>
            <a:ext cx="3583248" cy="2612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5000"/>
              <a:buFontTx/>
              <a:buNone/>
              <a:tabLst/>
              <a:defRPr/>
            </a:pPr>
            <a:r>
              <a:rPr lang="en-US" sz="3200" b="1" dirty="0">
                <a:solidFill>
                  <a:sysClr val="windowText" lastClr="000000"/>
                </a:solidFill>
              </a:rPr>
              <a:t>C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orrelazione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anatomica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per zone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51" name="Picture 3" descr="torax4">
            <a:extLst>
              <a:ext uri="{FF2B5EF4-FFF2-40B4-BE49-F238E27FC236}">
                <a16:creationId xmlns:a16="http://schemas.microsoft.com/office/drawing/2014/main" id="{9A604DF7-A335-14D7-5AFC-B6D32404C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887" y="2130348"/>
            <a:ext cx="3462329" cy="4306975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Rectangle 4">
            <a:extLst>
              <a:ext uri="{FF2B5EF4-FFF2-40B4-BE49-F238E27FC236}">
                <a16:creationId xmlns:a16="http://schemas.microsoft.com/office/drawing/2014/main" id="{CB0DB49A-5A38-61B9-DF43-55DBDF2565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0905" y="3034158"/>
            <a:ext cx="2598095" cy="380672"/>
          </a:xfrm>
          <a:prstGeom prst="rect">
            <a:avLst/>
          </a:prstGeom>
          <a:noFill/>
          <a:ln w="38100">
            <a:solidFill>
              <a:srgbClr val="0563C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altLang="es-AR" sz="2400" b="0" i="1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3" name="Rectangle 5">
            <a:extLst>
              <a:ext uri="{FF2B5EF4-FFF2-40B4-BE49-F238E27FC236}">
                <a16:creationId xmlns:a16="http://schemas.microsoft.com/office/drawing/2014/main" id="{3A71A847-C288-FCE8-4EEC-B880247078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5254" y="3403856"/>
            <a:ext cx="1396065" cy="2745519"/>
          </a:xfrm>
          <a:prstGeom prst="rect">
            <a:avLst/>
          </a:prstGeom>
          <a:noFill/>
          <a:ln w="38100">
            <a:solidFill>
              <a:srgbClr val="ED7D3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altLang="es-AR" sz="2400" b="0" i="1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4" name="Rectangle 6">
            <a:extLst>
              <a:ext uri="{FF2B5EF4-FFF2-40B4-BE49-F238E27FC236}">
                <a16:creationId xmlns:a16="http://schemas.microsoft.com/office/drawing/2014/main" id="{5B7C6F41-E1D6-DF59-EAEE-C27EF93E3F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1181" y="3450881"/>
            <a:ext cx="911314" cy="2379322"/>
          </a:xfrm>
          <a:prstGeom prst="rect">
            <a:avLst/>
          </a:prstGeom>
          <a:noFill/>
          <a:ln w="38100">
            <a:solidFill>
              <a:srgbClr val="44546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altLang="es-AR" sz="2400" b="0" i="1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5" name="Rectangle 7">
            <a:extLst>
              <a:ext uri="{FF2B5EF4-FFF2-40B4-BE49-F238E27FC236}">
                <a16:creationId xmlns:a16="http://schemas.microsoft.com/office/drawing/2014/main" id="{A9D965CF-A5AD-7F9C-6EFC-888BFEF8CB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6665" y="3403857"/>
            <a:ext cx="816825" cy="2462100"/>
          </a:xfrm>
          <a:prstGeom prst="rect">
            <a:avLst/>
          </a:prstGeom>
          <a:noFill/>
          <a:ln w="38100">
            <a:solidFill>
              <a:srgbClr val="44546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altLang="es-AR" sz="2400" b="0" i="1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6" name="Rectangle 8">
            <a:extLst>
              <a:ext uri="{FF2B5EF4-FFF2-40B4-BE49-F238E27FC236}">
                <a16:creationId xmlns:a16="http://schemas.microsoft.com/office/drawing/2014/main" id="{1ACFB84B-1931-BA51-07AD-07FEB39668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7548" y="5830203"/>
            <a:ext cx="911314" cy="517007"/>
          </a:xfrm>
          <a:prstGeom prst="rect">
            <a:avLst/>
          </a:prstGeom>
          <a:noFill/>
          <a:ln w="381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altLang="es-AR" sz="2400" b="0" i="1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7" name="Rectangle 9">
            <a:extLst>
              <a:ext uri="{FF2B5EF4-FFF2-40B4-BE49-F238E27FC236}">
                <a16:creationId xmlns:a16="http://schemas.microsoft.com/office/drawing/2014/main" id="{C82B7487-FEEB-7E4D-BBF5-FB2B7F15CF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4078" y="5865957"/>
            <a:ext cx="900023" cy="517006"/>
          </a:xfrm>
          <a:prstGeom prst="rect">
            <a:avLst/>
          </a:prstGeom>
          <a:noFill/>
          <a:ln w="381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altLang="es-AR" sz="2400" b="0" i="1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8" name="Text Box 10">
            <a:extLst>
              <a:ext uri="{FF2B5EF4-FFF2-40B4-BE49-F238E27FC236}">
                <a16:creationId xmlns:a16="http://schemas.microsoft.com/office/drawing/2014/main" id="{A66A3941-6D69-C3BE-2992-83AE5BC77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416" y="2770258"/>
            <a:ext cx="1017342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AR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Zone</a:t>
            </a:r>
            <a:endParaRPr kumimoji="0" lang="es-ES_tradnl" altLang="es-AR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9" name="Text Box 11">
            <a:extLst>
              <a:ext uri="{FF2B5EF4-FFF2-40B4-BE49-F238E27FC236}">
                <a16:creationId xmlns:a16="http://schemas.microsoft.com/office/drawing/2014/main" id="{A980179A-37D9-D8AF-D40C-730A4E8F18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6067" y="4766840"/>
            <a:ext cx="319841" cy="400110"/>
          </a:xfrm>
          <a:prstGeom prst="rect">
            <a:avLst/>
          </a:prstGeom>
          <a:solidFill>
            <a:srgbClr val="4454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4</a:t>
            </a:r>
            <a:endParaRPr kumimoji="0" lang="es-ES" altLang="es-AR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0" name="Text Box 12">
            <a:extLst>
              <a:ext uri="{FF2B5EF4-FFF2-40B4-BE49-F238E27FC236}">
                <a16:creationId xmlns:a16="http://schemas.microsoft.com/office/drawing/2014/main" id="{B300A9F2-9E90-6D6C-388C-E57154044C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6067" y="4077413"/>
            <a:ext cx="319841" cy="40011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3</a:t>
            </a:r>
            <a:endParaRPr kumimoji="0" lang="es-ES" altLang="es-AR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1" name="Text Box 13">
            <a:extLst>
              <a:ext uri="{FF2B5EF4-FFF2-40B4-BE49-F238E27FC236}">
                <a16:creationId xmlns:a16="http://schemas.microsoft.com/office/drawing/2014/main" id="{ED3E7004-C6CB-3BAD-A2A0-2C413D6EC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6088" y="3458287"/>
            <a:ext cx="319841" cy="400110"/>
          </a:xfrm>
          <a:prstGeom prst="rect">
            <a:avLst/>
          </a:prstGeom>
          <a:solidFill>
            <a:srgbClr val="ED7D3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  <a:endParaRPr kumimoji="0" lang="es-ES" altLang="es-AR" sz="20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2" name="Text Box 14">
            <a:extLst>
              <a:ext uri="{FF2B5EF4-FFF2-40B4-BE49-F238E27FC236}">
                <a16:creationId xmlns:a16="http://schemas.microsoft.com/office/drawing/2014/main" id="{6F8BF318-1594-BEBF-3932-B8DB479362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6091" y="2785644"/>
            <a:ext cx="319841" cy="400110"/>
          </a:xfrm>
          <a:prstGeom prst="rect">
            <a:avLst/>
          </a:prstGeom>
          <a:solidFill>
            <a:srgbClr val="0563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1</a:t>
            </a:r>
            <a:endParaRPr kumimoji="0" lang="es-ES" altLang="es-AR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3" name="CuadroTexto 62">
            <a:extLst>
              <a:ext uri="{FF2B5EF4-FFF2-40B4-BE49-F238E27FC236}">
                <a16:creationId xmlns:a16="http://schemas.microsoft.com/office/drawing/2014/main" id="{5F44BFEB-FE2C-9D4B-62E9-43AE9FB731EE}"/>
              </a:ext>
            </a:extLst>
          </p:cNvPr>
          <p:cNvSpPr txBox="1"/>
          <p:nvPr/>
        </p:nvSpPr>
        <p:spPr>
          <a:xfrm>
            <a:off x="9126240" y="2794464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Osservazione</a:t>
            </a:r>
            <a:endParaRPr kumimoji="0" lang="es-AR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B8AEDE94-A6B3-B29B-3AFB-BA6D585B91CC}"/>
              </a:ext>
            </a:extLst>
          </p:cNvPr>
          <p:cNvSpPr txBox="1"/>
          <p:nvPr/>
        </p:nvSpPr>
        <p:spPr>
          <a:xfrm>
            <a:off x="9165026" y="3476734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Cirugia</a:t>
            </a:r>
            <a:r>
              <a:rPr kumimoji="0" lang="es-E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/</a:t>
            </a:r>
            <a:r>
              <a:rPr kumimoji="0" lang="es-ES" sz="1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Osserv</a:t>
            </a:r>
            <a:r>
              <a:rPr kumimoji="0" lang="es-E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.</a:t>
            </a:r>
            <a:endParaRPr kumimoji="0" lang="es-AR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BC2EEE7A-1260-8515-3683-839A79DC0EE2}"/>
              </a:ext>
            </a:extLst>
          </p:cNvPr>
          <p:cNvSpPr txBox="1"/>
          <p:nvPr/>
        </p:nvSpPr>
        <p:spPr>
          <a:xfrm>
            <a:off x="9201958" y="4101630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VATS</a:t>
            </a:r>
            <a:endParaRPr kumimoji="0" lang="es-AR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AE39F214-C67E-0E5B-7B67-8E74BBB5E246}"/>
              </a:ext>
            </a:extLst>
          </p:cNvPr>
          <p:cNvSpPr txBox="1"/>
          <p:nvPr/>
        </p:nvSpPr>
        <p:spPr>
          <a:xfrm>
            <a:off x="9166446" y="4768617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DP/</a:t>
            </a:r>
            <a:r>
              <a:rPr kumimoji="0" lang="es-ES" sz="1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Osserv</a:t>
            </a:r>
            <a:r>
              <a:rPr kumimoji="0" lang="es-E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.</a:t>
            </a:r>
            <a:endParaRPr kumimoji="0" lang="es-AR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7" name="Text Box 10">
            <a:extLst>
              <a:ext uri="{FF2B5EF4-FFF2-40B4-BE49-F238E27FC236}">
                <a16:creationId xmlns:a16="http://schemas.microsoft.com/office/drawing/2014/main" id="{41A30EE4-3B66-E7F3-87F0-302980613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4768" y="3437558"/>
            <a:ext cx="1017342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AR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Zone</a:t>
            </a:r>
            <a:endParaRPr kumimoji="0" lang="es-ES_tradnl" altLang="es-AR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8" name="Text Box 10">
            <a:extLst>
              <a:ext uri="{FF2B5EF4-FFF2-40B4-BE49-F238E27FC236}">
                <a16:creationId xmlns:a16="http://schemas.microsoft.com/office/drawing/2014/main" id="{2F3A002F-09D4-27B3-30A0-0568E24597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7365" y="4060481"/>
            <a:ext cx="1017342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AR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Zone</a:t>
            </a:r>
            <a:endParaRPr kumimoji="0" lang="es-ES_tradnl" altLang="es-AR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9" name="Text Box 10">
            <a:extLst>
              <a:ext uri="{FF2B5EF4-FFF2-40B4-BE49-F238E27FC236}">
                <a16:creationId xmlns:a16="http://schemas.microsoft.com/office/drawing/2014/main" id="{04AAC379-2CAF-B232-69E8-2903BE6A85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4000" y="4761814"/>
            <a:ext cx="1017342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AR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Zone</a:t>
            </a:r>
            <a:endParaRPr kumimoji="0" lang="es-ES_tradnl" altLang="es-AR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569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/>
      <p:bldP spid="59" grpId="0" animBg="1"/>
      <p:bldP spid="60" grpId="0" animBg="1"/>
      <p:bldP spid="61" grpId="0" animBg="1"/>
      <p:bldP spid="62" grpId="0" animBg="1"/>
      <p:bldP spid="63" grpId="0"/>
      <p:bldP spid="64" grpId="0"/>
      <p:bldP spid="65" grpId="0"/>
      <p:bldP spid="66" grpId="0"/>
      <p:bldP spid="67" grpId="0"/>
      <p:bldP spid="68" grpId="0"/>
      <p:bldP spid="6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1112797"/>
            <a:ext cx="10363200" cy="1470025"/>
          </a:xfrm>
        </p:spPr>
        <p:txBody>
          <a:bodyPr>
            <a:normAutofit/>
          </a:bodyPr>
          <a:lstStyle/>
          <a:p>
            <a:r>
              <a:rPr lang="it-IT" sz="4000" b="1" dirty="0"/>
              <a:t>Trauma toracico: management e strategie</a:t>
            </a:r>
            <a:br>
              <a:rPr lang="it-IT" sz="4000" b="1" dirty="0"/>
            </a:br>
            <a:r>
              <a:rPr lang="it-IT" sz="4000" b="1" dirty="0"/>
              <a:t>terapeutiche</a:t>
            </a:r>
            <a:endParaRPr lang="it-IT" sz="4000" dirty="0"/>
          </a:p>
        </p:txBody>
      </p:sp>
      <p:sp>
        <p:nvSpPr>
          <p:cNvPr id="4" name="Google Shape;461;p43">
            <a:extLst>
              <a:ext uri="{FF2B5EF4-FFF2-40B4-BE49-F238E27FC236}">
                <a16:creationId xmlns:a16="http://schemas.microsoft.com/office/drawing/2014/main" id="{F6D4DA0D-1D57-1D49-ADED-6B99E5D1AB0E}"/>
              </a:ext>
            </a:extLst>
          </p:cNvPr>
          <p:cNvSpPr txBox="1">
            <a:spLocks/>
          </p:cNvSpPr>
          <p:nvPr/>
        </p:nvSpPr>
        <p:spPr>
          <a:xfrm>
            <a:off x="838200" y="2508560"/>
            <a:ext cx="10515600" cy="4083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52785"/>
              <a:buFont typeface="Arial"/>
              <a:buNone/>
              <a:tabLst/>
              <a:defRPr/>
            </a:pPr>
            <a:r>
              <a:rPr kumimoji="0" lang="en-US" sz="32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RIEPILOGO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52785"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COMUNE NEI PAZIENTI TRAUMATI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52785"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 FERITE IN PERICOLO DI VITA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52785"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 CONOSCENZA PER LA DIAGNOSI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52785"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 MANOVRE SEMPLICI PER IL SUO TRATTAMENTO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52785"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 COSTANTE RIVALUTAZIONE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52785"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 STUDI COMPLEMENTARI</a:t>
            </a:r>
            <a:endParaRPr kumimoji="0" lang="es-ES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79750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1112797"/>
            <a:ext cx="10363200" cy="1470025"/>
          </a:xfrm>
        </p:spPr>
        <p:txBody>
          <a:bodyPr>
            <a:normAutofit/>
          </a:bodyPr>
          <a:lstStyle/>
          <a:p>
            <a:r>
              <a:rPr lang="it-IT" sz="4000" b="1" dirty="0"/>
              <a:t>Trauma toracico: management e strategie</a:t>
            </a:r>
            <a:br>
              <a:rPr lang="it-IT" sz="4000" b="1" dirty="0"/>
            </a:br>
            <a:r>
              <a:rPr lang="it-IT" sz="4000" b="1" dirty="0"/>
              <a:t>terapeutiche</a:t>
            </a:r>
            <a:endParaRPr lang="it-IT" sz="4000" dirty="0"/>
          </a:p>
        </p:txBody>
      </p:sp>
      <p:sp>
        <p:nvSpPr>
          <p:cNvPr id="3" name="Google Shape;473;p14">
            <a:extLst>
              <a:ext uri="{FF2B5EF4-FFF2-40B4-BE49-F238E27FC236}">
                <a16:creationId xmlns:a16="http://schemas.microsoft.com/office/drawing/2014/main" id="{CB35CB4E-19EF-7CE0-85EB-92272684CC68}"/>
              </a:ext>
            </a:extLst>
          </p:cNvPr>
          <p:cNvSpPr txBox="1">
            <a:spLocks/>
          </p:cNvSpPr>
          <p:nvPr/>
        </p:nvSpPr>
        <p:spPr>
          <a:xfrm>
            <a:off x="1526705" y="2492480"/>
            <a:ext cx="9144000" cy="810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  <a:buSzPts val="8000"/>
            </a:pPr>
            <a:r>
              <a:rPr kumimoji="0" lang="pt-PT" altLang="es-AR" sz="44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+mj-lt"/>
              </a:rPr>
              <a:t>Grazie</a:t>
            </a:r>
            <a:r>
              <a:rPr kumimoji="0" lang="pt-PT" altLang="es-AR" sz="44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+mj-lt"/>
              </a:rPr>
              <a:t> </a:t>
            </a:r>
            <a:r>
              <a:rPr kumimoji="0" lang="pt-PT" altLang="es-AR" sz="44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+mj-lt"/>
              </a:rPr>
              <a:t>mille</a:t>
            </a:r>
            <a:endParaRPr lang="es-AR" sz="4400" b="1" dirty="0">
              <a:latin typeface="+mj-lt"/>
            </a:endParaRPr>
          </a:p>
        </p:txBody>
      </p:sp>
      <p:pic>
        <p:nvPicPr>
          <p:cNvPr id="5" name="Google Shape;474;p14" descr="Piñero.jpg">
            <a:extLst>
              <a:ext uri="{FF2B5EF4-FFF2-40B4-BE49-F238E27FC236}">
                <a16:creationId xmlns:a16="http://schemas.microsoft.com/office/drawing/2014/main" id="{82950BD6-D3FE-06C2-1F48-29A5D3DC4D1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5674" y="3161717"/>
            <a:ext cx="5474237" cy="2861107"/>
          </a:xfrm>
          <a:prstGeom prst="rect">
            <a:avLst/>
          </a:prstGeom>
          <a:noFill/>
          <a:ln w="9525" cap="flat" cmpd="sng">
            <a:solidFill>
              <a:srgbClr val="FF3300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6" name="Google Shape;475;p14">
            <a:extLst>
              <a:ext uri="{FF2B5EF4-FFF2-40B4-BE49-F238E27FC236}">
                <a16:creationId xmlns:a16="http://schemas.microsoft.com/office/drawing/2014/main" id="{11BDFAF7-F81C-B49F-E629-9F842CC68F04}"/>
              </a:ext>
            </a:extLst>
          </p:cNvPr>
          <p:cNvSpPr txBox="1"/>
          <p:nvPr/>
        </p:nvSpPr>
        <p:spPr>
          <a:xfrm>
            <a:off x="2512986" y="6017215"/>
            <a:ext cx="1903412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AR" sz="2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Htal</a:t>
            </a:r>
            <a:r>
              <a:rPr lang="es-AR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P. Piñero</a:t>
            </a:r>
            <a:endParaRPr sz="2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476;p14">
            <a:extLst>
              <a:ext uri="{FF2B5EF4-FFF2-40B4-BE49-F238E27FC236}">
                <a16:creationId xmlns:a16="http://schemas.microsoft.com/office/drawing/2014/main" id="{C9266D67-DB26-0884-145C-89D8EB98298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59613" y="3161717"/>
            <a:ext cx="4799887" cy="286110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477;p14">
            <a:extLst>
              <a:ext uri="{FF2B5EF4-FFF2-40B4-BE49-F238E27FC236}">
                <a16:creationId xmlns:a16="http://schemas.microsoft.com/office/drawing/2014/main" id="{5C50C910-715B-F891-059B-2854649F1EE1}"/>
              </a:ext>
            </a:extLst>
          </p:cNvPr>
          <p:cNvSpPr txBox="1"/>
          <p:nvPr/>
        </p:nvSpPr>
        <p:spPr>
          <a:xfrm>
            <a:off x="7659372" y="6005608"/>
            <a:ext cx="2928836" cy="440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AR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Policlínica Bancaria</a:t>
            </a:r>
            <a:endParaRPr sz="2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7397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1363510"/>
            <a:ext cx="10363200" cy="1470025"/>
          </a:xfrm>
        </p:spPr>
        <p:txBody>
          <a:bodyPr>
            <a:normAutofit/>
          </a:bodyPr>
          <a:lstStyle/>
          <a:p>
            <a:r>
              <a:rPr lang="it-IT" sz="4000" b="1" dirty="0"/>
              <a:t>Trauma toracico: management e strategie</a:t>
            </a:r>
            <a:br>
              <a:rPr lang="it-IT" sz="4000" b="1" dirty="0"/>
            </a:br>
            <a:r>
              <a:rPr lang="it-IT" sz="4000" b="1" dirty="0"/>
              <a:t>terapeutiche</a:t>
            </a:r>
            <a:endParaRPr lang="it-IT" sz="4000" dirty="0"/>
          </a:p>
        </p:txBody>
      </p:sp>
      <p:sp>
        <p:nvSpPr>
          <p:cNvPr id="6" name="Google Shape;98;g1ea6bed6f50_0_761">
            <a:extLst>
              <a:ext uri="{FF2B5EF4-FFF2-40B4-BE49-F238E27FC236}">
                <a16:creationId xmlns:a16="http://schemas.microsoft.com/office/drawing/2014/main" id="{8559FC11-96A1-5390-FA3E-504EF02C6928}"/>
              </a:ext>
            </a:extLst>
          </p:cNvPr>
          <p:cNvSpPr txBox="1"/>
          <p:nvPr/>
        </p:nvSpPr>
        <p:spPr>
          <a:xfrm>
            <a:off x="1346019" y="4145769"/>
            <a:ext cx="4549445" cy="1673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342900" lvl="0" indent="-387350" algn="just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rgbClr val="000000"/>
              </a:buClr>
              <a:buSzPts val="4300"/>
              <a:buChar char="•"/>
            </a:pPr>
            <a:r>
              <a:rPr lang="en-US" sz="2400" b="1" dirty="0" err="1">
                <a:solidFill>
                  <a:srgbClr val="202124"/>
                </a:solidFill>
                <a:highlight>
                  <a:srgbClr val="F8F9FA"/>
                </a:highlight>
              </a:rPr>
              <a:t>Pubblico</a:t>
            </a:r>
            <a:r>
              <a:rPr lang="en-US" sz="2400" b="1" dirty="0">
                <a:solidFill>
                  <a:srgbClr val="202124"/>
                </a:solidFill>
                <a:highlight>
                  <a:srgbClr val="F8F9FA"/>
                </a:highlight>
              </a:rPr>
              <a:t> per trauma</a:t>
            </a:r>
          </a:p>
          <a:p>
            <a:pPr marL="342900" lvl="0" indent="-387350" algn="just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rgbClr val="000000"/>
              </a:buClr>
              <a:buSzPts val="4300"/>
              <a:buChar char="•"/>
            </a:pPr>
            <a:r>
              <a:rPr lang="en-US" sz="2400" b="1" dirty="0">
                <a:solidFill>
                  <a:srgbClr val="202124"/>
                </a:solidFill>
                <a:highlight>
                  <a:srgbClr val="F8F9FA"/>
                </a:highlight>
              </a:rPr>
              <a:t>Base in </a:t>
            </a:r>
            <a:r>
              <a:rPr lang="en-US" sz="2400" b="1" dirty="0" err="1">
                <a:solidFill>
                  <a:srgbClr val="202124"/>
                </a:solidFill>
                <a:highlight>
                  <a:srgbClr val="F8F9FA"/>
                </a:highlight>
              </a:rPr>
              <a:t>ogni</a:t>
            </a:r>
            <a:r>
              <a:rPr lang="en-US" sz="2400" b="1" dirty="0">
                <a:solidFill>
                  <a:srgbClr val="202124"/>
                </a:solidFill>
                <a:highlight>
                  <a:srgbClr val="F8F9FA"/>
                </a:highlight>
              </a:rPr>
              <a:t> </a:t>
            </a:r>
            <a:r>
              <a:rPr lang="en-US" sz="2400" b="1" dirty="0" err="1">
                <a:solidFill>
                  <a:srgbClr val="202124"/>
                </a:solidFill>
                <a:highlight>
                  <a:srgbClr val="F8F9FA"/>
                </a:highlight>
              </a:rPr>
              <a:t>ospedale</a:t>
            </a:r>
            <a:endParaRPr lang="en-US" sz="2400" b="1" dirty="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marL="342900" lvl="0" indent="-387350" algn="just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rgbClr val="000000"/>
              </a:buClr>
              <a:buSzPts val="4300"/>
              <a:buChar char="•"/>
            </a:pPr>
            <a:r>
              <a:rPr lang="en-US" sz="2400" b="1" dirty="0">
                <a:solidFill>
                  <a:srgbClr val="202124"/>
                </a:solidFill>
                <a:highlight>
                  <a:srgbClr val="F8F9FA"/>
                </a:highlight>
              </a:rPr>
              <a:t>Medico</a:t>
            </a:r>
            <a:endParaRPr sz="36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99;g1ea6bed6f50_0_761">
            <a:extLst>
              <a:ext uri="{FF2B5EF4-FFF2-40B4-BE49-F238E27FC236}">
                <a16:creationId xmlns:a16="http://schemas.microsoft.com/office/drawing/2014/main" id="{55F53643-96C6-C56E-E289-5486AC3E2C3B}"/>
              </a:ext>
            </a:extLst>
          </p:cNvPr>
          <p:cNvSpPr txBox="1"/>
          <p:nvPr/>
        </p:nvSpPr>
        <p:spPr>
          <a:xfrm>
            <a:off x="3231966" y="2916597"/>
            <a:ext cx="5668369" cy="64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800" b="1" dirty="0">
                <a:solidFill>
                  <a:srgbClr val="202124"/>
                </a:solidFill>
                <a:highlight>
                  <a:srgbClr val="F8F9FA"/>
                </a:highlight>
              </a:rPr>
              <a:t>SISTEMA PREHOSPITALARIO</a:t>
            </a:r>
            <a:endParaRPr sz="4400" b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3BB9F6D-A915-A6E8-2EED-CE484F27E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7835" y="3820642"/>
            <a:ext cx="3508706" cy="233488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F5A0E34-C9F6-C93D-5532-160292C309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4480" y="2833535"/>
            <a:ext cx="2491494" cy="332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5355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83457" y="773576"/>
            <a:ext cx="11474245" cy="1470025"/>
          </a:xfrm>
        </p:spPr>
        <p:txBody>
          <a:bodyPr>
            <a:normAutofit/>
          </a:bodyPr>
          <a:lstStyle/>
          <a:p>
            <a:r>
              <a:rPr lang="it-IT" sz="3600" b="1" dirty="0"/>
              <a:t>Trauma toracico: management e strategie terapeutiche</a:t>
            </a:r>
            <a:endParaRPr lang="it-IT" sz="3600" dirty="0"/>
          </a:p>
        </p:txBody>
      </p:sp>
      <p:sp>
        <p:nvSpPr>
          <p:cNvPr id="4" name="Google Shape;98;g1ea6bed6f50_0_761">
            <a:extLst>
              <a:ext uri="{FF2B5EF4-FFF2-40B4-BE49-F238E27FC236}">
                <a16:creationId xmlns:a16="http://schemas.microsoft.com/office/drawing/2014/main" id="{83485787-9027-603A-E375-70EE1A7DEF1A}"/>
              </a:ext>
            </a:extLst>
          </p:cNvPr>
          <p:cNvSpPr txBox="1"/>
          <p:nvPr/>
        </p:nvSpPr>
        <p:spPr>
          <a:xfrm>
            <a:off x="1016899" y="2380878"/>
            <a:ext cx="4159780" cy="4221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342900" lvl="0" indent="-387350" algn="just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rgbClr val="000000"/>
              </a:buClr>
              <a:buSzPct val="150000"/>
              <a:buChar char="•"/>
            </a:pPr>
            <a:r>
              <a:rPr lang="en-US" sz="2000" b="1" dirty="0">
                <a:solidFill>
                  <a:srgbClr val="202124"/>
                </a:solidFill>
                <a:highlight>
                  <a:srgbClr val="F8F9FA"/>
                </a:highlight>
              </a:rPr>
              <a:t>Medici </a:t>
            </a:r>
            <a:r>
              <a:rPr lang="en-US" sz="2000" b="1" dirty="0" err="1">
                <a:solidFill>
                  <a:srgbClr val="202124"/>
                </a:solidFill>
                <a:highlight>
                  <a:srgbClr val="F8F9FA"/>
                </a:highlight>
              </a:rPr>
              <a:t>generali</a:t>
            </a:r>
            <a:endParaRPr lang="en-US" sz="2000" b="1" dirty="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marL="342900" lvl="0" indent="-387350" algn="just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rgbClr val="000000"/>
              </a:buClr>
              <a:buSzPct val="150000"/>
              <a:buChar char="•"/>
            </a:pPr>
            <a:r>
              <a:rPr lang="en-US" sz="2000" b="1" dirty="0" err="1">
                <a:solidFill>
                  <a:srgbClr val="202124"/>
                </a:solidFill>
                <a:highlight>
                  <a:srgbClr val="F8F9FA"/>
                </a:highlight>
              </a:rPr>
              <a:t>Specialisti</a:t>
            </a:r>
            <a:endParaRPr lang="en-US" sz="2000" b="1" dirty="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lvl="0" algn="just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rgbClr val="000000"/>
              </a:buClr>
              <a:buSzPct val="150000"/>
            </a:pPr>
            <a:r>
              <a:rPr lang="en-US" sz="2000" b="1" dirty="0">
                <a:solidFill>
                  <a:srgbClr val="202124"/>
                </a:solidFill>
                <a:highlight>
                  <a:srgbClr val="F8F9FA"/>
                </a:highlight>
              </a:rPr>
              <a:t>	</a:t>
            </a:r>
            <a:r>
              <a:rPr lang="en-US" sz="2000" b="1" dirty="0" err="1">
                <a:solidFill>
                  <a:srgbClr val="202124"/>
                </a:solidFill>
                <a:highlight>
                  <a:srgbClr val="F8F9FA"/>
                </a:highlight>
              </a:rPr>
              <a:t>Clinico</a:t>
            </a:r>
            <a:endParaRPr lang="en-US" sz="2000" b="1" dirty="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lvl="0" algn="just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rgbClr val="000000"/>
              </a:buClr>
              <a:buSzPct val="150000"/>
            </a:pPr>
            <a:r>
              <a:rPr lang="en-US" sz="2000" b="1" dirty="0">
                <a:solidFill>
                  <a:srgbClr val="202124"/>
                </a:solidFill>
                <a:highlight>
                  <a:srgbClr val="F8F9FA"/>
                </a:highlight>
              </a:rPr>
              <a:t>	</a:t>
            </a:r>
            <a:r>
              <a:rPr lang="en-US" sz="2000" b="1" dirty="0" err="1">
                <a:solidFill>
                  <a:srgbClr val="202124"/>
                </a:solidFill>
                <a:highlight>
                  <a:srgbClr val="F8F9FA"/>
                </a:highlight>
              </a:rPr>
              <a:t>Chirurghi</a:t>
            </a:r>
            <a:endParaRPr lang="en-US" sz="2000" b="1" dirty="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lvl="0" algn="just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rgbClr val="000000"/>
              </a:buClr>
              <a:buSzPct val="150000"/>
            </a:pPr>
            <a:r>
              <a:rPr lang="en-US" sz="2000" b="1" dirty="0">
                <a:solidFill>
                  <a:srgbClr val="202124"/>
                </a:solidFill>
                <a:highlight>
                  <a:srgbClr val="F8F9FA"/>
                </a:highlight>
              </a:rPr>
              <a:t>	</a:t>
            </a:r>
            <a:r>
              <a:rPr lang="en-US" sz="2000" b="1" dirty="0" err="1">
                <a:solidFill>
                  <a:srgbClr val="202124"/>
                </a:solidFill>
                <a:highlight>
                  <a:srgbClr val="F8F9FA"/>
                </a:highlight>
              </a:rPr>
              <a:t>Traumatologi</a:t>
            </a:r>
            <a:endParaRPr lang="en-US" sz="2000" b="1" dirty="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lvl="0" algn="just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rgbClr val="000000"/>
              </a:buClr>
              <a:buSzPct val="150000"/>
            </a:pPr>
            <a:r>
              <a:rPr lang="en-US" sz="2000" b="1" dirty="0">
                <a:solidFill>
                  <a:srgbClr val="202124"/>
                </a:solidFill>
                <a:highlight>
                  <a:srgbClr val="F8F9FA"/>
                </a:highlight>
              </a:rPr>
              <a:t>	</a:t>
            </a:r>
            <a:r>
              <a:rPr lang="en-US" sz="2000" b="1" dirty="0" err="1">
                <a:solidFill>
                  <a:srgbClr val="202124"/>
                </a:solidFill>
                <a:highlight>
                  <a:srgbClr val="F8F9FA"/>
                </a:highlight>
              </a:rPr>
              <a:t>Tocoginecologi</a:t>
            </a:r>
            <a:endParaRPr lang="en-US" sz="2000" b="1" dirty="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lvl="0" algn="just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rgbClr val="000000"/>
              </a:buClr>
              <a:buSzPct val="150000"/>
            </a:pPr>
            <a:r>
              <a:rPr lang="en-US" sz="2000" b="1" dirty="0">
                <a:solidFill>
                  <a:srgbClr val="202124"/>
                </a:solidFill>
                <a:highlight>
                  <a:srgbClr val="F8F9FA"/>
                </a:highlight>
              </a:rPr>
              <a:t>	</a:t>
            </a:r>
            <a:r>
              <a:rPr lang="en-US" sz="2000" b="1" dirty="0" err="1">
                <a:solidFill>
                  <a:srgbClr val="202124"/>
                </a:solidFill>
                <a:highlight>
                  <a:srgbClr val="F8F9FA"/>
                </a:highlight>
              </a:rPr>
              <a:t>Chirurgo</a:t>
            </a:r>
            <a:r>
              <a:rPr lang="en-US" sz="2000" b="1" dirty="0">
                <a:solidFill>
                  <a:srgbClr val="202124"/>
                </a:solidFill>
                <a:highlight>
                  <a:srgbClr val="F8F9FA"/>
                </a:highlight>
              </a:rPr>
              <a:t> maxillo-</a:t>
            </a:r>
            <a:r>
              <a:rPr lang="en-US" sz="2000" b="1" dirty="0" err="1">
                <a:solidFill>
                  <a:srgbClr val="202124"/>
                </a:solidFill>
                <a:highlight>
                  <a:srgbClr val="F8F9FA"/>
                </a:highlight>
              </a:rPr>
              <a:t>facciale</a:t>
            </a:r>
            <a:endParaRPr lang="en-US" sz="2000" b="1" dirty="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lvl="0" algn="just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rgbClr val="000000"/>
              </a:buClr>
              <a:buSzPct val="150000"/>
            </a:pPr>
            <a:r>
              <a:rPr lang="en-US" sz="2000" b="1" dirty="0">
                <a:solidFill>
                  <a:srgbClr val="202124"/>
                </a:solidFill>
                <a:highlight>
                  <a:srgbClr val="F8F9FA"/>
                </a:highlight>
              </a:rPr>
              <a:t>	</a:t>
            </a:r>
            <a:r>
              <a:rPr lang="en-US" sz="2000" b="1" dirty="0" err="1">
                <a:solidFill>
                  <a:srgbClr val="202124"/>
                </a:solidFill>
                <a:highlight>
                  <a:srgbClr val="F8F9FA"/>
                </a:highlight>
              </a:rPr>
              <a:t>Anestesisti</a:t>
            </a:r>
            <a:endParaRPr lang="en-US" sz="2000" b="1" dirty="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lvl="0" algn="just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rgbClr val="000000"/>
              </a:buClr>
              <a:buSzPct val="150000"/>
            </a:pPr>
            <a:r>
              <a:rPr lang="en-US" sz="2000" b="1" dirty="0">
                <a:solidFill>
                  <a:srgbClr val="202124"/>
                </a:solidFill>
                <a:highlight>
                  <a:srgbClr val="F8F9FA"/>
                </a:highlight>
              </a:rPr>
              <a:t>	</a:t>
            </a:r>
            <a:r>
              <a:rPr lang="en-US" sz="2000" b="1" dirty="0" err="1">
                <a:solidFill>
                  <a:srgbClr val="202124"/>
                </a:solidFill>
                <a:highlight>
                  <a:srgbClr val="F8F9FA"/>
                </a:highlight>
              </a:rPr>
              <a:t>Psichiatria</a:t>
            </a:r>
            <a:endParaRPr lang="en-US" sz="2000" b="1" dirty="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marL="342900" lvl="0" indent="-387350" algn="just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rgbClr val="000000"/>
              </a:buClr>
              <a:buSzPct val="150000"/>
              <a:buChar char="•"/>
            </a:pPr>
            <a:r>
              <a:rPr lang="en-US" sz="2000" b="1" dirty="0">
                <a:solidFill>
                  <a:srgbClr val="202124"/>
                </a:solidFill>
                <a:highlight>
                  <a:srgbClr val="F8F9FA"/>
                </a:highlight>
              </a:rPr>
              <a:t>RX</a:t>
            </a:r>
          </a:p>
          <a:p>
            <a:pPr marL="342900" lvl="0" indent="-387350" algn="just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rgbClr val="000000"/>
              </a:buClr>
              <a:buSzPct val="150000"/>
              <a:buChar char="•"/>
            </a:pPr>
            <a:r>
              <a:rPr lang="en-US" sz="2000" b="1" dirty="0">
                <a:solidFill>
                  <a:srgbClr val="202124"/>
                </a:solidFill>
                <a:highlight>
                  <a:srgbClr val="F8F9FA"/>
                </a:highlight>
              </a:rPr>
              <a:t>TC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1F7A333-204E-D397-A97B-2D3FC4F3D894}"/>
              </a:ext>
            </a:extLst>
          </p:cNvPr>
          <p:cNvSpPr txBox="1"/>
          <p:nvPr/>
        </p:nvSpPr>
        <p:spPr>
          <a:xfrm>
            <a:off x="1268364" y="1982676"/>
            <a:ext cx="1962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400" b="1" dirty="0"/>
              <a:t>Guardia 24h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3B2EC6B-768E-341D-C6D5-6047D27C27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223" y="1977854"/>
            <a:ext cx="4497732" cy="207795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BC6F676-1DDB-E5EE-E63C-3236D146C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8526" y="2927055"/>
            <a:ext cx="2789711" cy="128884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C237C76-545F-E057-8701-1399ECD3D1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0159" y="4215901"/>
            <a:ext cx="4615506" cy="2132363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AF82579-5256-D8B2-A488-6A352E520515}"/>
              </a:ext>
            </a:extLst>
          </p:cNvPr>
          <p:cNvSpPr txBox="1"/>
          <p:nvPr/>
        </p:nvSpPr>
        <p:spPr>
          <a:xfrm>
            <a:off x="9209938" y="2142086"/>
            <a:ext cx="23807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800" b="1" dirty="0"/>
              <a:t>Shock </a:t>
            </a:r>
            <a:r>
              <a:rPr lang="es-AR" sz="2800" b="1" dirty="0" err="1"/>
              <a:t>Room</a:t>
            </a:r>
            <a:endParaRPr lang="es-AR" sz="2800" b="1" dirty="0"/>
          </a:p>
        </p:txBody>
      </p:sp>
    </p:spTree>
    <p:extLst>
      <p:ext uri="{BB962C8B-B14F-4D97-AF65-F5344CB8AC3E}">
        <p14:creationId xmlns:p14="http://schemas.microsoft.com/office/powerpoint/2010/main" val="861930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1289774"/>
            <a:ext cx="10363200" cy="1470025"/>
          </a:xfrm>
        </p:spPr>
        <p:txBody>
          <a:bodyPr>
            <a:normAutofit/>
          </a:bodyPr>
          <a:lstStyle/>
          <a:p>
            <a:r>
              <a:rPr lang="it-IT" sz="4000" b="1" dirty="0"/>
              <a:t>Trauma toracico: management e strategie</a:t>
            </a:r>
            <a:br>
              <a:rPr lang="it-IT" sz="4000" b="1" dirty="0"/>
            </a:br>
            <a:r>
              <a:rPr lang="it-IT" sz="4000" b="1" dirty="0"/>
              <a:t>terapeutiche</a:t>
            </a:r>
            <a:endParaRPr lang="it-IT" sz="4000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21688C5-CE39-649E-8175-0CED7EB4A9E8}"/>
              </a:ext>
            </a:extLst>
          </p:cNvPr>
          <p:cNvSpPr txBox="1">
            <a:spLocks noChangeArrowheads="1"/>
          </p:cNvSpPr>
          <p:nvPr/>
        </p:nvSpPr>
        <p:spPr>
          <a:xfrm>
            <a:off x="2125717" y="2957309"/>
            <a:ext cx="7772400" cy="633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_tradnl" altLang="es-AR" sz="3600" b="1" dirty="0"/>
              <a:t>COT-ACS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DEEB106-5480-B8DA-B624-D008E51F9848}"/>
              </a:ext>
            </a:extLst>
          </p:cNvPr>
          <p:cNvSpPr txBox="1">
            <a:spLocks noChangeArrowheads="1"/>
          </p:cNvSpPr>
          <p:nvPr/>
        </p:nvSpPr>
        <p:spPr>
          <a:xfrm>
            <a:off x="2912209" y="3649552"/>
            <a:ext cx="7426411" cy="2618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08000" indent="-457200" algn="l">
              <a:buSzPct val="106000"/>
              <a:buFont typeface="Arial" panose="020B0604020202020204" pitchFamily="34" charset="0"/>
              <a:buChar char="•"/>
            </a:pPr>
            <a:r>
              <a:rPr lang="es-ES_tradnl" altLang="es-AR" sz="3200" b="1" dirty="0"/>
              <a:t>Standard ATLS</a:t>
            </a:r>
          </a:p>
          <a:p>
            <a:pPr algn="l">
              <a:buSzPct val="106000"/>
            </a:pPr>
            <a:r>
              <a:rPr lang="es-ES_tradnl" altLang="es-AR" sz="3200" b="1" dirty="0"/>
              <a:t>		A-B-C-D-E</a:t>
            </a:r>
          </a:p>
          <a:p>
            <a:pPr marL="508000" indent="-457200" algn="l">
              <a:buSzPct val="106000"/>
              <a:buFont typeface="Arial" panose="020B0604020202020204" pitchFamily="34" charset="0"/>
              <a:buChar char="•"/>
            </a:pPr>
            <a:r>
              <a:rPr lang="es-ES_tradnl" altLang="es-AR" sz="3200" b="1" dirty="0" err="1"/>
              <a:t>Luogo</a:t>
            </a:r>
            <a:r>
              <a:rPr lang="es-ES_tradnl" altLang="es-AR" sz="3200" b="1" dirty="0"/>
              <a:t> </a:t>
            </a:r>
            <a:r>
              <a:rPr lang="es-ES_tradnl" altLang="es-AR" sz="3200" b="1" dirty="0" err="1"/>
              <a:t>più</a:t>
            </a:r>
            <a:r>
              <a:rPr lang="es-ES_tradnl" altLang="es-AR" sz="3200" b="1" dirty="0"/>
              <a:t> </a:t>
            </a:r>
            <a:r>
              <a:rPr lang="es-ES_tradnl" altLang="es-AR" sz="3200" b="1" dirty="0" err="1"/>
              <a:t>appropriato</a:t>
            </a:r>
            <a:r>
              <a:rPr lang="es-ES_tradnl" altLang="es-AR" sz="3200" b="1" dirty="0"/>
              <a:t> </a:t>
            </a:r>
            <a:r>
              <a:rPr lang="es-ES_tradnl" altLang="es-AR" sz="3200" b="1" dirty="0" err="1"/>
              <a:t>nelle</a:t>
            </a:r>
            <a:r>
              <a:rPr lang="es-ES_tradnl" altLang="es-AR" sz="3200" b="1" dirty="0"/>
              <a:t> </a:t>
            </a:r>
            <a:r>
              <a:rPr lang="es-ES_tradnl" altLang="es-AR" sz="3200" b="1" dirty="0" err="1"/>
              <a:t>vicinanze</a:t>
            </a:r>
            <a:endParaRPr lang="es-ES_tradnl" altLang="es-AR" sz="3200" b="1" dirty="0"/>
          </a:p>
          <a:p>
            <a:pPr marL="508000" indent="-457200" algn="l">
              <a:buSzPct val="106000"/>
              <a:buFont typeface="Arial" panose="020B0604020202020204" pitchFamily="34" charset="0"/>
              <a:buChar char="•"/>
            </a:pPr>
            <a:r>
              <a:rPr lang="es-ES_tradnl" altLang="es-AR" sz="3200" b="1" dirty="0"/>
              <a:t>Triage</a:t>
            </a:r>
          </a:p>
        </p:txBody>
      </p:sp>
    </p:spTree>
    <p:extLst>
      <p:ext uri="{BB962C8B-B14F-4D97-AF65-F5344CB8AC3E}">
        <p14:creationId xmlns:p14="http://schemas.microsoft.com/office/powerpoint/2010/main" val="3782968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0" y="727519"/>
            <a:ext cx="11964378" cy="1470025"/>
          </a:xfrm>
        </p:spPr>
        <p:txBody>
          <a:bodyPr>
            <a:normAutofit/>
          </a:bodyPr>
          <a:lstStyle/>
          <a:p>
            <a:r>
              <a:rPr lang="it-IT" sz="4000" b="1" dirty="0"/>
              <a:t>Trauma toracico: management e strategie terapeutiche</a:t>
            </a:r>
            <a:endParaRPr lang="it-IT" sz="4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6729482-EBDC-32BA-8796-9FF3389EEF08}"/>
              </a:ext>
            </a:extLst>
          </p:cNvPr>
          <p:cNvSpPr txBox="1">
            <a:spLocks noChangeArrowheads="1"/>
          </p:cNvSpPr>
          <p:nvPr/>
        </p:nvSpPr>
        <p:spPr>
          <a:xfrm>
            <a:off x="5869860" y="2284987"/>
            <a:ext cx="6020778" cy="633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_tradnl" altLang="es-AR" sz="3600" b="1" dirty="0" err="1"/>
              <a:t>Mortality</a:t>
            </a:r>
            <a:endParaRPr lang="es-ES_tradnl" altLang="es-AR" sz="3600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77E5C9-EEB0-12F9-BF43-D966413B4700}"/>
              </a:ext>
            </a:extLst>
          </p:cNvPr>
          <p:cNvSpPr txBox="1">
            <a:spLocks noChangeArrowheads="1"/>
          </p:cNvSpPr>
          <p:nvPr/>
        </p:nvSpPr>
        <p:spPr>
          <a:xfrm>
            <a:off x="6283064" y="2770753"/>
            <a:ext cx="5607574" cy="3379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l"/>
            <a:r>
              <a:rPr lang="es-ES_tradnl" altLang="es-AR" sz="2800" b="1" dirty="0"/>
              <a:t>Aorta 				80%</a:t>
            </a:r>
          </a:p>
          <a:p>
            <a:pPr algn="l"/>
            <a:r>
              <a:rPr lang="es-ES_tradnl" altLang="es-AR" sz="2800" b="1" dirty="0" err="1"/>
              <a:t>Polmone</a:t>
            </a:r>
            <a:r>
              <a:rPr lang="es-ES_tradnl" altLang="es-AR" sz="2800" b="1" dirty="0"/>
              <a:t> 				52%</a:t>
            </a:r>
          </a:p>
          <a:p>
            <a:pPr algn="l"/>
            <a:r>
              <a:rPr lang="es-ES_tradnl" altLang="es-AR" sz="2800" b="1" dirty="0" err="1"/>
              <a:t>Vene</a:t>
            </a:r>
            <a:r>
              <a:rPr lang="es-ES_tradnl" altLang="es-AR" sz="2800" b="1" dirty="0"/>
              <a:t> Cava 				50%</a:t>
            </a:r>
          </a:p>
          <a:p>
            <a:pPr algn="l"/>
            <a:r>
              <a:rPr lang="es-ES_tradnl" altLang="es-AR" sz="2800" b="1" dirty="0" err="1"/>
              <a:t>Cuore</a:t>
            </a:r>
            <a:r>
              <a:rPr lang="es-ES_tradnl" altLang="es-AR" sz="2800" b="1" dirty="0"/>
              <a:t> 				36%</a:t>
            </a:r>
          </a:p>
          <a:p>
            <a:pPr algn="l"/>
            <a:r>
              <a:rPr lang="es-ES_tradnl" altLang="es-AR" sz="2800" b="1" dirty="0" err="1"/>
              <a:t>Succlavio</a:t>
            </a:r>
            <a:r>
              <a:rPr lang="es-ES_tradnl" altLang="es-AR" sz="2800" b="1" dirty="0"/>
              <a:t>/</a:t>
            </a:r>
            <a:r>
              <a:rPr lang="es-ES_tradnl" altLang="es-AR" sz="2800" b="1" dirty="0" err="1"/>
              <a:t>Innominato</a:t>
            </a:r>
            <a:r>
              <a:rPr lang="es-ES_tradnl" altLang="es-AR" sz="2800" b="1" dirty="0"/>
              <a:t> 		33%</a:t>
            </a:r>
          </a:p>
          <a:p>
            <a:pPr algn="l"/>
            <a:r>
              <a:rPr lang="es-ES_tradnl" altLang="es-AR" sz="2800" b="1" dirty="0" err="1"/>
              <a:t>Parete</a:t>
            </a:r>
            <a:r>
              <a:rPr lang="es-ES_tradnl" altLang="es-AR" sz="2800" b="1" dirty="0"/>
              <a:t> </a:t>
            </a:r>
            <a:r>
              <a:rPr lang="es-ES_tradnl" altLang="es-AR" sz="2800" b="1" dirty="0" err="1"/>
              <a:t>toracica</a:t>
            </a:r>
            <a:r>
              <a:rPr lang="es-ES_tradnl" altLang="es-AR" sz="2800" b="1" dirty="0"/>
              <a:t> 			19%</a:t>
            </a:r>
          </a:p>
        </p:txBody>
      </p:sp>
      <p:pic>
        <p:nvPicPr>
          <p:cNvPr id="5" name="Google Shape;114;g1ea6bed6f50_0_765" descr="13">
            <a:extLst>
              <a:ext uri="{FF2B5EF4-FFF2-40B4-BE49-F238E27FC236}">
                <a16:creationId xmlns:a16="http://schemas.microsoft.com/office/drawing/2014/main" id="{51AA3EB8-5EA7-D985-0F5F-CF9101113E4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44553" y="2840015"/>
            <a:ext cx="2635388" cy="1326871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6" name="Google Shape;115;g1ea6bed6f50_0_765" descr="121">
            <a:extLst>
              <a:ext uri="{FF2B5EF4-FFF2-40B4-BE49-F238E27FC236}">
                <a16:creationId xmlns:a16="http://schemas.microsoft.com/office/drawing/2014/main" id="{35B92415-D6AE-B838-6403-C2391ADDFBA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2993" y="4849770"/>
            <a:ext cx="2635389" cy="1470025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7" name="Google Shape;117;g1ea6bed6f50_0_765">
            <a:extLst>
              <a:ext uri="{FF2B5EF4-FFF2-40B4-BE49-F238E27FC236}">
                <a16:creationId xmlns:a16="http://schemas.microsoft.com/office/drawing/2014/main" id="{BF1BD67C-026E-D4BB-04D9-650D95B68622}"/>
              </a:ext>
            </a:extLst>
          </p:cNvPr>
          <p:cNvSpPr txBox="1"/>
          <p:nvPr/>
        </p:nvSpPr>
        <p:spPr>
          <a:xfrm>
            <a:off x="1267116" y="4458319"/>
            <a:ext cx="146895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latin typeface="Calibri"/>
                <a:ea typeface="Calibri"/>
                <a:cs typeface="Calibri"/>
                <a:sym typeface="Calibri"/>
              </a:rPr>
              <a:t>Coltellata</a:t>
            </a:r>
            <a:endParaRPr sz="1100" dirty="0"/>
          </a:p>
        </p:txBody>
      </p:sp>
      <p:sp>
        <p:nvSpPr>
          <p:cNvPr id="8" name="Google Shape;116;g1ea6bed6f50_0_765">
            <a:extLst>
              <a:ext uri="{FF2B5EF4-FFF2-40B4-BE49-F238E27FC236}">
                <a16:creationId xmlns:a16="http://schemas.microsoft.com/office/drawing/2014/main" id="{AB624DFC-893C-CB83-0C41-4363C06BBAF0}"/>
              </a:ext>
            </a:extLst>
          </p:cNvPr>
          <p:cNvSpPr txBox="1"/>
          <p:nvPr/>
        </p:nvSpPr>
        <p:spPr>
          <a:xfrm>
            <a:off x="565721" y="2328144"/>
            <a:ext cx="286300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latin typeface="Calibri"/>
                <a:ea typeface="Calibri"/>
                <a:cs typeface="Calibri"/>
                <a:sym typeface="Calibri"/>
              </a:rPr>
              <a:t>Ferita</a:t>
            </a: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 da </a:t>
            </a:r>
            <a:r>
              <a:rPr lang="en-US" sz="2000" b="1" dirty="0" err="1">
                <a:latin typeface="Calibri"/>
                <a:ea typeface="Calibri"/>
                <a:cs typeface="Calibri"/>
                <a:sym typeface="Calibri"/>
              </a:rPr>
              <a:t>arma</a:t>
            </a: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 da fuoco</a:t>
            </a:r>
            <a:endParaRPr sz="1100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C3840FF7-4D51-BC35-5DF6-BA04BBBE1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382" y="3664788"/>
            <a:ext cx="2787447" cy="1566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117;g1ea6bed6f50_0_765">
            <a:extLst>
              <a:ext uri="{FF2B5EF4-FFF2-40B4-BE49-F238E27FC236}">
                <a16:creationId xmlns:a16="http://schemas.microsoft.com/office/drawing/2014/main" id="{ACEEF514-D58A-4250-ADC4-A8EB6C0C8A9D}"/>
              </a:ext>
            </a:extLst>
          </p:cNvPr>
          <p:cNvSpPr txBox="1"/>
          <p:nvPr/>
        </p:nvSpPr>
        <p:spPr>
          <a:xfrm>
            <a:off x="4382507" y="3194813"/>
            <a:ext cx="1723322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latin typeface="Calibri"/>
                <a:ea typeface="Calibri"/>
                <a:cs typeface="Calibri"/>
                <a:sym typeface="Calibri"/>
              </a:rPr>
              <a:t>Contusione</a:t>
            </a:r>
            <a:endParaRPr sz="1100" dirty="0"/>
          </a:p>
        </p:txBody>
      </p:sp>
    </p:spTree>
    <p:extLst>
      <p:ext uri="{BB962C8B-B14F-4D97-AF65-F5344CB8AC3E}">
        <p14:creationId xmlns:p14="http://schemas.microsoft.com/office/powerpoint/2010/main" val="26656072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1289774"/>
            <a:ext cx="10363200" cy="1470025"/>
          </a:xfrm>
        </p:spPr>
        <p:txBody>
          <a:bodyPr>
            <a:normAutofit/>
          </a:bodyPr>
          <a:lstStyle/>
          <a:p>
            <a:r>
              <a:rPr lang="it-IT" sz="4000" b="1" dirty="0"/>
              <a:t>Trauma toracico: management e strategie</a:t>
            </a:r>
            <a:br>
              <a:rPr lang="it-IT" sz="4000" b="1" dirty="0"/>
            </a:br>
            <a:r>
              <a:rPr lang="it-IT" sz="4000" b="1" dirty="0"/>
              <a:t>terapeutiche</a:t>
            </a:r>
            <a:endParaRPr lang="it-IT" sz="4000" dirty="0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5BF49B3C-EB98-8142-13D5-5F62D9CCD42C}"/>
              </a:ext>
            </a:extLst>
          </p:cNvPr>
          <p:cNvSpPr txBox="1">
            <a:spLocks noChangeArrowheads="1"/>
          </p:cNvSpPr>
          <p:nvPr/>
        </p:nvSpPr>
        <p:spPr>
          <a:xfrm>
            <a:off x="1467568" y="2743200"/>
            <a:ext cx="6607486" cy="3878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0800" indent="0" algn="l"/>
            <a:r>
              <a:rPr lang="es-ES" altLang="es-AR" sz="4000" b="1" dirty="0">
                <a:solidFill>
                  <a:schemeClr val="tx1"/>
                </a:solidFill>
              </a:rPr>
              <a:t>I </a:t>
            </a:r>
            <a:r>
              <a:rPr lang="es-ES" altLang="es-AR" sz="4000" b="1" dirty="0" err="1">
                <a:solidFill>
                  <a:schemeClr val="tx1"/>
                </a:solidFill>
              </a:rPr>
              <a:t>problemi</a:t>
            </a:r>
            <a:endParaRPr lang="es-ES" altLang="es-AR" sz="4000" b="1" dirty="0">
              <a:solidFill>
                <a:schemeClr val="tx1"/>
              </a:solidFill>
            </a:endParaRPr>
          </a:p>
          <a:p>
            <a:pPr marL="50800" indent="0" algn="l"/>
            <a:endParaRPr lang="es-ES" altLang="es-AR" sz="2600" b="1" dirty="0">
              <a:solidFill>
                <a:schemeClr val="tx1"/>
              </a:solidFill>
            </a:endParaRPr>
          </a:p>
          <a:p>
            <a:pPr marL="622300" indent="-571500" algn="l">
              <a:buFont typeface="Arial" panose="020B0604020202020204" pitchFamily="34" charset="0"/>
              <a:buChar char="•"/>
            </a:pPr>
            <a:r>
              <a:rPr lang="es-ES" altLang="es-AR" sz="3900" b="1" dirty="0" err="1">
                <a:solidFill>
                  <a:schemeClr val="tx1"/>
                </a:solidFill>
              </a:rPr>
              <a:t>Lesioni</a:t>
            </a:r>
            <a:r>
              <a:rPr lang="es-ES" altLang="es-AR" sz="3900" b="1" dirty="0">
                <a:solidFill>
                  <a:schemeClr val="tx1"/>
                </a:solidFill>
              </a:rPr>
              <a:t> </a:t>
            </a:r>
            <a:r>
              <a:rPr lang="es-ES" altLang="es-AR" sz="3900" b="1" dirty="0" err="1">
                <a:solidFill>
                  <a:schemeClr val="tx1"/>
                </a:solidFill>
              </a:rPr>
              <a:t>multiple</a:t>
            </a:r>
            <a:r>
              <a:rPr lang="es-ES" altLang="es-AR" sz="3900" b="1" dirty="0">
                <a:solidFill>
                  <a:schemeClr val="tx1"/>
                </a:solidFill>
              </a:rPr>
              <a:t> a </a:t>
            </a:r>
            <a:r>
              <a:rPr lang="es-ES" altLang="es-AR" sz="3900" b="1" dirty="0" err="1">
                <a:solidFill>
                  <a:schemeClr val="tx1"/>
                </a:solidFill>
              </a:rPr>
              <a:t>strutture</a:t>
            </a:r>
            <a:r>
              <a:rPr lang="es-ES" altLang="es-AR" sz="3900" b="1" dirty="0">
                <a:solidFill>
                  <a:schemeClr val="tx1"/>
                </a:solidFill>
              </a:rPr>
              <a:t> </a:t>
            </a:r>
            <a:r>
              <a:rPr lang="es-ES" altLang="es-AR" sz="3900" b="1" dirty="0" err="1">
                <a:solidFill>
                  <a:schemeClr val="tx1"/>
                </a:solidFill>
              </a:rPr>
              <a:t>vitali</a:t>
            </a:r>
            <a:endParaRPr lang="es-ES" altLang="es-AR" sz="3900" b="1" dirty="0">
              <a:solidFill>
                <a:schemeClr val="tx1"/>
              </a:solidFill>
            </a:endParaRPr>
          </a:p>
          <a:p>
            <a:pPr marL="622300" indent="-571500" algn="l">
              <a:buFont typeface="Arial" panose="020B0604020202020204" pitchFamily="34" charset="0"/>
              <a:buChar char="•"/>
            </a:pPr>
            <a:r>
              <a:rPr lang="es-ES" altLang="es-AR" sz="3900" b="1" dirty="0" err="1">
                <a:solidFill>
                  <a:schemeClr val="tx1"/>
                </a:solidFill>
              </a:rPr>
              <a:t>Accesso</a:t>
            </a:r>
            <a:r>
              <a:rPr lang="es-ES" altLang="es-AR" sz="3900" b="1" dirty="0">
                <a:solidFill>
                  <a:schemeClr val="tx1"/>
                </a:solidFill>
              </a:rPr>
              <a:t> </a:t>
            </a:r>
            <a:r>
              <a:rPr lang="es-ES" altLang="es-AR" sz="3900" b="1" dirty="0" err="1">
                <a:solidFill>
                  <a:schemeClr val="tx1"/>
                </a:solidFill>
              </a:rPr>
              <a:t>chirurgico</a:t>
            </a:r>
            <a:r>
              <a:rPr lang="es-ES" altLang="es-AR" sz="3900" b="1" dirty="0">
                <a:solidFill>
                  <a:schemeClr val="tx1"/>
                </a:solidFill>
              </a:rPr>
              <a:t> </a:t>
            </a:r>
            <a:r>
              <a:rPr lang="es-ES" altLang="es-AR" sz="3900" b="1" dirty="0" err="1">
                <a:solidFill>
                  <a:schemeClr val="tx1"/>
                </a:solidFill>
              </a:rPr>
              <a:t>ottimale</a:t>
            </a:r>
            <a:r>
              <a:rPr lang="es-ES" altLang="es-AR" sz="3900" b="1" dirty="0">
                <a:solidFill>
                  <a:schemeClr val="tx1"/>
                </a:solidFill>
              </a:rPr>
              <a:t> per </a:t>
            </a:r>
            <a:r>
              <a:rPr lang="es-ES" altLang="es-AR" sz="3900" b="1" dirty="0" err="1">
                <a:solidFill>
                  <a:schemeClr val="tx1"/>
                </a:solidFill>
              </a:rPr>
              <a:t>il</a:t>
            </a:r>
            <a:r>
              <a:rPr lang="es-ES" altLang="es-AR" sz="3900" b="1" dirty="0">
                <a:solidFill>
                  <a:schemeClr val="tx1"/>
                </a:solidFill>
              </a:rPr>
              <a:t> </a:t>
            </a:r>
            <a:r>
              <a:rPr lang="es-ES" altLang="es-AR" sz="3900" b="1" dirty="0" err="1">
                <a:solidFill>
                  <a:schemeClr val="tx1"/>
                </a:solidFill>
              </a:rPr>
              <a:t>controllo</a:t>
            </a:r>
            <a:r>
              <a:rPr lang="es-ES" altLang="es-AR" sz="3900" b="1" dirty="0">
                <a:solidFill>
                  <a:schemeClr val="tx1"/>
                </a:solidFill>
              </a:rPr>
              <a:t> </a:t>
            </a:r>
            <a:r>
              <a:rPr lang="es-ES" altLang="es-AR" sz="3900" b="1" dirty="0" err="1">
                <a:solidFill>
                  <a:schemeClr val="tx1"/>
                </a:solidFill>
              </a:rPr>
              <a:t>dell'emorragia</a:t>
            </a:r>
            <a:r>
              <a:rPr lang="es-ES" altLang="es-AR" sz="3900" b="1" dirty="0">
                <a:solidFill>
                  <a:schemeClr val="tx1"/>
                </a:solidFill>
              </a:rPr>
              <a:t> e la </a:t>
            </a:r>
            <a:r>
              <a:rPr lang="es-ES" altLang="es-AR" sz="3900" b="1" dirty="0" err="1">
                <a:solidFill>
                  <a:schemeClr val="tx1"/>
                </a:solidFill>
              </a:rPr>
              <a:t>riparazione</a:t>
            </a:r>
            <a:r>
              <a:rPr lang="es-ES" altLang="es-AR" sz="3900" b="1" dirty="0">
                <a:solidFill>
                  <a:schemeClr val="tx1"/>
                </a:solidFill>
              </a:rPr>
              <a:t> </a:t>
            </a:r>
            <a:r>
              <a:rPr lang="es-ES" altLang="es-AR" sz="3900" b="1" dirty="0" err="1">
                <a:solidFill>
                  <a:schemeClr val="tx1"/>
                </a:solidFill>
              </a:rPr>
              <a:t>delle</a:t>
            </a:r>
            <a:r>
              <a:rPr lang="es-ES" altLang="es-AR" sz="3900" b="1" dirty="0">
                <a:solidFill>
                  <a:schemeClr val="tx1"/>
                </a:solidFill>
              </a:rPr>
              <a:t> </a:t>
            </a:r>
            <a:r>
              <a:rPr lang="es-ES" altLang="es-AR" sz="3900" b="1" dirty="0" err="1">
                <a:solidFill>
                  <a:schemeClr val="tx1"/>
                </a:solidFill>
              </a:rPr>
              <a:t>lesioni</a:t>
            </a:r>
            <a:endParaRPr lang="es-ES" altLang="es-AR" sz="2200" b="1" dirty="0">
              <a:solidFill>
                <a:schemeClr val="tx1"/>
              </a:solidFill>
            </a:endParaRPr>
          </a:p>
        </p:txBody>
      </p:sp>
      <p:pic>
        <p:nvPicPr>
          <p:cNvPr id="4" name="Picture 6" descr="torax4">
            <a:extLst>
              <a:ext uri="{FF2B5EF4-FFF2-40B4-BE49-F238E27FC236}">
                <a16:creationId xmlns:a16="http://schemas.microsoft.com/office/drawing/2014/main" id="{CFE3F59A-158E-ECFF-BB33-A6FF86E38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224" y="2824857"/>
            <a:ext cx="2895600" cy="3600450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99238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1378262"/>
            <a:ext cx="10363200" cy="1470025"/>
          </a:xfrm>
        </p:spPr>
        <p:txBody>
          <a:bodyPr>
            <a:normAutofit/>
          </a:bodyPr>
          <a:lstStyle/>
          <a:p>
            <a:r>
              <a:rPr lang="it-IT" sz="4000" b="1" dirty="0"/>
              <a:t>Trauma toracico: management e strategie</a:t>
            </a:r>
            <a:br>
              <a:rPr lang="it-IT" sz="4000" b="1" dirty="0"/>
            </a:br>
            <a:r>
              <a:rPr lang="it-IT" sz="4000" b="1" dirty="0"/>
              <a:t>terapeutiche</a:t>
            </a:r>
            <a:endParaRPr lang="it-IT" sz="4000" dirty="0"/>
          </a:p>
        </p:txBody>
      </p:sp>
      <p:sp>
        <p:nvSpPr>
          <p:cNvPr id="4" name="Google Shape;131;p3">
            <a:extLst>
              <a:ext uri="{FF2B5EF4-FFF2-40B4-BE49-F238E27FC236}">
                <a16:creationId xmlns:a16="http://schemas.microsoft.com/office/drawing/2014/main" id="{D44209D4-6289-C7F9-D141-07B075992D22}"/>
              </a:ext>
            </a:extLst>
          </p:cNvPr>
          <p:cNvSpPr txBox="1">
            <a:spLocks/>
          </p:cNvSpPr>
          <p:nvPr/>
        </p:nvSpPr>
        <p:spPr>
          <a:xfrm>
            <a:off x="2684206" y="3126175"/>
            <a:ext cx="7949381" cy="341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•"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Drenaggio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pleurico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(80-85%)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•"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Ottimo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recupero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dei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tessuti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•"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Bassa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pressione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vascolare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•"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Effetto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compressivo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•"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Emostasi</a:t>
            </a:r>
            <a:r>
              <a:rPr lang="en-US" sz="3600" b="1" dirty="0">
                <a:solidFill>
                  <a:srgbClr val="000000"/>
                </a:solidFill>
              </a:rPr>
              <a:t>    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Concentrazione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di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tromboplastina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cxnSp>
        <p:nvCxnSpPr>
          <p:cNvPr id="5" name="Google Shape;134;p3">
            <a:extLst>
              <a:ext uri="{FF2B5EF4-FFF2-40B4-BE49-F238E27FC236}">
                <a16:creationId xmlns:a16="http://schemas.microsoft.com/office/drawing/2014/main" id="{39A173CE-F203-FD5E-02E3-50E79023EE47}"/>
              </a:ext>
            </a:extLst>
          </p:cNvPr>
          <p:cNvCxnSpPr/>
          <p:nvPr/>
        </p:nvCxnSpPr>
        <p:spPr>
          <a:xfrm rot="10800000">
            <a:off x="5071004" y="5146738"/>
            <a:ext cx="0" cy="333000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46627455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Atlas</Template>
  <TotalTime>473</TotalTime>
  <Words>929</Words>
  <Application>Microsoft Macintosh PowerPoint</Application>
  <PresentationFormat>Panorámica</PresentationFormat>
  <Paragraphs>233</Paragraphs>
  <Slides>32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6" baseType="lpstr">
      <vt:lpstr>Arial</vt:lpstr>
      <vt:lpstr>Calibri</vt:lpstr>
      <vt:lpstr>Times New Roman</vt:lpstr>
      <vt:lpstr>Tema di Office</vt:lpstr>
      <vt:lpstr>8-9 Giugno 2024 – Cefpas, Caltanissetta “3° Congresso nazionale sulla Gestione del trauma di interesse chirurgico. L'approccio all'evento trauma del giovane chirurgo”  Presidente del Congresso: Dott. Giovanni Di Lorenzo  Presidente Onorario: Dott. Giovanni Ciaccio </vt:lpstr>
      <vt:lpstr>Trauma toracico: management e strategie terapeutiche</vt:lpstr>
      <vt:lpstr>Trauma toracico: management e strategie terapeutiche</vt:lpstr>
      <vt:lpstr>Trauma toracico: management e strategie terapeutiche</vt:lpstr>
      <vt:lpstr>Trauma toracico: management e strategie terapeutiche</vt:lpstr>
      <vt:lpstr>Trauma toracico: management e strategie terapeutiche</vt:lpstr>
      <vt:lpstr>Trauma toracico: management e strategie terapeutiche</vt:lpstr>
      <vt:lpstr>Trauma toracico: management e strategie terapeutiche</vt:lpstr>
      <vt:lpstr>Trauma toracico: management e strategie terapeutiche</vt:lpstr>
      <vt:lpstr>Trauma toracico: management e strategie terapeutiche</vt:lpstr>
      <vt:lpstr>Trauma toracico: management e strategie terapeutiche</vt:lpstr>
      <vt:lpstr>Trauma toracico: management e strategie terapeutiche</vt:lpstr>
      <vt:lpstr>Trauma toracico: management e strategie terapeutiche</vt:lpstr>
      <vt:lpstr>Trauma toracico: management e strategie terapeutiche</vt:lpstr>
      <vt:lpstr>Trauma toracico: management e strategie terapeutiche</vt:lpstr>
      <vt:lpstr>Trauma toracico: management e strategie terapeutiche</vt:lpstr>
      <vt:lpstr>Trauma toracico: management e strategie terapeutiche</vt:lpstr>
      <vt:lpstr>Trauma toracico: management e strategie terapeutiche</vt:lpstr>
      <vt:lpstr>Trauma toracico: management e strategie terapeutiche</vt:lpstr>
      <vt:lpstr>Trauma toracico: management e strategie terapeutiche</vt:lpstr>
      <vt:lpstr>Trauma toracico: management e strategie terapeutiche</vt:lpstr>
      <vt:lpstr>Trauma toracico: management e strategie terapeutiche</vt:lpstr>
      <vt:lpstr>Trauma toracico: management e strategie terapeutiche</vt:lpstr>
      <vt:lpstr>Trauma toracico: management e strategie terapeutiche</vt:lpstr>
      <vt:lpstr>Trauma toracico: management e strategie terapeutiche</vt:lpstr>
      <vt:lpstr>Trauma toracico: management e strategie terapeutiche</vt:lpstr>
      <vt:lpstr>Trauma toracico: management e strategie terapeutiche</vt:lpstr>
      <vt:lpstr>Trauma toracico: management e strategie terapeutiche</vt:lpstr>
      <vt:lpstr>Trauma toracico: management e strategie terapeutiche</vt:lpstr>
      <vt:lpstr>Trauma toracico: management e strategie terapeutiche</vt:lpstr>
      <vt:lpstr>Trauma toracico: management e strategie terapeutiche</vt:lpstr>
      <vt:lpstr>Trauma toracico: management e strategie terapeutiche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Bradbury, Scott</dc:creator>
  <cp:lastModifiedBy>Eduardo Eskenazi</cp:lastModifiedBy>
  <cp:revision>20</cp:revision>
  <dcterms:created xsi:type="dcterms:W3CDTF">2023-10-30T17:27:18Z</dcterms:created>
  <dcterms:modified xsi:type="dcterms:W3CDTF">2024-06-09T12:23:47Z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0x010100C2BB416F7EC17E45B6522541631F23EF</vt:lpwstr>
  </property>
</Properties>
</file>