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9" r:id="rId2"/>
    <p:sldId id="260" r:id="rId3"/>
    <p:sldId id="292" r:id="rId4"/>
    <p:sldId id="261" r:id="rId5"/>
    <p:sldId id="262" r:id="rId6"/>
    <p:sldId id="263" r:id="rId7"/>
    <p:sldId id="264" r:id="rId8"/>
    <p:sldId id="265" r:id="rId9"/>
    <p:sldId id="267" r:id="rId10"/>
    <p:sldId id="270" r:id="rId11"/>
    <p:sldId id="268" r:id="rId12"/>
    <p:sldId id="269" r:id="rId13"/>
    <p:sldId id="281" r:id="rId14"/>
    <p:sldId id="293" r:id="rId15"/>
    <p:sldId id="271" r:id="rId16"/>
    <p:sldId id="272" r:id="rId17"/>
    <p:sldId id="273" r:id="rId18"/>
    <p:sldId id="294" r:id="rId19"/>
    <p:sldId id="276" r:id="rId20"/>
    <p:sldId id="277" r:id="rId21"/>
    <p:sldId id="278" r:id="rId22"/>
    <p:sldId id="279" r:id="rId23"/>
    <p:sldId id="280" r:id="rId24"/>
    <p:sldId id="296" r:id="rId25"/>
    <p:sldId id="282" r:id="rId26"/>
    <p:sldId id="290" r:id="rId27"/>
    <p:sldId id="283" r:id="rId28"/>
    <p:sldId id="284" r:id="rId29"/>
    <p:sldId id="295" r:id="rId30"/>
    <p:sldId id="285" r:id="rId31"/>
    <p:sldId id="286" r:id="rId32"/>
    <p:sldId id="287" r:id="rId33"/>
    <p:sldId id="288" r:id="rId34"/>
    <p:sldId id="291" r:id="rId35"/>
    <p:sldId id="289" r:id="rId36"/>
    <p:sldId id="297" r:id="rId37"/>
    <p:sldId id="298" r:id="rId38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80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2F6FB-E9E8-4D22-92E0-9C8A504C7C90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25004-AB5C-4E9E-B528-D7C7370D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76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25004-AB5C-4E9E-B528-D7C7370D0A3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68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25004-AB5C-4E9E-B528-D7C7370D0A35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27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021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365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3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709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735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815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1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09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230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485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261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89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957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666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728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841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10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98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772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792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460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507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742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812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031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80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672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26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FADC8-E694-4372-9F3E-80D2404CF59D}" type="datetimeFigureOut">
              <a:rPr lang="it-IT" smtClean="0"/>
              <a:t>09/06/2024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F33F-6C23-4495-A2B0-38076BE4B791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18.emf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e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emf"/><Relationship Id="rId5" Type="http://schemas.openxmlformats.org/officeDocument/2006/relationships/image" Target="../media/image2.png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3.em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media27.m4a"/><Relationship Id="rId7" Type="http://schemas.openxmlformats.org/officeDocument/2006/relationships/image" Target="../media/image43.png"/><Relationship Id="rId2" Type="http://schemas.microsoft.com/office/2007/relationships/media" Target="../media/media27.m4a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8.jp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audio" Target="../media/media30.m4a"/><Relationship Id="rId7" Type="http://schemas.openxmlformats.org/officeDocument/2006/relationships/image" Target="../media/image51.emf"/><Relationship Id="rId2" Type="http://schemas.microsoft.com/office/2007/relationships/media" Target="../media/media30.m4a"/><Relationship Id="rId1" Type="http://schemas.openxmlformats.org/officeDocument/2006/relationships/tags" Target="../tags/tag15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81232" y="2571750"/>
            <a:ext cx="446449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TRAUMA EPATICO</a:t>
            </a:r>
            <a:endParaRPr lang="it-IT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99092" y="3194580"/>
            <a:ext cx="4464496" cy="1105362"/>
          </a:xfrm>
          <a:prstGeom prst="rect">
            <a:avLst/>
          </a:pr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en-US" altLang="ja-JP" sz="1200" dirty="0">
                <a:latin typeface="Book Antiqua" panose="02040602050305030304" pitchFamily="18" charset="0"/>
              </a:rPr>
              <a:t>DANIELE DEL </a:t>
            </a:r>
            <a:r>
              <a:rPr lang="en-US" altLang="ja-JP" sz="1200" dirty="0" smtClean="0">
                <a:latin typeface="Book Antiqua" panose="02040602050305030304" pitchFamily="18" charset="0"/>
              </a:rPr>
              <a:t>FABBRO</a:t>
            </a:r>
            <a:br>
              <a:rPr lang="en-US" altLang="ja-JP" sz="1200" dirty="0" smtClean="0">
                <a:latin typeface="Book Antiqua" panose="02040602050305030304" pitchFamily="18" charset="0"/>
              </a:rPr>
            </a:br>
            <a:r>
              <a:rPr lang="en-US" altLang="ja-JP" sz="1200" dirty="0" smtClean="0">
                <a:latin typeface="Book Antiqua" panose="02040602050305030304" pitchFamily="18" charset="0"/>
              </a:rPr>
              <a:t>Dipartimento di Chirurgia </a:t>
            </a:r>
            <a:r>
              <a:rPr lang="en-US" altLang="ja-JP" sz="1200" dirty="0" err="1" smtClean="0">
                <a:latin typeface="Book Antiqua" panose="02040602050305030304" pitchFamily="18" charset="0"/>
              </a:rPr>
              <a:t>Generale</a:t>
            </a:r>
            <a:endParaRPr lang="en-US" altLang="ja-JP" sz="1200" dirty="0"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30000"/>
              </a:spcBef>
            </a:pPr>
            <a:r>
              <a:rPr lang="it-IT" altLang="ja-JP" sz="1100" dirty="0" smtClean="0">
                <a:latin typeface="Book Antiqua" panose="02040602050305030304" pitchFamily="18" charset="0"/>
              </a:rPr>
              <a:t>Sezione di Chirurgia </a:t>
            </a:r>
            <a:r>
              <a:rPr lang="it-IT" altLang="ja-JP" sz="1100" dirty="0">
                <a:latin typeface="Book Antiqua" panose="02040602050305030304" pitchFamily="18" charset="0"/>
              </a:rPr>
              <a:t>d’Urgenza e del Trauma</a:t>
            </a:r>
            <a:endParaRPr lang="it-IT" altLang="ja-JP" sz="1100" i="1" dirty="0"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30000"/>
              </a:spcBef>
            </a:pPr>
            <a:r>
              <a:rPr lang="it-IT" altLang="ja-JP" sz="1100" dirty="0">
                <a:latin typeface="Book Antiqua" panose="02040602050305030304" pitchFamily="18" charset="0"/>
              </a:rPr>
              <a:t>Humanitas </a:t>
            </a:r>
            <a:r>
              <a:rPr lang="it-IT" altLang="ja-JP" sz="1100" dirty="0" err="1">
                <a:latin typeface="Book Antiqua" panose="02040602050305030304" pitchFamily="18" charset="0"/>
              </a:rPr>
              <a:t>Research</a:t>
            </a:r>
            <a:r>
              <a:rPr lang="it-IT" altLang="ja-JP" sz="1100" dirty="0">
                <a:latin typeface="Book Antiqua" panose="02040602050305030304" pitchFamily="18" charset="0"/>
              </a:rPr>
              <a:t> Hospital</a:t>
            </a:r>
          </a:p>
          <a:p>
            <a:pPr algn="ctr" eaLnBrk="1" hangingPunct="1">
              <a:spcBef>
                <a:spcPct val="30000"/>
              </a:spcBef>
            </a:pPr>
            <a:r>
              <a:rPr lang="it-IT" altLang="ja-JP" sz="1100" dirty="0">
                <a:latin typeface="Book Antiqua" panose="02040602050305030304" pitchFamily="18" charset="0"/>
              </a:rPr>
              <a:t>Rozzano (MI)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  <p:sp>
        <p:nvSpPr>
          <p:cNvPr id="8" name="Sottotitolo 2"/>
          <p:cNvSpPr txBox="1">
            <a:spLocks/>
          </p:cNvSpPr>
          <p:nvPr/>
        </p:nvSpPr>
        <p:spPr>
          <a:xfrm>
            <a:off x="285720" y="4429138"/>
            <a:ext cx="8501122" cy="35719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 smtClean="0">
                <a:latin typeface="+mj-lt"/>
                <a:cs typeface="Segoe UI" pitchFamily="34" charset="0"/>
              </a:rPr>
              <a:t>Ai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sensi</a:t>
            </a:r>
            <a:r>
              <a:rPr lang="en-US" sz="700" b="1" dirty="0" smtClean="0">
                <a:latin typeface="+mj-lt"/>
                <a:cs typeface="Segoe UI" pitchFamily="34" charset="0"/>
              </a:rPr>
              <a:t>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dell’art</a:t>
            </a:r>
            <a:r>
              <a:rPr lang="en-US" sz="700" b="1" dirty="0" smtClean="0">
                <a:latin typeface="+mj-lt"/>
                <a:cs typeface="Segoe UI" pitchFamily="34" charset="0"/>
              </a:rPr>
              <a:t>. 76, comma 4,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dell’Accordo</a:t>
            </a:r>
            <a:r>
              <a:rPr lang="en-US" sz="700" b="1" dirty="0" smtClean="0">
                <a:latin typeface="+mj-lt"/>
                <a:cs typeface="Segoe UI" pitchFamily="34" charset="0"/>
              </a:rPr>
              <a:t>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Stato-Regioni</a:t>
            </a:r>
            <a:r>
              <a:rPr lang="en-US" sz="700" b="1" dirty="0" smtClean="0">
                <a:latin typeface="+mj-lt"/>
                <a:cs typeface="Segoe UI" pitchFamily="34" charset="0"/>
              </a:rPr>
              <a:t> del 2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febbraio</a:t>
            </a:r>
            <a:r>
              <a:rPr lang="en-US" sz="700" b="1" dirty="0" smtClean="0">
                <a:latin typeface="+mj-lt"/>
                <a:cs typeface="Segoe UI" pitchFamily="34" charset="0"/>
              </a:rPr>
              <a:t> 2017 e del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paragrafo</a:t>
            </a:r>
            <a:r>
              <a:rPr lang="en-US" sz="700" b="1" dirty="0" smtClean="0">
                <a:latin typeface="+mj-lt"/>
                <a:cs typeface="Segoe UI" pitchFamily="34" charset="0"/>
              </a:rPr>
              <a:t> 4.5 del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manuale</a:t>
            </a:r>
            <a:r>
              <a:rPr lang="en-US" sz="700" b="1" dirty="0" smtClean="0">
                <a:latin typeface="+mj-lt"/>
                <a:cs typeface="Segoe UI" pitchFamily="34" charset="0"/>
              </a:rPr>
              <a:t>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nazionale</a:t>
            </a:r>
            <a:r>
              <a:rPr lang="en-US" sz="700" b="1" dirty="0" smtClean="0">
                <a:latin typeface="+mj-lt"/>
                <a:cs typeface="Segoe UI" pitchFamily="34" charset="0"/>
              </a:rPr>
              <a:t> di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accreditamento</a:t>
            </a:r>
            <a:r>
              <a:rPr lang="en-US" sz="700" b="1" dirty="0" smtClean="0">
                <a:latin typeface="+mj-lt"/>
                <a:cs typeface="Segoe UI" pitchFamily="34" charset="0"/>
              </a:rPr>
              <a:t> per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l’erogazione</a:t>
            </a:r>
            <a:r>
              <a:rPr lang="en-US" sz="700" b="1" dirty="0" smtClean="0">
                <a:latin typeface="+mj-lt"/>
                <a:cs typeface="Segoe UI" pitchFamily="34" charset="0"/>
              </a:rPr>
              <a:t> di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eventi</a:t>
            </a:r>
            <a:r>
              <a:rPr lang="en-US" sz="700" b="1" dirty="0" smtClean="0">
                <a:latin typeface="+mj-lt"/>
                <a:cs typeface="Segoe UI" pitchFamily="34" charset="0"/>
              </a:rPr>
              <a:t> ECM. DICHIARA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che</a:t>
            </a:r>
            <a:r>
              <a:rPr lang="en-US" sz="700" b="1" dirty="0" smtClean="0">
                <a:latin typeface="+mj-lt"/>
                <a:cs typeface="Segoe UI" pitchFamily="34" charset="0"/>
              </a:rPr>
              <a:t>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negli</a:t>
            </a:r>
            <a:r>
              <a:rPr lang="en-US" sz="700" b="1" dirty="0" smtClean="0">
                <a:latin typeface="+mj-lt"/>
                <a:cs typeface="Segoe UI" pitchFamily="34" charset="0"/>
              </a:rPr>
              <a:t>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ultimi</a:t>
            </a:r>
            <a:r>
              <a:rPr lang="en-US" sz="700" b="1" dirty="0" smtClean="0">
                <a:latin typeface="+mj-lt"/>
                <a:cs typeface="Segoe UI" pitchFamily="34" charset="0"/>
              </a:rPr>
              <a:t> due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anni</a:t>
            </a:r>
            <a:r>
              <a:rPr lang="en-US" sz="700" b="1" dirty="0" smtClean="0">
                <a:latin typeface="+mj-lt"/>
                <a:cs typeface="Segoe UI" pitchFamily="34" charset="0"/>
              </a:rPr>
              <a:t> non ha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avuto</a:t>
            </a:r>
            <a:r>
              <a:rPr lang="en-US" sz="700" b="1" dirty="0" smtClean="0">
                <a:latin typeface="+mj-lt"/>
                <a:cs typeface="Segoe UI" pitchFamily="34" charset="0"/>
              </a:rPr>
              <a:t>,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rapporti</a:t>
            </a:r>
            <a:r>
              <a:rPr lang="en-US" sz="700" b="1" dirty="0" smtClean="0">
                <a:latin typeface="+mj-lt"/>
                <a:cs typeface="Segoe UI" pitchFamily="34" charset="0"/>
              </a:rPr>
              <a:t> con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soggetti</a:t>
            </a:r>
            <a:r>
              <a:rPr lang="en-US" sz="700" b="1" dirty="0" smtClean="0">
                <a:latin typeface="+mj-lt"/>
                <a:cs typeface="Segoe UI" pitchFamily="34" charset="0"/>
              </a:rPr>
              <a:t>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portatori</a:t>
            </a:r>
            <a:r>
              <a:rPr lang="en-US" sz="700" b="1" dirty="0" smtClean="0">
                <a:latin typeface="+mj-lt"/>
                <a:cs typeface="Segoe UI" pitchFamily="34" charset="0"/>
              </a:rPr>
              <a:t> di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interessi</a:t>
            </a:r>
            <a:r>
              <a:rPr lang="en-US" sz="700" b="1" dirty="0" smtClean="0">
                <a:latin typeface="+mj-lt"/>
                <a:cs typeface="Segoe UI" pitchFamily="34" charset="0"/>
              </a:rPr>
              <a:t>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commerciali</a:t>
            </a:r>
            <a:r>
              <a:rPr lang="en-US" sz="700" b="1" dirty="0" smtClean="0">
                <a:latin typeface="+mj-lt"/>
                <a:cs typeface="Segoe UI" pitchFamily="34" charset="0"/>
              </a:rPr>
              <a:t> in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ambito</a:t>
            </a:r>
            <a:r>
              <a:rPr lang="en-US" sz="700" b="1" dirty="0" smtClean="0">
                <a:latin typeface="+mj-lt"/>
                <a:cs typeface="Segoe UI" pitchFamily="34" charset="0"/>
              </a:rPr>
              <a:t> </a:t>
            </a:r>
            <a:r>
              <a:rPr lang="en-US" sz="700" b="1" dirty="0" err="1" smtClean="0">
                <a:latin typeface="+mj-lt"/>
                <a:cs typeface="Segoe UI" pitchFamily="34" charset="0"/>
              </a:rPr>
              <a:t>Sanitario</a:t>
            </a:r>
            <a:r>
              <a:rPr lang="en-US" sz="700" b="1" dirty="0" smtClean="0">
                <a:latin typeface="+mj-lt"/>
                <a:cs typeface="Segoe UI" pitchFamily="34" charset="0"/>
              </a:rPr>
              <a:t>.</a:t>
            </a:r>
            <a:r>
              <a:rPr lang="en-US" sz="700" dirty="0" smtClean="0">
                <a:latin typeface="+mj-lt"/>
              </a:rPr>
              <a:t/>
            </a:r>
            <a:br>
              <a:rPr lang="en-US" sz="700" dirty="0" smtClean="0">
                <a:latin typeface="+mj-lt"/>
              </a:rPr>
            </a:br>
            <a:endParaRPr lang="it-IT" sz="700" dirty="0">
              <a:latin typeface="+mj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1" y="865607"/>
            <a:ext cx="5616625" cy="16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3"/>
    </mc:Choice>
    <mc:Fallback xmlns="">
      <p:transition spd="slow" advTm="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37197" y="1842085"/>
            <a:ext cx="8169593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500" dirty="0"/>
              <a:t>At the </a:t>
            </a:r>
            <a:r>
              <a:rPr lang="it-IT" sz="1500" dirty="0" err="1"/>
              <a:t>admission</a:t>
            </a:r>
            <a:r>
              <a:rPr lang="it-IT" sz="1500" dirty="0"/>
              <a:t>: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dirty="0" err="1"/>
              <a:t>Primary</a:t>
            </a:r>
            <a:r>
              <a:rPr lang="it-IT" sz="1500" dirty="0"/>
              <a:t> </a:t>
            </a:r>
            <a:r>
              <a:rPr lang="it-IT" sz="1500" dirty="0" err="1"/>
              <a:t>evaluation</a:t>
            </a:r>
            <a:r>
              <a:rPr lang="it-IT" sz="1500" dirty="0"/>
              <a:t> – ABCDE </a:t>
            </a:r>
            <a:r>
              <a:rPr lang="it-IT" sz="1500" dirty="0">
                <a:sym typeface="Wingdings" panose="05000000000000000000" pitchFamily="2" charset="2"/>
              </a:rPr>
              <a:t> </a:t>
            </a:r>
            <a:r>
              <a:rPr lang="en-US" sz="1500" dirty="0"/>
              <a:t>hypovolemic shock?</a:t>
            </a:r>
            <a:endParaRPr lang="it-IT" sz="1500" dirty="0"/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Liver </a:t>
            </a:r>
            <a:r>
              <a:rPr lang="en-US" sz="1500" dirty="0"/>
              <a:t>injury should be suspected in all patients with blunt or penetrating </a:t>
            </a:r>
            <a:r>
              <a:rPr lang="en-US" sz="1500" dirty="0" err="1"/>
              <a:t>thoracoabdominal</a:t>
            </a:r>
            <a:r>
              <a:rPr lang="en-US" sz="1500" dirty="0"/>
              <a:t> trauma</a:t>
            </a:r>
            <a:endParaRPr lang="it-IT" sz="1500" dirty="0"/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Right upper quadrant tenderness and abdominal distention (</a:t>
            </a:r>
            <a:r>
              <a:rPr lang="en-US" sz="1500" dirty="0" err="1"/>
              <a:t>hemoperitoneum</a:t>
            </a:r>
            <a:r>
              <a:rPr lang="en-US" sz="1500" dirty="0" smtClean="0"/>
              <a:t>)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E-FAST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accent2"/>
              </a:solidFill>
            </a:endParaRP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Standard set of laboratory tests            liver function tests may be normal at the beginning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3254121" y="4155926"/>
            <a:ext cx="33432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03197" y="1044649"/>
            <a:ext cx="6400800" cy="518989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SzPct val="120000"/>
              <a:buFont typeface="Monotype Sorts" pitchFamily="2" charset="2"/>
              <a:buNone/>
            </a:pPr>
            <a:r>
              <a:rPr lang="it-IT" altLang="it-IT" sz="1800" b="1" dirty="0" err="1">
                <a:solidFill>
                  <a:schemeClr val="accent2"/>
                </a:solidFill>
                <a:latin typeface="Tahoma" panose="020B0604030504040204" pitchFamily="34" charset="0"/>
              </a:rPr>
              <a:t>Clinical</a:t>
            </a:r>
            <a:r>
              <a:rPr lang="it-IT" altLang="it-IT" sz="1800" b="1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1800" b="1" dirty="0" err="1">
                <a:solidFill>
                  <a:schemeClr val="accent2"/>
                </a:solidFill>
                <a:latin typeface="Tahoma" panose="020B0604030504040204" pitchFamily="34" charset="0"/>
              </a:rPr>
              <a:t>assessment</a:t>
            </a:r>
            <a:endParaRPr lang="it-IT" altLang="it-IT" sz="9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38"/>
    </mc:Choice>
    <mc:Fallback xmlns="">
      <p:transition spd="slow" advTm="35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b="3930"/>
          <a:stretch/>
        </p:blipFill>
        <p:spPr>
          <a:xfrm>
            <a:off x="1043608" y="970341"/>
            <a:ext cx="4227184" cy="3851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168" y="2643758"/>
            <a:ext cx="2394266" cy="136815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47901" y="1557908"/>
            <a:ext cx="6400800" cy="108585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SzPct val="120000"/>
              <a:buFont typeface="Monotype Sorts" pitchFamily="2" charset="2"/>
              <a:buNone/>
            </a:pPr>
            <a:r>
              <a:rPr lang="it-IT" altLang="it-IT" sz="1800" dirty="0">
                <a:latin typeface="Tahoma" panose="020B0604030504040204" pitchFamily="34" charset="0"/>
              </a:rPr>
              <a:t>AAST </a:t>
            </a:r>
            <a:r>
              <a:rPr lang="it-IT" altLang="it-IT" sz="1800" dirty="0" err="1">
                <a:latin typeface="Tahoma" panose="020B0604030504040204" pitchFamily="34" charset="0"/>
              </a:rPr>
              <a:t>liver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injury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smtClean="0">
                <a:latin typeface="Tahoma" panose="020B0604030504040204" pitchFamily="34" charset="0"/>
              </a:rPr>
              <a:t>scale</a:t>
            </a:r>
            <a:endParaRPr lang="it-IT" altLang="it-IT" sz="9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900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81"/>
    </mc:Choice>
    <mc:Fallback xmlns="">
      <p:transition spd="slow" advTm="30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270" y="891540"/>
            <a:ext cx="6332870" cy="374186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420708" y="1735074"/>
            <a:ext cx="6103620" cy="8435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690754" y="1817370"/>
            <a:ext cx="1239369" cy="678942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SzPct val="120000"/>
              <a:buFont typeface="Monotype Sorts" pitchFamily="2" charset="2"/>
              <a:buNone/>
            </a:pPr>
            <a:r>
              <a:rPr lang="it-IT" altLang="it-IT" sz="2325" dirty="0" smtClean="0">
                <a:latin typeface="Tahoma" panose="020B0604030504040204" pitchFamily="34" charset="0"/>
              </a:rPr>
              <a:t>75%</a:t>
            </a:r>
            <a:endParaRPr lang="it-IT" altLang="it-IT" sz="2325" dirty="0"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5781294" y="1673352"/>
            <a:ext cx="370332" cy="7063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420708" y="3456408"/>
            <a:ext cx="6103620" cy="11315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668344" y="3693008"/>
            <a:ext cx="1239369" cy="678942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SzPct val="120000"/>
              <a:buFont typeface="Monotype Sorts" pitchFamily="2" charset="2"/>
              <a:buNone/>
            </a:pPr>
            <a:r>
              <a:rPr lang="it-IT" altLang="it-IT" sz="2325" dirty="0" smtClean="0">
                <a:latin typeface="Tahoma" panose="020B0604030504040204" pitchFamily="34" charset="0"/>
              </a:rPr>
              <a:t>&lt;10%</a:t>
            </a:r>
            <a:endParaRPr lang="it-IT" altLang="it-IT" sz="2325" dirty="0"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70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4"/>
    </mc:Choice>
    <mc:Fallback xmlns="">
      <p:transition spd="slow" advTm="2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1131590"/>
            <a:ext cx="4539680" cy="169915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4343" y="3094673"/>
            <a:ext cx="838390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b="1" dirty="0"/>
              <a:t>Hemodynamic instability</a:t>
            </a:r>
            <a:r>
              <a:rPr lang="en-US" sz="1350" dirty="0"/>
              <a:t>: admission systolic blood pressure is &lt; 90 mmHg with clinical evidence of hemorrhagic shock with skin vasoconstriction (cool, clammy, decreased capillary refill), altered level of consciousness and/or shortness of breath, or &gt; 90 mmHg but requiring bolus infusions/transfusions and/or vasopressor drugs and/or admission base excess (BE) &gt; -5 </a:t>
            </a:r>
            <a:r>
              <a:rPr lang="en-US" sz="1350" dirty="0" err="1"/>
              <a:t>mmol</a:t>
            </a:r>
            <a:r>
              <a:rPr lang="en-US" sz="1350" dirty="0"/>
              <a:t>/l or transfusion requirement of at least &gt; 4 units of packed red blood cells within the first 8 h</a:t>
            </a:r>
            <a:r>
              <a:rPr lang="en-US" sz="1350" dirty="0" smtClean="0"/>
              <a:t>.</a:t>
            </a:r>
            <a:endParaRPr lang="en-US" sz="1350" dirty="0"/>
          </a:p>
          <a:p>
            <a:pPr algn="just"/>
            <a:r>
              <a:rPr lang="en-US" sz="1350" dirty="0"/>
              <a:t>A grade of liver injury does not necessarily define treatment, higher grade injuries have higher mortality and are at greater risk of failing non-operative management.</a:t>
            </a:r>
            <a:endParaRPr lang="it-IT" sz="135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t="-1" b="10790"/>
          <a:stretch/>
        </p:blipFill>
        <p:spPr>
          <a:xfrm>
            <a:off x="5796136" y="1203598"/>
            <a:ext cx="2910714" cy="76475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454343" y="4142233"/>
            <a:ext cx="8383905" cy="4759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" name="CasellaDiTesto 6"/>
          <p:cNvSpPr txBox="1"/>
          <p:nvPr/>
        </p:nvSpPr>
        <p:spPr>
          <a:xfrm>
            <a:off x="7458392" y="1744529"/>
            <a:ext cx="9172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i="1" dirty="0"/>
              <a:t>2020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  <p:cxnSp>
        <p:nvCxnSpPr>
          <p:cNvPr id="12" name="Connettore diritto 11"/>
          <p:cNvCxnSpPr/>
          <p:nvPr/>
        </p:nvCxnSpPr>
        <p:spPr>
          <a:xfrm>
            <a:off x="486883" y="3363838"/>
            <a:ext cx="19248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67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3"/>
    </mc:Choice>
    <mc:Fallback xmlns="">
      <p:transition spd="slow" advTm="54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31640" y="1347614"/>
            <a:ext cx="6347124" cy="2560469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Epidemiology</a:t>
            </a:r>
            <a:r>
              <a:rPr lang="it-IT" altLang="it-IT" sz="2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and </a:t>
            </a: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clinical</a:t>
            </a:r>
            <a:r>
              <a:rPr lang="it-IT" altLang="it-IT" sz="2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assessment</a:t>
            </a:r>
            <a:endParaRPr lang="it-IT" altLang="it-IT" sz="27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b="1" dirty="0" err="1">
                <a:latin typeface="+mj-lt"/>
              </a:rPr>
              <a:t>Diagnosis</a:t>
            </a:r>
            <a:r>
              <a:rPr lang="it-IT" altLang="it-IT" sz="2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Treatment</a:t>
            </a:r>
            <a:endParaRPr lang="it-IT" altLang="it-IT" sz="27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Results</a:t>
            </a:r>
            <a:endParaRPr lang="it-IT" altLang="it-IT" sz="27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0248" y="4649748"/>
            <a:ext cx="331827" cy="331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7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4"/>
    </mc:Choice>
    <mc:Fallback xmlns="">
      <p:transition spd="slow" advTm="67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259632" y="1131590"/>
            <a:ext cx="72883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CT </a:t>
            </a:r>
            <a:r>
              <a:rPr lang="en-US" dirty="0">
                <a:solidFill>
                  <a:srgbClr val="FF0000"/>
                </a:solidFill>
              </a:rPr>
              <a:t>scan </a:t>
            </a:r>
            <a:r>
              <a:rPr lang="en-US" dirty="0"/>
              <a:t>with iv contrast should be performed to</a:t>
            </a:r>
          </a:p>
          <a:p>
            <a:pPr marL="257175" indent="-257175">
              <a:buFontTx/>
              <a:buChar char="-"/>
            </a:pPr>
            <a:r>
              <a:rPr lang="en-US" dirty="0"/>
              <a:t>identify and assess the severity of liver injury </a:t>
            </a:r>
          </a:p>
          <a:p>
            <a:pPr marL="257175" indent="-257175">
              <a:buFontTx/>
              <a:buChar char="-"/>
            </a:pPr>
            <a:r>
              <a:rPr lang="en-US" dirty="0"/>
              <a:t>evaluate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injuries</a:t>
            </a:r>
            <a:endParaRPr lang="it-IT" dirty="0"/>
          </a:p>
          <a:p>
            <a:endParaRPr lang="en-US" sz="1000" dirty="0"/>
          </a:p>
          <a:p>
            <a:r>
              <a:rPr lang="en-US" dirty="0"/>
              <a:t>A routine repeated imaging is not necessary unless there are clinical or laboratory signs of complications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4788024" y="3075806"/>
            <a:ext cx="3535429" cy="1350568"/>
            <a:chOff x="1457896" y="904355"/>
            <a:chExt cx="9276093" cy="3291371"/>
          </a:xfrm>
        </p:grpSpPr>
        <p:sp>
          <p:nvSpPr>
            <p:cNvPr id="6" name="CasellaDiTesto 5"/>
            <p:cNvSpPr txBox="1"/>
            <p:nvPr/>
          </p:nvSpPr>
          <p:spPr>
            <a:xfrm>
              <a:off x="9510979" y="3633182"/>
              <a:ext cx="1223010" cy="56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i="1" dirty="0"/>
                <a:t>2017</a:t>
              </a:r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7896" y="904355"/>
              <a:ext cx="8196453" cy="3035966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7456" y="3686805"/>
              <a:ext cx="2698242" cy="420765"/>
            </a:xfrm>
            <a:prstGeom prst="rect">
              <a:avLst/>
            </a:prstGeom>
          </p:spPr>
        </p:pic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6016" y="2772938"/>
            <a:ext cx="2467952" cy="1985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5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8"/>
    </mc:Choice>
    <mc:Fallback xmlns="">
      <p:transition spd="slow" advTm="24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5545885" y="1347614"/>
            <a:ext cx="3107250" cy="3041274"/>
            <a:chOff x="7468742" y="177495"/>
            <a:chExt cx="4143000" cy="405503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8742" y="1368231"/>
              <a:ext cx="4143000" cy="28642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7467" y="177495"/>
              <a:ext cx="3382560" cy="835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asellaDiTesto 5"/>
            <p:cNvSpPr txBox="1"/>
            <p:nvPr/>
          </p:nvSpPr>
          <p:spPr>
            <a:xfrm>
              <a:off x="10273347" y="1017647"/>
              <a:ext cx="12230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i="1" dirty="0"/>
                <a:t>2017</a:t>
              </a: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1116406"/>
            <a:ext cx="4392299" cy="203140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67127" y="3312879"/>
            <a:ext cx="487875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2"/>
                </a:solidFill>
              </a:rPr>
              <a:t>1/6 grade I traumas were missed on CEUS </a:t>
            </a:r>
          </a:p>
          <a:p>
            <a:r>
              <a:rPr lang="en-US" sz="1350" dirty="0">
                <a:solidFill>
                  <a:schemeClr val="accent2"/>
                </a:solidFill>
              </a:rPr>
              <a:t>2/7 grade II traumas were diagnosed as grade I and III  </a:t>
            </a:r>
          </a:p>
          <a:p>
            <a:r>
              <a:rPr lang="en-US" sz="1350" dirty="0">
                <a:solidFill>
                  <a:schemeClr val="accent2"/>
                </a:solidFill>
              </a:rPr>
              <a:t>1/7 grade III traumas were diagnosed as grade II</a:t>
            </a:r>
          </a:p>
          <a:p>
            <a:endParaRPr lang="en-US" sz="1350" dirty="0"/>
          </a:p>
          <a:p>
            <a:r>
              <a:rPr lang="en-US" sz="1350" dirty="0"/>
              <a:t>The two examinations had a </a:t>
            </a:r>
            <a:r>
              <a:rPr lang="en-US" sz="1350" dirty="0" smtClean="0"/>
              <a:t>good </a:t>
            </a:r>
            <a:r>
              <a:rPr lang="en-US" sz="1350" dirty="0"/>
              <a:t>level of concordance (P&lt;0.0001</a:t>
            </a:r>
            <a:r>
              <a:rPr lang="en-US" sz="1350" dirty="0" smtClean="0"/>
              <a:t>)</a:t>
            </a:r>
            <a:endParaRPr lang="en-US" sz="135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1640475" y="199568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7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00"/>
    </mc:Choice>
    <mc:Fallback xmlns="">
      <p:transition spd="slow" advTm="4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987574"/>
            <a:ext cx="3019614" cy="374461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45765" y="3435846"/>
            <a:ext cx="38949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Significant differences in the AST, ALT, and LDH concentrations and AST/ALT ratio before and after liver trauma (P&lt;0.05)</a:t>
            </a:r>
          </a:p>
          <a:p>
            <a:endParaRPr lang="en-US" sz="1500" dirty="0"/>
          </a:p>
          <a:p>
            <a:r>
              <a:rPr lang="en-US" sz="1500" dirty="0"/>
              <a:t>No significant difference in ALP or GGT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4932040" y="987574"/>
            <a:ext cx="2520280" cy="2384978"/>
            <a:chOff x="7468742" y="177495"/>
            <a:chExt cx="4143000" cy="4055031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8742" y="1368231"/>
              <a:ext cx="4143000" cy="28642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17467" y="177495"/>
              <a:ext cx="3382560" cy="835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CasellaDiTesto 17"/>
            <p:cNvSpPr txBox="1"/>
            <p:nvPr/>
          </p:nvSpPr>
          <p:spPr>
            <a:xfrm>
              <a:off x="10273347" y="1017647"/>
              <a:ext cx="12230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i="1" dirty="0"/>
                <a:t>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18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36"/>
    </mc:Choice>
    <mc:Fallback xmlns="">
      <p:transition spd="slow" advTm="2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31640" y="1347614"/>
            <a:ext cx="6347124" cy="2560469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Epidemiology</a:t>
            </a:r>
            <a:r>
              <a:rPr lang="it-IT" altLang="it-IT" sz="2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and </a:t>
            </a: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clinical</a:t>
            </a:r>
            <a:r>
              <a:rPr lang="it-IT" altLang="it-IT" sz="2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assessment</a:t>
            </a:r>
            <a:endParaRPr lang="it-IT" altLang="it-IT" sz="27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Diagnosis</a:t>
            </a:r>
            <a:r>
              <a:rPr lang="it-IT" altLang="it-IT" sz="2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b="1" dirty="0" smtClean="0">
                <a:latin typeface="+mj-lt"/>
              </a:rPr>
              <a:t>Treatment</a:t>
            </a:r>
            <a:endParaRPr lang="it-IT" altLang="it-IT" sz="2700" b="1" dirty="0">
              <a:latin typeface="+mj-lt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Results</a:t>
            </a:r>
            <a:endParaRPr lang="it-IT" altLang="it-IT" sz="27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0248" y="4649748"/>
            <a:ext cx="331827" cy="331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20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4"/>
    </mc:Choice>
    <mc:Fallback xmlns="">
      <p:transition spd="slow" advTm="67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48173" y="1004124"/>
            <a:ext cx="27655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100" b="1" dirty="0">
                <a:solidFill>
                  <a:srgbClr val="006839"/>
                </a:solidFill>
                <a:latin typeface="Georgia" panose="02040502050405020303" pitchFamily="18" charset="0"/>
              </a:rPr>
              <a:t>CASE SCENARIO </a:t>
            </a:r>
            <a:r>
              <a:rPr lang="it-IT" sz="2100" b="1" dirty="0" smtClean="0">
                <a:solidFill>
                  <a:srgbClr val="006839"/>
                </a:solidFill>
                <a:latin typeface="Georgia" panose="02040502050405020303" pitchFamily="18" charset="0"/>
              </a:rPr>
              <a:t>1</a:t>
            </a:r>
            <a:endParaRPr lang="it-IT" sz="2100" dirty="0"/>
          </a:p>
        </p:txBody>
      </p:sp>
      <p:sp>
        <p:nvSpPr>
          <p:cNvPr id="3" name="Rettangolo 2"/>
          <p:cNvSpPr/>
          <p:nvPr/>
        </p:nvSpPr>
        <p:spPr>
          <a:xfrm>
            <a:off x="1515618" y="1495044"/>
            <a:ext cx="5911596" cy="303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it-IT" sz="750" dirty="0">
              <a:latin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500" dirty="0" smtClean="0">
                <a:latin typeface="Tahoma" panose="020B0604030504040204" pitchFamily="34" charset="0"/>
              </a:rPr>
              <a:t>34y </a:t>
            </a:r>
            <a:r>
              <a:rPr lang="it-IT" sz="1500" dirty="0">
                <a:latin typeface="Tahoma" panose="020B0604030504040204" pitchFamily="34" charset="0"/>
              </a:rPr>
              <a:t>M, </a:t>
            </a:r>
            <a:r>
              <a:rPr lang="it-IT" sz="1500" dirty="0" err="1">
                <a:latin typeface="Tahoma" panose="020B0604030504040204" pitchFamily="34" charset="0"/>
              </a:rPr>
              <a:t>motorbike</a:t>
            </a:r>
            <a:r>
              <a:rPr lang="it-IT" sz="1500" dirty="0">
                <a:latin typeface="Tahoma" panose="020B0604030504040204" pitchFamily="34" charset="0"/>
              </a:rPr>
              <a:t> </a:t>
            </a:r>
            <a:r>
              <a:rPr lang="it-IT" sz="1500" dirty="0" err="1">
                <a:latin typeface="Tahoma" panose="020B0604030504040204" pitchFamily="34" charset="0"/>
              </a:rPr>
              <a:t>accident</a:t>
            </a:r>
            <a:r>
              <a:rPr lang="it-IT" sz="1500" dirty="0">
                <a:latin typeface="Tahoma" panose="020B0604030504040204" pitchFamily="34" charset="0"/>
              </a:rPr>
              <a:t>, </a:t>
            </a:r>
            <a:r>
              <a:rPr lang="it-IT" sz="1500" dirty="0" err="1">
                <a:latin typeface="Tahoma" panose="020B0604030504040204" pitchFamily="34" charset="0"/>
              </a:rPr>
              <a:t>stable</a:t>
            </a:r>
            <a:r>
              <a:rPr lang="it-IT" sz="1500" dirty="0">
                <a:latin typeface="Tahoma" panose="020B0604030504040204" pitchFamily="34" charset="0"/>
              </a:rPr>
              <a:t> </a:t>
            </a:r>
            <a:r>
              <a:rPr lang="it-IT" sz="1500" dirty="0" err="1">
                <a:latin typeface="Tahoma" panose="020B0604030504040204" pitchFamily="34" charset="0"/>
              </a:rPr>
              <a:t>after</a:t>
            </a:r>
            <a:r>
              <a:rPr lang="it-IT" sz="1500" dirty="0">
                <a:latin typeface="Tahoma" panose="020B0604030504040204" pitchFamily="34" charset="0"/>
              </a:rPr>
              <a:t> </a:t>
            </a:r>
            <a:r>
              <a:rPr lang="it-IT" sz="1500" dirty="0" err="1">
                <a:latin typeface="Tahoma" panose="020B0604030504040204" pitchFamily="34" charset="0"/>
              </a:rPr>
              <a:t>initial</a:t>
            </a:r>
            <a:r>
              <a:rPr lang="it-IT" sz="1500" dirty="0">
                <a:latin typeface="Tahoma" panose="020B0604030504040204" pitchFamily="34" charset="0"/>
              </a:rPr>
              <a:t> </a:t>
            </a:r>
            <a:r>
              <a:rPr lang="it-IT" sz="1500" dirty="0" err="1">
                <a:latin typeface="Tahoma" panose="020B0604030504040204" pitchFamily="34" charset="0"/>
              </a:rPr>
              <a:t>fuid</a:t>
            </a:r>
            <a:r>
              <a:rPr lang="it-IT" sz="1500" dirty="0">
                <a:latin typeface="Tahoma" panose="020B0604030504040204" pitchFamily="34" charset="0"/>
              </a:rPr>
              <a:t> </a:t>
            </a:r>
            <a:r>
              <a:rPr lang="it-IT" sz="1500" dirty="0" err="1" smtClean="0">
                <a:latin typeface="Tahoma" panose="020B0604030504040204" pitchFamily="34" charset="0"/>
              </a:rPr>
              <a:t>resuscitation</a:t>
            </a:r>
            <a:r>
              <a:rPr lang="it-IT" sz="1500" dirty="0" smtClean="0">
                <a:latin typeface="Tahoma" panose="020B0604030504040204" pitchFamily="34" charset="0"/>
              </a:rPr>
              <a:t> (</a:t>
            </a:r>
            <a:r>
              <a:rPr lang="it-IT" sz="1500" dirty="0" err="1" smtClean="0">
                <a:latin typeface="Tahoma" panose="020B0604030504040204" pitchFamily="34" charset="0"/>
              </a:rPr>
              <a:t>bolus</a:t>
            </a:r>
            <a:r>
              <a:rPr lang="it-IT" sz="1500" dirty="0" smtClean="0">
                <a:latin typeface="Tahoma" panose="020B0604030504040204" pitchFamily="34" charset="0"/>
              </a:rPr>
              <a:t> of 250 + 250 ml </a:t>
            </a:r>
            <a:r>
              <a:rPr lang="it-IT" sz="1500" dirty="0" err="1" smtClean="0">
                <a:latin typeface="Tahoma" panose="020B0604030504040204" pitchFamily="34" charset="0"/>
              </a:rPr>
              <a:t>crystalloids</a:t>
            </a:r>
            <a:r>
              <a:rPr lang="it-IT" sz="1500" dirty="0" smtClean="0">
                <a:latin typeface="Tahoma" panose="020B0604030504040204" pitchFamily="34" charset="0"/>
              </a:rPr>
              <a:t>)</a:t>
            </a:r>
            <a:endParaRPr lang="it-IT" sz="1500" dirty="0">
              <a:latin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latin typeface="Tahoma" panose="020B0604030504040204" pitchFamily="34" charset="0"/>
              </a:rPr>
              <a:t>CT findings:</a:t>
            </a:r>
          </a:p>
          <a:p>
            <a:pPr marL="6000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ahoma" panose="020B0604030504040204" pitchFamily="34" charset="0"/>
              </a:rPr>
              <a:t>grade </a:t>
            </a:r>
            <a:r>
              <a:rPr lang="en-US" sz="1500" dirty="0" smtClean="0">
                <a:latin typeface="Tahoma" panose="020B0604030504040204" pitchFamily="34" charset="0"/>
              </a:rPr>
              <a:t>3 </a:t>
            </a:r>
            <a:r>
              <a:rPr lang="en-US" sz="1500" dirty="0">
                <a:latin typeface="Tahoma" panose="020B0604030504040204" pitchFamily="34" charset="0"/>
              </a:rPr>
              <a:t>liver injury</a:t>
            </a:r>
          </a:p>
          <a:p>
            <a:pPr marL="6000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ahoma" panose="020B0604030504040204" pitchFamily="34" charset="0"/>
              </a:rPr>
              <a:t>grade 3 right kidney injury</a:t>
            </a:r>
          </a:p>
          <a:p>
            <a:pPr marL="6000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ahoma" panose="020B0604030504040204" pitchFamily="34" charset="0"/>
              </a:rPr>
              <a:t>grade 2 </a:t>
            </a:r>
            <a:r>
              <a:rPr lang="en-US" sz="1500" dirty="0" smtClean="0">
                <a:latin typeface="Tahoma" panose="020B0604030504040204" pitchFamily="34" charset="0"/>
              </a:rPr>
              <a:t>splenic </a:t>
            </a:r>
            <a:r>
              <a:rPr lang="en-US" sz="1500" dirty="0">
                <a:latin typeface="Tahoma" panose="020B0604030504040204" pitchFamily="34" charset="0"/>
              </a:rPr>
              <a:t>injury</a:t>
            </a:r>
          </a:p>
          <a:p>
            <a:pPr marL="6000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Tahoma" panose="020B0604030504040204" pitchFamily="34" charset="0"/>
              </a:rPr>
              <a:t>vertebral and pelvic fracture</a:t>
            </a:r>
          </a:p>
          <a:p>
            <a:pPr>
              <a:lnSpc>
                <a:spcPct val="150000"/>
              </a:lnSpc>
            </a:pPr>
            <a:r>
              <a:rPr lang="en-US" sz="1500" dirty="0" smtClean="0">
                <a:latin typeface="Tahoma" panose="020B0604030504040204" pitchFamily="34" charset="0"/>
              </a:rPr>
              <a:t>Addressed for Angiography and Embolization</a:t>
            </a:r>
            <a:endParaRPr lang="en-US" sz="1500" dirty="0">
              <a:latin typeface="Tahom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84"/>
    </mc:Choice>
    <mc:Fallback xmlns="">
      <p:transition spd="slow" advTm="3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31640" y="1347614"/>
            <a:ext cx="6347124" cy="2560469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b="1" dirty="0" err="1" smtClean="0">
                <a:latin typeface="+mj-lt"/>
              </a:rPr>
              <a:t>Epidemiology</a:t>
            </a:r>
            <a:r>
              <a:rPr lang="it-IT" altLang="it-IT" sz="2700" b="1" dirty="0" smtClean="0">
                <a:latin typeface="+mj-lt"/>
              </a:rPr>
              <a:t> and </a:t>
            </a:r>
            <a:r>
              <a:rPr lang="it-IT" altLang="it-IT" sz="2700" b="1" dirty="0" err="1" smtClean="0">
                <a:latin typeface="+mj-lt"/>
              </a:rPr>
              <a:t>clinical</a:t>
            </a:r>
            <a:r>
              <a:rPr lang="it-IT" altLang="it-IT" sz="2700" b="1" dirty="0" smtClean="0">
                <a:latin typeface="+mj-lt"/>
              </a:rPr>
              <a:t> </a:t>
            </a:r>
            <a:r>
              <a:rPr lang="it-IT" altLang="it-IT" sz="2700" b="1" dirty="0" err="1" smtClean="0">
                <a:latin typeface="+mj-lt"/>
              </a:rPr>
              <a:t>assessment</a:t>
            </a:r>
            <a:endParaRPr lang="it-IT" altLang="it-IT" sz="2700" b="1" dirty="0">
              <a:latin typeface="+mj-lt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Diagnosis</a:t>
            </a:r>
            <a:r>
              <a:rPr lang="it-IT" altLang="it-IT" sz="27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endParaRPr lang="it-IT" altLang="it-IT" sz="27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Treatment</a:t>
            </a:r>
            <a:endParaRPr lang="it-IT" altLang="it-IT" sz="27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Results</a:t>
            </a:r>
            <a:endParaRPr lang="it-IT" altLang="it-IT" sz="27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0248" y="4649748"/>
            <a:ext cx="331827" cy="331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09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4"/>
    </mc:Choice>
    <mc:Fallback xmlns="">
      <p:transition spd="slow" advTm="67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98" y="999809"/>
            <a:ext cx="5876918" cy="373218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361549" y="4307443"/>
            <a:ext cx="262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Calibri" panose="020F0502020204030204" pitchFamily="34" charset="0"/>
              </a:rPr>
              <a:t>AE </a:t>
            </a:r>
            <a:r>
              <a:rPr lang="it-IT" dirty="0">
                <a:latin typeface="Calibri" panose="020F0502020204030204" pitchFamily="34" charset="0"/>
              </a:rPr>
              <a:t>of </a:t>
            </a:r>
            <a:r>
              <a:rPr lang="it-IT" dirty="0" err="1">
                <a:latin typeface="Calibri" panose="020F0502020204030204" pitchFamily="34" charset="0"/>
              </a:rPr>
              <a:t>left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hepatic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</a:rPr>
              <a:t>artery</a:t>
            </a:r>
            <a:r>
              <a:rPr lang="it-IT" dirty="0">
                <a:latin typeface="Calibri" panose="020F0502020204030204" pitchFamily="34" charset="0"/>
              </a:rPr>
              <a:t>… 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5"/>
    </mc:Choice>
    <mc:Fallback xmlns="">
      <p:transition spd="slow" advTm="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092280" y="4218642"/>
            <a:ext cx="1913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Calibri" panose="020F0502020204030204" pitchFamily="34" charset="0"/>
              </a:rPr>
              <a:t>…and right </a:t>
            </a:r>
            <a:r>
              <a:rPr lang="it-IT" dirty="0" err="1">
                <a:latin typeface="Calibri" panose="020F0502020204030204" pitchFamily="34" charset="0"/>
              </a:rPr>
              <a:t>kidney</a:t>
            </a:r>
            <a:r>
              <a:rPr lang="it-IT" dirty="0">
                <a:latin typeface="Calibri" panose="020F0502020204030204" pitchFamily="34" charset="0"/>
              </a:rPr>
              <a:t>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749" y="871847"/>
            <a:ext cx="5592008" cy="378813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99301" y="828479"/>
            <a:ext cx="5486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After first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AE: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anemization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increase of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hemoperitoneum</a:t>
            </a:r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2410386" y="1203598"/>
            <a:ext cx="4126946" cy="3635357"/>
            <a:chOff x="2727006" y="1627755"/>
            <a:chExt cx="5502594" cy="484714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4"/>
            <a:srcRect b="7486"/>
            <a:stretch/>
          </p:blipFill>
          <p:spPr>
            <a:xfrm>
              <a:off x="2727006" y="1627755"/>
              <a:ext cx="5502594" cy="2487046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5"/>
            <a:srcRect t="5962" b="6143"/>
            <a:stretch/>
          </p:blipFill>
          <p:spPr>
            <a:xfrm>
              <a:off x="2736150" y="4115746"/>
              <a:ext cx="5474613" cy="2359152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6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6"/>
    </mc:Choice>
    <mc:Fallback xmlns="">
      <p:transition spd="slow" advTm="9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07" y="1260444"/>
            <a:ext cx="3862120" cy="2854357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4641294" y="1260444"/>
            <a:ext cx="3918062" cy="3007519"/>
            <a:chOff x="6188392" y="1680591"/>
            <a:chExt cx="5224082" cy="401002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2774" y="1680591"/>
              <a:ext cx="5219700" cy="22098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8392" y="3890391"/>
              <a:ext cx="5210175" cy="1800225"/>
            </a:xfrm>
            <a:prstGeom prst="rect">
              <a:avLst/>
            </a:prstGeom>
          </p:spPr>
        </p:pic>
      </p:grpSp>
      <p:sp>
        <p:nvSpPr>
          <p:cNvPr id="6" name="Rettangolo 5"/>
          <p:cNvSpPr/>
          <p:nvPr/>
        </p:nvSpPr>
        <p:spPr>
          <a:xfrm>
            <a:off x="1089238" y="4371950"/>
            <a:ext cx="2301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Calibri" panose="020F0502020204030204" pitchFamily="34" charset="0"/>
              </a:rPr>
              <a:t>Spleen </a:t>
            </a:r>
            <a:r>
              <a:rPr lang="it-IT" dirty="0" err="1">
                <a:latin typeface="Calibri" panose="020F0502020204030204" pitchFamily="34" charset="0"/>
              </a:rPr>
              <a:t>embolization</a:t>
            </a:r>
            <a:r>
              <a:rPr lang="it-IT" dirty="0">
                <a:latin typeface="Calibri" panose="020F0502020204030204" pitchFamily="34" charset="0"/>
              </a:rPr>
              <a:t>… 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6079030" y="4371951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latin typeface="Calibri" panose="020F0502020204030204" pitchFamily="34" charset="0"/>
              </a:rPr>
              <a:t>Stabilized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>
            <a:off x="4015437" y="4558456"/>
            <a:ext cx="62585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7275" y="449635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1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9"/>
    </mc:Choice>
    <mc:Fallback xmlns="">
      <p:transition spd="slow" advTm="8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7" descr="trauma_fegato_frattu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80" y="2903321"/>
            <a:ext cx="2707680" cy="19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magine 6" descr="trauma_fegato_ematoma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161" y="922157"/>
            <a:ext cx="2701199" cy="190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971600" y="1338322"/>
            <a:ext cx="365760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dirty="0" smtClean="0">
                <a:latin typeface="Tahoma" panose="020B0604030504040204" pitchFamily="34" charset="0"/>
              </a:rPr>
              <a:t>NOM IN LIVER INJURIES</a:t>
            </a:r>
            <a:endParaRPr lang="it-IT" altLang="it-IT" sz="1800" dirty="0">
              <a:latin typeface="Tahoma" panose="020B0604030504040204" pitchFamily="34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901824" y="2139702"/>
            <a:ext cx="3886200" cy="13042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800" dirty="0">
                <a:latin typeface="Tahoma" panose="020B0604030504040204" pitchFamily="34" charset="0"/>
              </a:rPr>
              <a:t>50%-57% </a:t>
            </a:r>
            <a:r>
              <a:rPr lang="it-IT" altLang="it-IT" sz="1800" dirty="0" smtClean="0">
                <a:latin typeface="Tahoma" panose="020B0604030504040204" pitchFamily="34" charset="0"/>
              </a:rPr>
              <a:t>of </a:t>
            </a:r>
            <a:r>
              <a:rPr lang="it-IT" altLang="it-IT" sz="1800" dirty="0" err="1" smtClean="0">
                <a:latin typeface="Tahoma" panose="020B0604030504040204" pitchFamily="34" charset="0"/>
              </a:rPr>
              <a:t>liver</a:t>
            </a:r>
            <a:r>
              <a:rPr lang="it-IT" altLang="it-IT" sz="1800" dirty="0" smtClean="0">
                <a:latin typeface="Tahoma" panose="020B0604030504040204" pitchFamily="34" charset="0"/>
              </a:rPr>
              <a:t> trauma</a:t>
            </a:r>
            <a:endParaRPr lang="it-IT" altLang="it-IT" sz="1800" dirty="0">
              <a:latin typeface="Tahoma" panose="020B0604030504040204" pitchFamily="34" charset="0"/>
            </a:endParaRPr>
          </a:p>
          <a:p>
            <a:pPr algn="r" eaLnBrk="1" hangingPunct="1">
              <a:spcBef>
                <a:spcPct val="50000"/>
              </a:spcBef>
            </a:pPr>
            <a:r>
              <a:rPr lang="it-IT" altLang="it-IT" sz="1350" dirty="0" err="1">
                <a:latin typeface="Tahoma" panose="020B0604030504040204" pitchFamily="34" charset="0"/>
              </a:rPr>
              <a:t>Sherman</a:t>
            </a:r>
            <a:r>
              <a:rPr lang="it-IT" altLang="it-IT" sz="1350" dirty="0">
                <a:latin typeface="Tahoma" panose="020B0604030504040204" pitchFamily="34" charset="0"/>
              </a:rPr>
              <a:t> HF, J Trauma 37:616, 1994</a:t>
            </a:r>
          </a:p>
          <a:p>
            <a:pPr algn="r" eaLnBrk="1" hangingPunct="1">
              <a:spcBef>
                <a:spcPct val="50000"/>
              </a:spcBef>
            </a:pPr>
            <a:r>
              <a:rPr lang="it-IT" altLang="it-IT" sz="1350" dirty="0">
                <a:latin typeface="Tahoma" panose="020B0604030504040204" pitchFamily="34" charset="0"/>
              </a:rPr>
              <a:t>Meredith JW, J Trauma 36:529, 1994</a:t>
            </a:r>
          </a:p>
          <a:p>
            <a:pPr algn="r" eaLnBrk="1" hangingPunct="1">
              <a:spcBef>
                <a:spcPct val="50000"/>
              </a:spcBef>
            </a:pPr>
            <a:r>
              <a:rPr lang="it-IT" altLang="it-IT" sz="1350" dirty="0">
                <a:latin typeface="Tahoma" panose="020B0604030504040204" pitchFamily="34" charset="0"/>
              </a:rPr>
              <a:t>Croce  MA, </a:t>
            </a:r>
            <a:r>
              <a:rPr lang="it-IT" altLang="it-IT" sz="1350" dirty="0" err="1">
                <a:latin typeface="Tahoma" panose="020B0604030504040204" pitchFamily="34" charset="0"/>
              </a:rPr>
              <a:t>Am</a:t>
            </a:r>
            <a:r>
              <a:rPr lang="it-IT" altLang="it-IT" sz="1350" dirty="0">
                <a:latin typeface="Tahoma" panose="020B0604030504040204" pitchFamily="34" charset="0"/>
              </a:rPr>
              <a:t> </a:t>
            </a:r>
            <a:r>
              <a:rPr lang="it-IT" altLang="it-IT" sz="1350" dirty="0" err="1">
                <a:latin typeface="Tahoma" panose="020B0604030504040204" pitchFamily="34" charset="0"/>
              </a:rPr>
              <a:t>Surg</a:t>
            </a:r>
            <a:r>
              <a:rPr lang="it-IT" altLang="it-IT" sz="1350" dirty="0">
                <a:latin typeface="Tahoma" panose="020B0604030504040204" pitchFamily="34" charset="0"/>
              </a:rPr>
              <a:t> 221:774, 1995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115616" y="3507854"/>
            <a:ext cx="3657600" cy="10964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800" dirty="0">
                <a:latin typeface="Tahoma" panose="020B0604030504040204" pitchFamily="34" charset="0"/>
              </a:rPr>
              <a:t>85% </a:t>
            </a:r>
            <a:r>
              <a:rPr lang="it-IT" altLang="it-IT" sz="1800" dirty="0" smtClean="0">
                <a:latin typeface="Tahoma" panose="020B0604030504040204" pitchFamily="34" charset="0"/>
              </a:rPr>
              <a:t>of </a:t>
            </a:r>
            <a:r>
              <a:rPr lang="it-IT" altLang="it-IT" sz="1800" dirty="0" err="1" smtClean="0">
                <a:latin typeface="Tahoma" panose="020B0604030504040204" pitchFamily="34" charset="0"/>
              </a:rPr>
              <a:t>liver</a:t>
            </a:r>
            <a:r>
              <a:rPr lang="it-IT" altLang="it-IT" sz="1800" dirty="0" smtClean="0">
                <a:latin typeface="Tahoma" panose="020B0604030504040204" pitchFamily="34" charset="0"/>
              </a:rPr>
              <a:t> trauma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1800" dirty="0" smtClean="0">
                <a:latin typeface="Tahoma" panose="020B0604030504040204" pitchFamily="34" charset="0"/>
              </a:rPr>
              <a:t>(</a:t>
            </a:r>
            <a:r>
              <a:rPr lang="it-IT" altLang="it-IT" sz="1800" dirty="0" err="1" smtClean="0">
                <a:latin typeface="Tahoma" panose="020B0604030504040204" pitchFamily="34" charset="0"/>
              </a:rPr>
              <a:t>successful</a:t>
            </a:r>
            <a:r>
              <a:rPr lang="it-IT" altLang="it-IT" sz="1800" dirty="0" smtClean="0">
                <a:latin typeface="Tahoma" panose="020B0604030504040204" pitchFamily="34" charset="0"/>
              </a:rPr>
              <a:t> </a:t>
            </a:r>
            <a:r>
              <a:rPr lang="it-IT" altLang="it-IT" sz="1800" dirty="0">
                <a:latin typeface="Tahoma" panose="020B0604030504040204" pitchFamily="34" charset="0"/>
              </a:rPr>
              <a:t>96% </a:t>
            </a:r>
            <a:r>
              <a:rPr lang="it-IT" altLang="it-IT" sz="1800" dirty="0" smtClean="0">
                <a:latin typeface="Tahoma" panose="020B0604030504040204" pitchFamily="34" charset="0"/>
              </a:rPr>
              <a:t>of </a:t>
            </a:r>
            <a:r>
              <a:rPr lang="it-IT" altLang="it-IT" sz="1800" dirty="0" err="1" smtClean="0">
                <a:latin typeface="Tahoma" panose="020B0604030504040204" pitchFamily="34" charset="0"/>
              </a:rPr>
              <a:t>cases</a:t>
            </a:r>
            <a:r>
              <a:rPr lang="it-IT" altLang="it-IT" sz="1800" dirty="0" smtClean="0">
                <a:latin typeface="Tahoma" panose="020B0604030504040204" pitchFamily="34" charset="0"/>
              </a:rPr>
              <a:t>)</a:t>
            </a:r>
            <a:endParaRPr lang="it-IT" altLang="it-IT" sz="1800" dirty="0">
              <a:latin typeface="Tahoma" panose="020B0604030504040204" pitchFamily="34" charset="0"/>
            </a:endParaRPr>
          </a:p>
          <a:p>
            <a:pPr algn="r" eaLnBrk="1" hangingPunct="1">
              <a:spcBef>
                <a:spcPct val="50000"/>
              </a:spcBef>
            </a:pPr>
            <a:r>
              <a:rPr lang="it-IT" altLang="it-IT" sz="1350" dirty="0" err="1">
                <a:latin typeface="Tahoma" panose="020B0604030504040204" pitchFamily="34" charset="0"/>
              </a:rPr>
              <a:t>Velmahos</a:t>
            </a:r>
            <a:r>
              <a:rPr lang="it-IT" altLang="it-IT" sz="1350" dirty="0">
                <a:latin typeface="Tahoma" panose="020B0604030504040204" pitchFamily="34" charset="0"/>
              </a:rPr>
              <a:t> GC, </a:t>
            </a:r>
            <a:r>
              <a:rPr lang="it-IT" altLang="it-IT" sz="1350" dirty="0" err="1">
                <a:latin typeface="Tahoma" panose="020B0604030504040204" pitchFamily="34" charset="0"/>
              </a:rPr>
              <a:t>Arch</a:t>
            </a:r>
            <a:r>
              <a:rPr lang="it-IT" altLang="it-IT" sz="1350" dirty="0">
                <a:latin typeface="Tahoma" panose="020B0604030504040204" pitchFamily="34" charset="0"/>
              </a:rPr>
              <a:t> </a:t>
            </a:r>
            <a:r>
              <a:rPr lang="it-IT" altLang="it-IT" sz="1350" dirty="0" err="1">
                <a:latin typeface="Tahoma" panose="020B0604030504040204" pitchFamily="34" charset="0"/>
              </a:rPr>
              <a:t>Surg</a:t>
            </a:r>
            <a:r>
              <a:rPr lang="it-IT" altLang="it-IT" sz="1350" dirty="0">
                <a:latin typeface="Tahoma" panose="020B0604030504040204" pitchFamily="34" charset="0"/>
              </a:rPr>
              <a:t> 138:475, 2003</a:t>
            </a:r>
          </a:p>
        </p:txBody>
      </p:sp>
      <p:sp>
        <p:nvSpPr>
          <p:cNvPr id="30727" name="AutoShape 4"/>
          <p:cNvSpPr>
            <a:spLocks noChangeArrowheads="1"/>
          </p:cNvSpPr>
          <p:nvPr/>
        </p:nvSpPr>
        <p:spPr bwMode="auto">
          <a:xfrm>
            <a:off x="395536" y="2799184"/>
            <a:ext cx="685800" cy="1428750"/>
          </a:xfrm>
          <a:prstGeom prst="curvedRightArrow">
            <a:avLst>
              <a:gd name="adj1" fmla="val 41667"/>
              <a:gd name="adj2" fmla="val 8333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350"/>
          </a:p>
        </p:txBody>
      </p:sp>
    </p:spTree>
    <p:extLst>
      <p:ext uri="{BB962C8B-B14F-4D97-AF65-F5344CB8AC3E}">
        <p14:creationId xmlns:p14="http://schemas.microsoft.com/office/powerpoint/2010/main" val="372706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7" y="859580"/>
            <a:ext cx="4896543" cy="39444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b="12699"/>
          <a:stretch/>
        </p:blipFill>
        <p:spPr>
          <a:xfrm>
            <a:off x="6516216" y="2283718"/>
            <a:ext cx="2373251" cy="62361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745528" y="2757292"/>
            <a:ext cx="9172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i="1" dirty="0"/>
              <a:t>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3"/>
    </mc:Choice>
    <mc:Fallback xmlns="">
      <p:transition spd="slow" advTm="1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5706" y="1419622"/>
            <a:ext cx="85133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err="1"/>
              <a:t>Hemodynamically</a:t>
            </a:r>
            <a:r>
              <a:rPr lang="it-IT" sz="1500" dirty="0"/>
              <a:t> </a:t>
            </a:r>
            <a:r>
              <a:rPr lang="it-IT" sz="1500" dirty="0" err="1">
                <a:solidFill>
                  <a:srgbClr val="FF0000"/>
                </a:solidFill>
              </a:rPr>
              <a:t>unstable</a:t>
            </a:r>
            <a:r>
              <a:rPr lang="it-IT" sz="1500" dirty="0"/>
              <a:t> </a:t>
            </a:r>
            <a:r>
              <a:rPr lang="it-IT" sz="1500" dirty="0" err="1"/>
              <a:t>patients</a:t>
            </a:r>
            <a:r>
              <a:rPr lang="it-IT" sz="1500" dirty="0"/>
              <a:t>               </a:t>
            </a:r>
            <a:r>
              <a:rPr lang="it-IT" sz="1500" dirty="0">
                <a:solidFill>
                  <a:srgbClr val="FF0000"/>
                </a:solidFill>
              </a:rPr>
              <a:t>Operative</a:t>
            </a:r>
            <a:r>
              <a:rPr lang="it-IT" sz="1500" dirty="0"/>
              <a:t> management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176" y="1477612"/>
            <a:ext cx="526667" cy="18344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/>
          <a:srcRect l="43728" t="1081" r="1111" b="48725"/>
          <a:stretch/>
        </p:blipFill>
        <p:spPr>
          <a:xfrm>
            <a:off x="3166982" y="2150456"/>
            <a:ext cx="2428540" cy="151682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6"/>
          <a:srcRect l="1305" t="47272" r="54055" b="2243"/>
          <a:stretch/>
        </p:blipFill>
        <p:spPr>
          <a:xfrm>
            <a:off x="5822053" y="2006445"/>
            <a:ext cx="2364827" cy="163466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7"/>
          <a:srcRect l="982" t="387" r="1866" b="57495"/>
          <a:stretch/>
        </p:blipFill>
        <p:spPr>
          <a:xfrm>
            <a:off x="1054741" y="2150456"/>
            <a:ext cx="1756169" cy="14996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5705" y="4036700"/>
            <a:ext cx="85133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/>
              <a:t>AVOID major hepatic resections at first!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700039" y="3502605"/>
            <a:ext cx="2254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Manual </a:t>
            </a:r>
            <a:r>
              <a:rPr lang="it-IT" sz="1350" dirty="0" err="1"/>
              <a:t>compression</a:t>
            </a:r>
            <a:endParaRPr lang="it-IT" sz="135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181039" y="3502605"/>
            <a:ext cx="2254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Peri-</a:t>
            </a:r>
            <a:r>
              <a:rPr lang="it-IT" sz="1350" dirty="0" err="1"/>
              <a:t>hepatic</a:t>
            </a:r>
            <a:r>
              <a:rPr lang="it-IT" sz="1350" dirty="0"/>
              <a:t> </a:t>
            </a:r>
            <a:r>
              <a:rPr lang="it-IT" sz="1350" dirty="0" err="1"/>
              <a:t>packing</a:t>
            </a:r>
            <a:endParaRPr lang="it-IT" sz="135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219039" y="3503899"/>
            <a:ext cx="2254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 err="1"/>
              <a:t>Pringle</a:t>
            </a:r>
            <a:r>
              <a:rPr lang="it-IT" sz="1350" dirty="0"/>
              <a:t> </a:t>
            </a:r>
            <a:r>
              <a:rPr lang="it-IT" sz="1350" dirty="0" err="1"/>
              <a:t>maneuver</a:t>
            </a:r>
            <a:endParaRPr lang="it-IT"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7275" y="442147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3"/>
    </mc:Choice>
    <mc:Fallback xmlns="">
      <p:transition spd="slow" advTm="1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42843" y="1514371"/>
            <a:ext cx="417616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100" dirty="0"/>
              <a:t>29y, M, </a:t>
            </a:r>
            <a:r>
              <a:rPr lang="it-IT" altLang="it-IT" sz="2100" dirty="0" err="1">
                <a:solidFill>
                  <a:srgbClr val="202124"/>
                </a:solidFill>
                <a:latin typeface="inherit"/>
              </a:rPr>
              <a:t>crush</a:t>
            </a:r>
            <a:r>
              <a:rPr lang="it-IT" altLang="it-IT" sz="2100" dirty="0">
                <a:solidFill>
                  <a:srgbClr val="202124"/>
                </a:solidFill>
                <a:latin typeface="inherit"/>
              </a:rPr>
              <a:t> trauma </a:t>
            </a:r>
            <a:r>
              <a:rPr lang="it-IT" altLang="it-IT" sz="2100" dirty="0" err="1">
                <a:solidFill>
                  <a:srgbClr val="202124"/>
                </a:solidFill>
                <a:latin typeface="inherit"/>
              </a:rPr>
              <a:t>at</a:t>
            </a:r>
            <a:r>
              <a:rPr lang="it-IT" altLang="it-IT" sz="2100" dirty="0">
                <a:solidFill>
                  <a:srgbClr val="202124"/>
                </a:solidFill>
                <a:latin typeface="inherit"/>
              </a:rPr>
              <a:t> work</a:t>
            </a:r>
            <a:r>
              <a:rPr lang="it-IT" altLang="it-IT" sz="675" dirty="0"/>
              <a:t> </a:t>
            </a:r>
            <a:endParaRPr lang="it-IT" altLang="it-IT" sz="675" dirty="0" smtClean="0"/>
          </a:p>
          <a:p>
            <a:pPr>
              <a:lnSpc>
                <a:spcPct val="150000"/>
              </a:lnSpc>
            </a:pPr>
            <a:endParaRPr lang="it-IT" sz="600" dirty="0"/>
          </a:p>
          <a:p>
            <a:pPr>
              <a:lnSpc>
                <a:spcPct val="150000"/>
              </a:lnSpc>
            </a:pPr>
            <a:r>
              <a:rPr lang="it-IT" sz="2100" dirty="0" smtClean="0"/>
              <a:t>BP 90/40		</a:t>
            </a:r>
            <a:r>
              <a:rPr lang="it-IT" sz="2100" dirty="0" err="1" smtClean="0"/>
              <a:t>pH</a:t>
            </a:r>
            <a:r>
              <a:rPr lang="it-IT" sz="2100" dirty="0" smtClean="0"/>
              <a:t> </a:t>
            </a:r>
            <a:r>
              <a:rPr lang="it-IT" sz="2100" dirty="0"/>
              <a:t>7,05</a:t>
            </a:r>
            <a:endParaRPr lang="it-IT" sz="2100" dirty="0" smtClean="0"/>
          </a:p>
          <a:p>
            <a:pPr>
              <a:lnSpc>
                <a:spcPct val="150000"/>
              </a:lnSpc>
            </a:pPr>
            <a:r>
              <a:rPr lang="it-IT" sz="2100" dirty="0" smtClean="0"/>
              <a:t>HR 150			</a:t>
            </a:r>
            <a:r>
              <a:rPr lang="it-IT" sz="2100" dirty="0" err="1"/>
              <a:t>Lac</a:t>
            </a:r>
            <a:r>
              <a:rPr lang="it-IT" sz="2100" dirty="0"/>
              <a:t> </a:t>
            </a:r>
            <a:r>
              <a:rPr lang="it-IT" sz="2100" dirty="0" smtClean="0"/>
              <a:t>7,3</a:t>
            </a:r>
          </a:p>
          <a:p>
            <a:pPr>
              <a:lnSpc>
                <a:spcPct val="150000"/>
              </a:lnSpc>
            </a:pPr>
            <a:r>
              <a:rPr lang="it-IT" sz="2100" dirty="0" smtClean="0"/>
              <a:t>RR 20 			BE </a:t>
            </a:r>
            <a:r>
              <a:rPr lang="it-IT" sz="2100" dirty="0"/>
              <a:t>– 13,7</a:t>
            </a:r>
          </a:p>
          <a:p>
            <a:pPr>
              <a:lnSpc>
                <a:spcPct val="150000"/>
              </a:lnSpc>
            </a:pPr>
            <a:r>
              <a:rPr lang="it-IT" sz="2100" dirty="0" smtClean="0"/>
              <a:t>SpO2 </a:t>
            </a:r>
            <a:r>
              <a:rPr lang="it-IT" sz="2100" dirty="0"/>
              <a:t>90% </a:t>
            </a:r>
            <a:r>
              <a:rPr lang="it-IT" sz="2100" dirty="0" smtClean="0"/>
              <a:t>		</a:t>
            </a:r>
            <a:r>
              <a:rPr lang="it-IT" sz="2100" dirty="0" err="1" smtClean="0"/>
              <a:t>Hb</a:t>
            </a:r>
            <a:r>
              <a:rPr lang="it-IT" sz="2100" dirty="0" smtClean="0"/>
              <a:t> 13,4</a:t>
            </a:r>
          </a:p>
          <a:p>
            <a:endParaRPr lang="it-IT" sz="1200" dirty="0"/>
          </a:p>
          <a:p>
            <a:pPr algn="ctr">
              <a:lnSpc>
                <a:spcPct val="150000"/>
              </a:lnSpc>
            </a:pPr>
            <a:r>
              <a:rPr lang="it-IT" sz="2100" dirty="0"/>
              <a:t>E-FAST: free </a:t>
            </a:r>
            <a:r>
              <a:rPr lang="it-IT" sz="2100" dirty="0" err="1" smtClean="0"/>
              <a:t>fluid</a:t>
            </a:r>
            <a:r>
              <a:rPr lang="it-IT" sz="2100" dirty="0" smtClean="0"/>
              <a:t> in </a:t>
            </a:r>
            <a:r>
              <a:rPr lang="it-IT" sz="2100" dirty="0" err="1" smtClean="0"/>
              <a:t>all</a:t>
            </a:r>
            <a:r>
              <a:rPr lang="it-IT" sz="2100" dirty="0" smtClean="0"/>
              <a:t> </a:t>
            </a:r>
            <a:r>
              <a:rPr lang="it-IT" sz="2100" dirty="0" err="1" smtClean="0"/>
              <a:t>scans</a:t>
            </a:r>
            <a:endParaRPr lang="sv-SE" sz="2100" dirty="0"/>
          </a:p>
        </p:txBody>
      </p:sp>
      <p:sp>
        <p:nvSpPr>
          <p:cNvPr id="7" name="Rettangolo 6"/>
          <p:cNvSpPr/>
          <p:nvPr/>
        </p:nvSpPr>
        <p:spPr>
          <a:xfrm>
            <a:off x="2929739" y="1076132"/>
            <a:ext cx="28023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100" b="1" dirty="0">
                <a:solidFill>
                  <a:srgbClr val="006839"/>
                </a:solidFill>
                <a:latin typeface="Georgia" panose="02040502050405020303" pitchFamily="18" charset="0"/>
              </a:rPr>
              <a:t>CASE SCENARIO 2</a:t>
            </a:r>
            <a:endParaRPr lang="it-IT" sz="21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2"/>
    </mc:Choice>
    <mc:Fallback xmlns="">
      <p:transition spd="slow" advTm="46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40891" t="21849" r="37862" b="32928"/>
          <a:stretch/>
        </p:blipFill>
        <p:spPr>
          <a:xfrm>
            <a:off x="1216560" y="897732"/>
            <a:ext cx="3283432" cy="357623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06996" y="4443958"/>
            <a:ext cx="359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Post-</a:t>
            </a:r>
            <a:r>
              <a:rPr lang="it-IT" dirty="0" err="1"/>
              <a:t>depacking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26496" t="15586" r="30517" b="30622"/>
          <a:stretch/>
        </p:blipFill>
        <p:spPr>
          <a:xfrm>
            <a:off x="4998088" y="897731"/>
            <a:ext cx="2771463" cy="177466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355976" y="4443958"/>
            <a:ext cx="359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10 </a:t>
            </a:r>
            <a:r>
              <a:rPr lang="it-IT" dirty="0" err="1"/>
              <a:t>days</a:t>
            </a:r>
            <a:r>
              <a:rPr lang="it-IT" dirty="0"/>
              <a:t> </a:t>
            </a:r>
            <a:r>
              <a:rPr lang="it-IT" dirty="0" err="1"/>
              <a:t>later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/>
          <a:srcRect l="26423" t="14760" r="30873" b="31016"/>
          <a:stretch/>
        </p:blipFill>
        <p:spPr>
          <a:xfrm>
            <a:off x="4996673" y="2672399"/>
            <a:ext cx="2772615" cy="180156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05"/>
    </mc:Choice>
    <mc:Fallback xmlns="">
      <p:transition spd="slow" advTm="27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31640" y="1347614"/>
            <a:ext cx="6347124" cy="2560469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Epidemiology</a:t>
            </a:r>
            <a:r>
              <a:rPr lang="it-IT" altLang="it-IT" sz="2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and </a:t>
            </a: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clinical</a:t>
            </a:r>
            <a:r>
              <a:rPr lang="it-IT" altLang="it-IT" sz="2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assessment</a:t>
            </a:r>
            <a:endParaRPr lang="it-IT" altLang="it-IT" sz="27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Diagnosis</a:t>
            </a:r>
            <a:r>
              <a:rPr lang="it-IT" altLang="it-IT" sz="2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Treatment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it-IT" sz="2700" b="1" dirty="0" err="1" smtClean="0">
                <a:latin typeface="+mj-lt"/>
              </a:rPr>
              <a:t>Results</a:t>
            </a:r>
            <a:endParaRPr lang="it-IT" altLang="it-IT" sz="2700" b="1" dirty="0">
              <a:latin typeface="+mj-lt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0248" y="4649748"/>
            <a:ext cx="331827" cy="331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3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4"/>
    </mc:Choice>
    <mc:Fallback xmlns="">
      <p:transition spd="slow" advTm="67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img002"/>
          <p:cNvPicPr>
            <a:picLocks noGrp="1" noChangeAspect="1" noChangeArrowheads="1"/>
          </p:cNvPicPr>
          <p:nvPr>
            <p:ph type="body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8" t="29147" r="3179" b="8838"/>
          <a:stretch/>
        </p:blipFill>
        <p:spPr>
          <a:xfrm>
            <a:off x="4644008" y="900023"/>
            <a:ext cx="3628361" cy="37599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33188" y="1019393"/>
            <a:ext cx="3480335" cy="363035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2700" dirty="0">
                <a:solidFill>
                  <a:schemeClr val="accent2"/>
                </a:solidFill>
                <a:latin typeface="Tahoma" panose="020B0604030504040204" pitchFamily="34" charset="0"/>
              </a:rPr>
              <a:t>Large and </a:t>
            </a:r>
            <a:r>
              <a:rPr lang="it-IT" altLang="it-IT" sz="2700" dirty="0" err="1">
                <a:solidFill>
                  <a:schemeClr val="accent2"/>
                </a:solidFill>
                <a:latin typeface="Tahoma" panose="020B0604030504040204" pitchFamily="34" charset="0"/>
              </a:rPr>
              <a:t>heavy</a:t>
            </a:r>
            <a:endParaRPr lang="it-IT" altLang="it-IT" sz="27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2700" dirty="0">
                <a:solidFill>
                  <a:schemeClr val="accent2"/>
                </a:solidFill>
                <a:latin typeface="Tahoma" panose="020B0604030504040204" pitchFamily="34" charset="0"/>
              </a:rPr>
              <a:t>RUQ </a:t>
            </a: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2700" dirty="0" err="1">
                <a:solidFill>
                  <a:schemeClr val="accent2"/>
                </a:solidFill>
                <a:latin typeface="Tahoma" panose="020B0604030504040204" pitchFamily="34" charset="0"/>
              </a:rPr>
              <a:t>Partially</a:t>
            </a:r>
            <a:r>
              <a:rPr lang="it-IT" altLang="it-IT" sz="27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700" dirty="0" err="1">
                <a:solidFill>
                  <a:schemeClr val="accent2"/>
                </a:solidFill>
                <a:latin typeface="Tahoma" panose="020B0604030504040204" pitchFamily="34" charset="0"/>
              </a:rPr>
              <a:t>protected</a:t>
            </a:r>
            <a:endParaRPr lang="it-IT" altLang="it-IT" sz="27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05000"/>
              </a:lnSpc>
              <a:buNone/>
            </a:pPr>
            <a:r>
              <a:rPr lang="it-IT" altLang="it-IT" sz="2700" dirty="0">
                <a:solidFill>
                  <a:schemeClr val="accent2"/>
                </a:solidFill>
                <a:latin typeface="Tahoma" panose="020B0604030504040204" pitchFamily="34" charset="0"/>
              </a:rPr>
              <a:t>Blood flow - </a:t>
            </a:r>
            <a:r>
              <a:rPr lang="it-IT" altLang="it-IT" sz="2700" dirty="0" err="1">
                <a:solidFill>
                  <a:schemeClr val="accent2"/>
                </a:solidFill>
                <a:latin typeface="Tahoma" panose="020B0604030504040204" pitchFamily="34" charset="0"/>
              </a:rPr>
              <a:t>dual</a:t>
            </a:r>
            <a:r>
              <a:rPr lang="it-IT" altLang="it-IT" sz="27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700" dirty="0" err="1">
                <a:solidFill>
                  <a:schemeClr val="accent2"/>
                </a:solidFill>
                <a:latin typeface="Tahoma" panose="020B0604030504040204" pitchFamily="34" charset="0"/>
              </a:rPr>
              <a:t>blood</a:t>
            </a:r>
            <a:r>
              <a:rPr lang="it-IT" altLang="it-IT" sz="27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700" dirty="0" err="1">
                <a:solidFill>
                  <a:schemeClr val="accent2"/>
                </a:solidFill>
                <a:latin typeface="Tahoma" panose="020B0604030504040204" pitchFamily="34" charset="0"/>
              </a:rPr>
              <a:t>supply</a:t>
            </a:r>
            <a:endParaRPr lang="it-IT" altLang="it-IT" sz="27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2700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Huge</a:t>
            </a:r>
            <a:r>
              <a:rPr lang="it-IT" altLang="it-IT" sz="2700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700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redundancy</a:t>
            </a:r>
            <a:r>
              <a:rPr lang="it-IT" altLang="it-IT" sz="2700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endParaRPr lang="it-IT" altLang="it-IT" sz="27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2700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Regenerative</a:t>
            </a:r>
            <a:r>
              <a:rPr lang="it-IT" altLang="it-IT" sz="2700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700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property</a:t>
            </a:r>
            <a:endParaRPr lang="it-IT" altLang="it-IT" sz="2700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0248" y="4649748"/>
            <a:ext cx="331827" cy="331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4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4"/>
    </mc:Choice>
    <mc:Fallback xmlns="">
      <p:transition spd="slow" advTm="67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50" y="866871"/>
            <a:ext cx="6120678" cy="970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44" y="1657591"/>
            <a:ext cx="1253880" cy="1656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1937440"/>
            <a:ext cx="6309715" cy="2897450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5334997" y="4001643"/>
            <a:ext cx="704405" cy="735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1471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61"/>
    </mc:Choice>
    <mc:Fallback xmlns="">
      <p:transition spd="slow" advTm="42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037018"/>
            <a:ext cx="3987884" cy="1705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380" y="2785180"/>
            <a:ext cx="4304496" cy="1795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714946" y="1560195"/>
            <a:ext cx="35918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rgbClr val="FF0000"/>
                </a:solidFill>
              </a:rPr>
              <a:t>212</a:t>
            </a:r>
            <a:r>
              <a:rPr lang="it-IT" sz="1500" dirty="0"/>
              <a:t> </a:t>
            </a:r>
            <a:r>
              <a:rPr lang="it-IT" sz="1500" dirty="0" err="1"/>
              <a:t>patients</a:t>
            </a:r>
            <a:r>
              <a:rPr lang="it-IT" sz="1500" dirty="0"/>
              <a:t> with </a:t>
            </a:r>
            <a:r>
              <a:rPr lang="it-IT" sz="1500" dirty="0" err="1"/>
              <a:t>liver</a:t>
            </a:r>
            <a:r>
              <a:rPr lang="it-IT" sz="1500" dirty="0"/>
              <a:t> </a:t>
            </a:r>
            <a:r>
              <a:rPr lang="it-IT" sz="1500" dirty="0" err="1"/>
              <a:t>injuries</a:t>
            </a:r>
            <a:endParaRPr lang="it-IT" sz="1500" dirty="0"/>
          </a:p>
          <a:p>
            <a:endParaRPr lang="it-IT" sz="1500" dirty="0"/>
          </a:p>
          <a:p>
            <a:r>
              <a:rPr lang="it-IT" sz="1500" dirty="0">
                <a:solidFill>
                  <a:srgbClr val="FF0000"/>
                </a:solidFill>
              </a:rPr>
              <a:t>181</a:t>
            </a:r>
            <a:r>
              <a:rPr lang="it-IT" sz="1500" dirty="0"/>
              <a:t> </a:t>
            </a:r>
            <a:r>
              <a:rPr lang="it-IT" sz="1500" dirty="0" err="1"/>
              <a:t>patient</a:t>
            </a:r>
            <a:r>
              <a:rPr lang="it-IT" sz="1500" dirty="0"/>
              <a:t> </a:t>
            </a:r>
            <a:r>
              <a:rPr lang="it-IT" sz="1500" dirty="0" err="1"/>
              <a:t>uderwent</a:t>
            </a:r>
            <a:r>
              <a:rPr lang="it-IT" sz="1500" dirty="0"/>
              <a:t> </a:t>
            </a:r>
            <a:r>
              <a:rPr lang="it-IT" sz="1500" dirty="0">
                <a:solidFill>
                  <a:srgbClr val="FF0000"/>
                </a:solidFill>
              </a:rPr>
              <a:t>NOM</a:t>
            </a:r>
            <a:r>
              <a:rPr lang="it-IT" sz="1500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dirty="0"/>
              <a:t>6 </a:t>
            </a:r>
            <a:r>
              <a:rPr lang="it-IT" sz="1500" dirty="0" err="1"/>
              <a:t>primary</a:t>
            </a:r>
            <a:r>
              <a:rPr lang="it-IT" sz="1500" dirty="0"/>
              <a:t> </a:t>
            </a:r>
            <a:r>
              <a:rPr lang="it-IT" sz="1500" dirty="0" err="1"/>
              <a:t>angioembolization</a:t>
            </a:r>
            <a:endParaRPr lang="it-IT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dirty="0"/>
              <a:t>12 </a:t>
            </a:r>
            <a:r>
              <a:rPr lang="it-IT" sz="1500" dirty="0" err="1"/>
              <a:t>selective</a:t>
            </a:r>
            <a:r>
              <a:rPr lang="it-IT" sz="1500" dirty="0"/>
              <a:t> </a:t>
            </a:r>
            <a:r>
              <a:rPr lang="it-IT" sz="1500" dirty="0" err="1"/>
              <a:t>embolization</a:t>
            </a:r>
            <a:r>
              <a:rPr lang="it-IT" sz="1500" dirty="0"/>
              <a:t> for </a:t>
            </a:r>
            <a:r>
              <a:rPr lang="it-IT" sz="1500" dirty="0" err="1"/>
              <a:t>delayed</a:t>
            </a:r>
            <a:r>
              <a:rPr lang="it-IT" sz="1500" dirty="0"/>
              <a:t> </a:t>
            </a:r>
            <a:r>
              <a:rPr lang="it-IT" sz="1500" dirty="0" err="1"/>
              <a:t>bleedings</a:t>
            </a:r>
            <a:endParaRPr lang="it-IT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 dirty="0"/>
          </a:p>
          <a:p>
            <a:r>
              <a:rPr lang="it-IT" sz="1500" dirty="0"/>
              <a:t>NOM </a:t>
            </a:r>
            <a:r>
              <a:rPr lang="it-IT" sz="1500" dirty="0" err="1"/>
              <a:t>failure</a:t>
            </a:r>
            <a:r>
              <a:rPr lang="it-IT" sz="1500" dirty="0"/>
              <a:t> in 6 </a:t>
            </a:r>
            <a:r>
              <a:rPr lang="it-IT" sz="1500" dirty="0" err="1"/>
              <a:t>cases</a:t>
            </a:r>
            <a:r>
              <a:rPr lang="it-IT" sz="1500" dirty="0"/>
              <a:t> </a:t>
            </a:r>
          </a:p>
          <a:p>
            <a:r>
              <a:rPr lang="en-US" sz="1500" dirty="0"/>
              <a:t>The overall </a:t>
            </a:r>
            <a:r>
              <a:rPr lang="en-US" sz="1500" dirty="0">
                <a:solidFill>
                  <a:srgbClr val="FF0000"/>
                </a:solidFill>
              </a:rPr>
              <a:t>success rate </a:t>
            </a:r>
            <a:r>
              <a:rPr lang="en-US" sz="1500" dirty="0"/>
              <a:t>of NOM was </a:t>
            </a:r>
            <a:r>
              <a:rPr lang="en-US" sz="1500" dirty="0">
                <a:solidFill>
                  <a:srgbClr val="FF0000"/>
                </a:solidFill>
              </a:rPr>
              <a:t>96.7%</a:t>
            </a:r>
            <a:r>
              <a:rPr lang="en-US" sz="1500" dirty="0"/>
              <a:t> (175/181)</a:t>
            </a:r>
            <a:endParaRPr lang="it-IT" sz="15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0"/>
    </mc:Choice>
    <mc:Fallback xmlns="">
      <p:transition spd="slow" advTm="3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/>
          <a:srcRect l="14491" t="14390" r="22589" b="22585"/>
          <a:stretch/>
        </p:blipFill>
        <p:spPr>
          <a:xfrm>
            <a:off x="433323" y="1359118"/>
            <a:ext cx="5986193" cy="337287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/>
          <a:srcRect l="12550" t="27726" r="23850" b="11979"/>
          <a:stretch/>
        </p:blipFill>
        <p:spPr>
          <a:xfrm>
            <a:off x="83412" y="1359118"/>
            <a:ext cx="6432804" cy="3398462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2407029" y="1635646"/>
            <a:ext cx="1982092" cy="4258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8064" y="980416"/>
            <a:ext cx="3324416" cy="72723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333934" y="1851670"/>
            <a:ext cx="26454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998 </a:t>
            </a:r>
            <a:r>
              <a:rPr lang="it-IT" dirty="0" err="1" smtClean="0"/>
              <a:t>patients</a:t>
            </a:r>
            <a:endParaRPr lang="it-IT" dirty="0"/>
          </a:p>
          <a:p>
            <a:r>
              <a:rPr lang="it-IT" dirty="0" smtClean="0"/>
              <a:t>347 </a:t>
            </a:r>
            <a:r>
              <a:rPr lang="it-IT" dirty="0" err="1" smtClean="0"/>
              <a:t>embolized</a:t>
            </a:r>
            <a:endParaRPr lang="it-IT" dirty="0"/>
          </a:p>
          <a:p>
            <a:endParaRPr lang="it-IT" sz="1000" dirty="0"/>
          </a:p>
          <a:p>
            <a:r>
              <a:rPr lang="en-US" dirty="0" smtClean="0"/>
              <a:t>AE success rate </a:t>
            </a:r>
            <a:r>
              <a:rPr lang="en-US" dirty="0" smtClean="0">
                <a:solidFill>
                  <a:srgbClr val="FF0000"/>
                </a:solidFill>
              </a:rPr>
              <a:t>77–100%</a:t>
            </a:r>
          </a:p>
          <a:p>
            <a:pPr algn="ctr"/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dirty="0"/>
              <a:t>W</a:t>
            </a:r>
            <a:r>
              <a:rPr lang="en-US" dirty="0" smtClean="0"/>
              <a:t>eighted </a:t>
            </a:r>
            <a:r>
              <a:rPr lang="en-US" dirty="0"/>
              <a:t>average efficacy </a:t>
            </a:r>
            <a:r>
              <a:rPr lang="en-US" dirty="0" smtClean="0"/>
              <a:t>rate		</a:t>
            </a:r>
            <a:r>
              <a:rPr lang="en-US" dirty="0" smtClean="0">
                <a:solidFill>
                  <a:srgbClr val="FF0000"/>
                </a:solidFill>
              </a:rPr>
              <a:t>93%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351788" y="3723878"/>
            <a:ext cx="25406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Mortality	up to	</a:t>
            </a:r>
            <a:r>
              <a:rPr lang="en-US" dirty="0" smtClean="0">
                <a:solidFill>
                  <a:srgbClr val="FF0000"/>
                </a:solidFill>
              </a:rPr>
              <a:t>7%</a:t>
            </a:r>
          </a:p>
          <a:p>
            <a:endParaRPr lang="en-US" sz="1000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Complication rate?</a:t>
            </a:r>
            <a:endParaRPr lang="it-IT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2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8"/>
    </mc:Choice>
    <mc:Fallback xmlns="">
      <p:transition spd="slow" advTm="2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04436" y="2152476"/>
            <a:ext cx="4599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Complications</a:t>
            </a:r>
            <a:r>
              <a:rPr lang="it-IT" dirty="0"/>
              <a:t> in </a:t>
            </a:r>
            <a:r>
              <a:rPr lang="it-IT" dirty="0">
                <a:solidFill>
                  <a:srgbClr val="FF0000"/>
                </a:solidFill>
              </a:rPr>
              <a:t>12–14%</a:t>
            </a:r>
            <a:r>
              <a:rPr lang="it-IT" dirty="0"/>
              <a:t> of </a:t>
            </a:r>
            <a:r>
              <a:rPr lang="it-IT" dirty="0" err="1"/>
              <a:t>patients</a:t>
            </a:r>
            <a:r>
              <a:rPr lang="it-IT" dirty="0"/>
              <a:t>,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high-grade </a:t>
            </a:r>
            <a:r>
              <a:rPr lang="it-IT" dirty="0" err="1"/>
              <a:t>injury</a:t>
            </a:r>
            <a:endParaRPr lang="it-IT" dirty="0"/>
          </a:p>
          <a:p>
            <a:pPr algn="ctr"/>
            <a:endParaRPr lang="it-IT" dirty="0"/>
          </a:p>
        </p:txBody>
      </p:sp>
      <p:sp>
        <p:nvSpPr>
          <p:cNvPr id="6" name="Freccia in giù 5"/>
          <p:cNvSpPr/>
          <p:nvPr/>
        </p:nvSpPr>
        <p:spPr>
          <a:xfrm>
            <a:off x="2345589" y="2896790"/>
            <a:ext cx="317185" cy="467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7" name="CasellaDiTesto 6"/>
          <p:cNvSpPr txBox="1"/>
          <p:nvPr/>
        </p:nvSpPr>
        <p:spPr>
          <a:xfrm>
            <a:off x="107505" y="343584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Late complications should be </a:t>
            </a:r>
            <a:r>
              <a:rPr lang="en-US" dirty="0" smtClean="0"/>
              <a:t>managed</a:t>
            </a:r>
            <a:endParaRPr lang="en-US" dirty="0"/>
          </a:p>
          <a:p>
            <a:pPr algn="ctr"/>
            <a:r>
              <a:rPr lang="en-US" dirty="0"/>
              <a:t>by minimally invasive </a:t>
            </a:r>
            <a:r>
              <a:rPr lang="en-US" dirty="0" smtClean="0"/>
              <a:t>procedures</a:t>
            </a:r>
          </a:p>
          <a:p>
            <a:pPr algn="ctr"/>
            <a:r>
              <a:rPr lang="en-US" dirty="0" smtClean="0"/>
              <a:t>(interventional radiology / endoscopy)</a:t>
            </a:r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611560" y="1027394"/>
            <a:ext cx="4125155" cy="770129"/>
            <a:chOff x="6572722" y="2008970"/>
            <a:chExt cx="5500206" cy="1026838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722" y="2008970"/>
              <a:ext cx="5500206" cy="10268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1168" y="2776608"/>
              <a:ext cx="2021760" cy="259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Immagin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7" t="20655" r="27647" b="16001"/>
          <a:stretch/>
        </p:blipFill>
        <p:spPr bwMode="auto">
          <a:xfrm>
            <a:off x="4883053" y="1203598"/>
            <a:ext cx="3896719" cy="32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7275" y="478723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5"/>
    </mc:Choice>
    <mc:Fallback xmlns="">
      <p:transition spd="slow" advTm="19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7378" r="24013" b="9084"/>
          <a:stretch/>
        </p:blipFill>
        <p:spPr>
          <a:xfrm>
            <a:off x="3923928" y="1155687"/>
            <a:ext cx="4824536" cy="352839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80236" y="1419622"/>
            <a:ext cx="349967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100" b="1" dirty="0">
                <a:solidFill>
                  <a:srgbClr val="006839"/>
                </a:solidFill>
                <a:latin typeface="Georgia" panose="02040502050405020303" pitchFamily="18" charset="0"/>
              </a:rPr>
              <a:t>CONCLUSIONS </a:t>
            </a:r>
            <a:r>
              <a:rPr lang="it-IT" sz="2100" b="1" dirty="0" smtClean="0">
                <a:solidFill>
                  <a:srgbClr val="006839"/>
                </a:solidFill>
                <a:latin typeface="Georgia" panose="02040502050405020303" pitchFamily="18" charset="0"/>
              </a:rPr>
              <a:t>(1)</a:t>
            </a:r>
          </a:p>
          <a:p>
            <a:pPr algn="ctr"/>
            <a:endParaRPr lang="it-IT" sz="2100" b="1" dirty="0" smtClean="0">
              <a:solidFill>
                <a:srgbClr val="006839"/>
              </a:solidFill>
              <a:latin typeface="Georgia" panose="02040502050405020303" pitchFamily="18" charset="0"/>
            </a:endParaRPr>
          </a:p>
          <a:p>
            <a:pPr algn="ctr"/>
            <a:r>
              <a:rPr lang="it-IT" sz="21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Liver</a:t>
            </a:r>
            <a:r>
              <a:rPr lang="it-IT" sz="21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trauma</a:t>
            </a:r>
          </a:p>
          <a:p>
            <a:pPr algn="ctr"/>
            <a:r>
              <a:rPr lang="it-IT" sz="21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management </a:t>
            </a:r>
            <a:r>
              <a:rPr lang="it-IT" sz="21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algorythm</a:t>
            </a:r>
            <a:endParaRPr lang="it-IT" sz="2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6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9"/>
    </mc:Choice>
    <mc:Fallback xmlns="">
      <p:transition spd="slow" advTm="1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5066852" y="1131590"/>
            <a:ext cx="3753620" cy="1157721"/>
            <a:chOff x="4765919" y="4354740"/>
            <a:chExt cx="6526922" cy="1949090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5919" y="4354740"/>
              <a:ext cx="6526922" cy="194909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5480" y="4354740"/>
              <a:ext cx="1737361" cy="5129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CasellaDiTesto 1"/>
          <p:cNvSpPr txBox="1"/>
          <p:nvPr/>
        </p:nvSpPr>
        <p:spPr>
          <a:xfrm>
            <a:off x="653244" y="2427734"/>
            <a:ext cx="8166144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80-90% of </a:t>
            </a:r>
            <a:r>
              <a:rPr lang="it-IT" sz="1350" dirty="0" err="1">
                <a:solidFill>
                  <a:srgbClr val="FF0000"/>
                </a:solidFill>
              </a:rPr>
              <a:t>blunt</a:t>
            </a:r>
            <a:r>
              <a:rPr lang="it-IT" sz="1350" dirty="0"/>
              <a:t> </a:t>
            </a:r>
            <a:r>
              <a:rPr lang="it-IT" sz="1350" dirty="0" err="1"/>
              <a:t>liver</a:t>
            </a:r>
            <a:r>
              <a:rPr lang="it-IT" sz="1350" dirty="0"/>
              <a:t> </a:t>
            </a:r>
            <a:r>
              <a:rPr lang="it-IT" sz="1350" dirty="0" err="1"/>
              <a:t>injuries</a:t>
            </a:r>
            <a:r>
              <a:rPr lang="it-IT" sz="1350" dirty="0"/>
              <a:t> </a:t>
            </a:r>
            <a:r>
              <a:rPr lang="it-IT" sz="1350" dirty="0" err="1"/>
              <a:t>receive</a:t>
            </a:r>
            <a:r>
              <a:rPr lang="it-IT" sz="1350" dirty="0"/>
              <a:t> </a:t>
            </a:r>
            <a:r>
              <a:rPr lang="en-US" sz="1350" dirty="0"/>
              <a:t>non-operative management, in hemodynamically stable patients in absence of other lesions requiring surgery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>
                <a:solidFill>
                  <a:srgbClr val="FF0000"/>
                </a:solidFill>
              </a:rPr>
              <a:t>Angioembolization</a:t>
            </a:r>
            <a:r>
              <a:rPr lang="en-US" sz="1350" dirty="0"/>
              <a:t> may be considered as a first-line </a:t>
            </a:r>
            <a:r>
              <a:rPr lang="en-US" sz="1350" dirty="0" smtClean="0"/>
              <a:t>intervention </a:t>
            </a:r>
            <a:r>
              <a:rPr lang="en-US" sz="1350" dirty="0" smtClean="0">
                <a:solidFill>
                  <a:srgbClr val="FF0000"/>
                </a:solidFill>
              </a:rPr>
              <a:t>in stable patients </a:t>
            </a:r>
            <a:r>
              <a:rPr lang="en-US" sz="1350" dirty="0"/>
              <a:t>with arterial blush on CT </a:t>
            </a:r>
            <a:r>
              <a:rPr lang="en-US" sz="1350" dirty="0" smtClean="0"/>
              <a:t>scan; </a:t>
            </a:r>
            <a:r>
              <a:rPr lang="en-US" sz="1350" dirty="0"/>
              <a:t>is effective but </a:t>
            </a:r>
            <a:r>
              <a:rPr lang="en-US" sz="1350" dirty="0">
                <a:solidFill>
                  <a:srgbClr val="FF0000"/>
                </a:solidFill>
              </a:rPr>
              <a:t>not risk-free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 err="1"/>
              <a:t>There</a:t>
            </a:r>
            <a:r>
              <a:rPr lang="it-IT" sz="1350" dirty="0"/>
              <a:t> are no RCT </a:t>
            </a:r>
            <a:r>
              <a:rPr lang="en-US" sz="1350" dirty="0"/>
              <a:t>of </a:t>
            </a:r>
            <a:r>
              <a:rPr lang="en-US" sz="1350" dirty="0" smtClean="0"/>
              <a:t>NOM versus </a:t>
            </a:r>
            <a:r>
              <a:rPr lang="en-US" sz="1350" dirty="0"/>
              <a:t>operative management in high grade blunt hepatic injury</a:t>
            </a:r>
          </a:p>
          <a:p>
            <a:endParaRPr lang="en-US" sz="1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smtClean="0"/>
              <a:t>In</a:t>
            </a:r>
            <a:r>
              <a:rPr lang="en-US" sz="1350" dirty="0" smtClean="0">
                <a:solidFill>
                  <a:srgbClr val="FF0000"/>
                </a:solidFill>
              </a:rPr>
              <a:t> penetrating</a:t>
            </a:r>
            <a:r>
              <a:rPr lang="en-US" sz="1350" dirty="0" smtClean="0"/>
              <a:t> injuries, very selective role for NOM</a:t>
            </a:r>
            <a:endParaRPr lang="en-US" sz="1350" dirty="0"/>
          </a:p>
        </p:txBody>
      </p:sp>
      <p:grpSp>
        <p:nvGrpSpPr>
          <p:cNvPr id="8" name="Gruppo 7"/>
          <p:cNvGrpSpPr/>
          <p:nvPr/>
        </p:nvGrpSpPr>
        <p:grpSpPr>
          <a:xfrm>
            <a:off x="251519" y="1131590"/>
            <a:ext cx="4824537" cy="799092"/>
            <a:chOff x="1309904" y="977199"/>
            <a:chExt cx="9627870" cy="1179407"/>
          </a:xfrm>
        </p:grpSpPr>
        <p:grpSp>
          <p:nvGrpSpPr>
            <p:cNvPr id="5" name="Gruppo 4"/>
            <p:cNvGrpSpPr/>
            <p:nvPr/>
          </p:nvGrpSpPr>
          <p:grpSpPr>
            <a:xfrm>
              <a:off x="1309904" y="977199"/>
              <a:ext cx="9386460" cy="1124772"/>
              <a:chOff x="916712" y="977199"/>
              <a:chExt cx="9386460" cy="1124772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6712" y="977199"/>
                <a:ext cx="6317940" cy="112477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4652" y="977199"/>
                <a:ext cx="3068520" cy="112477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" name="CasellaDiTesto 6"/>
            <p:cNvSpPr txBox="1"/>
            <p:nvPr/>
          </p:nvSpPr>
          <p:spPr>
            <a:xfrm>
              <a:off x="9818509" y="1756678"/>
              <a:ext cx="1119265" cy="39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2015</a:t>
              </a: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644703" y="2156252"/>
            <a:ext cx="37112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100" b="1" dirty="0">
                <a:solidFill>
                  <a:srgbClr val="006839"/>
                </a:solidFill>
                <a:latin typeface="Georgia" panose="02040502050405020303" pitchFamily="18" charset="0"/>
              </a:rPr>
              <a:t>CONCLUSIONS </a:t>
            </a:r>
            <a:r>
              <a:rPr lang="it-IT" sz="2100" b="1" dirty="0" smtClean="0">
                <a:solidFill>
                  <a:srgbClr val="006839"/>
                </a:solidFill>
                <a:latin typeface="Georgia" panose="02040502050405020303" pitchFamily="18" charset="0"/>
              </a:rPr>
              <a:t>(2): </a:t>
            </a:r>
            <a:r>
              <a:rPr lang="it-IT" sz="21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NOM</a:t>
            </a:r>
            <a:endParaRPr lang="it-IT" sz="2100" b="1" dirty="0">
              <a:solidFill>
                <a:srgbClr val="FF0000"/>
              </a:solidFill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6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99"/>
    </mc:Choice>
    <mc:Fallback xmlns="">
      <p:transition spd="slow" advTm="5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hunimed.eu/wp-content/uploads/2019/06/HU-opera-Cre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49" y="914938"/>
            <a:ext cx="7681083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547664" y="1203598"/>
            <a:ext cx="16417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1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Thank</a:t>
            </a:r>
            <a:r>
              <a:rPr lang="it-IT" sz="21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it-IT" sz="21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you</a:t>
            </a:r>
            <a:endParaRPr lang="it-IT" sz="21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9"/>
    </mc:Choice>
    <mc:Fallback xmlns="">
      <p:transition spd="slow" advTm="1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843558"/>
            <a:ext cx="6854818" cy="391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9"/>
    </mc:Choice>
    <mc:Fallback xmlns="">
      <p:transition spd="slow" advTm="1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959789" y="966437"/>
            <a:ext cx="3225425" cy="906743"/>
            <a:chOff x="7688743" y="4725446"/>
            <a:chExt cx="4237920" cy="104640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8743" y="4725446"/>
              <a:ext cx="4237920" cy="10464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7143" y="5551046"/>
              <a:ext cx="2099520" cy="220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738" y="3007222"/>
            <a:ext cx="5365530" cy="172476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475655" y="2048093"/>
            <a:ext cx="6193695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dirty="0" err="1">
                <a:solidFill>
                  <a:schemeClr val="accent2"/>
                </a:solidFill>
                <a:latin typeface="Tahoma" panose="020B0604030504040204" pitchFamily="34" charset="0"/>
              </a:rPr>
              <a:t>Liver</a:t>
            </a:r>
            <a:r>
              <a:rPr lang="it-IT" altLang="it-IT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dirty="0" err="1">
                <a:solidFill>
                  <a:schemeClr val="accent2"/>
                </a:solidFill>
                <a:latin typeface="Tahoma" panose="020B0604030504040204" pitchFamily="34" charset="0"/>
              </a:rPr>
              <a:t>is</a:t>
            </a:r>
            <a:r>
              <a:rPr lang="it-IT" altLang="it-IT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dirty="0" err="1">
                <a:solidFill>
                  <a:schemeClr val="accent2"/>
                </a:solidFill>
                <a:latin typeface="Tahoma" panose="020B0604030504040204" pitchFamily="34" charset="0"/>
              </a:rPr>
              <a:t>involved</a:t>
            </a:r>
            <a:r>
              <a:rPr lang="it-IT" altLang="it-IT" dirty="0">
                <a:solidFill>
                  <a:schemeClr val="accent2"/>
                </a:solidFill>
                <a:latin typeface="Tahoma" panose="020B0604030504040204" pitchFamily="34" charset="0"/>
              </a:rPr>
              <a:t> in </a:t>
            </a:r>
            <a:r>
              <a:rPr lang="it-IT" altLang="it-IT" dirty="0">
                <a:latin typeface="Tahoma" panose="020B0604030504040204" pitchFamily="34" charset="0"/>
              </a:rPr>
              <a:t>5-10% </a:t>
            </a:r>
            <a:r>
              <a:rPr lang="it-IT" altLang="it-IT" dirty="0">
                <a:solidFill>
                  <a:schemeClr val="accent2"/>
                </a:solidFill>
                <a:latin typeface="Tahoma" panose="020B0604030504040204" pitchFamily="34" charset="0"/>
              </a:rPr>
              <a:t>of </a:t>
            </a:r>
            <a:r>
              <a:rPr lang="it-IT" altLang="it-IT" dirty="0" err="1">
                <a:solidFill>
                  <a:schemeClr val="accent2"/>
                </a:solidFill>
                <a:latin typeface="Tahoma" panose="020B0604030504040204" pitchFamily="34" charset="0"/>
              </a:rPr>
              <a:t>all</a:t>
            </a:r>
            <a:r>
              <a:rPr lang="it-IT" altLang="it-IT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dirty="0" err="1">
                <a:solidFill>
                  <a:schemeClr val="accent2"/>
                </a:solidFill>
                <a:latin typeface="Tahoma" panose="020B0604030504040204" pitchFamily="34" charset="0"/>
              </a:rPr>
              <a:t>abdominal</a:t>
            </a:r>
            <a:r>
              <a:rPr lang="it-IT" altLang="it-IT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dirty="0" err="1">
                <a:solidFill>
                  <a:schemeClr val="accent2"/>
                </a:solidFill>
                <a:latin typeface="Tahoma" panose="020B0604030504040204" pitchFamily="34" charset="0"/>
              </a:rPr>
              <a:t>traumas</a:t>
            </a:r>
            <a:endParaRPr lang="it-IT" altLang="it-IT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</a:rPr>
              <a:t>The right lobe is the most commonly injured portion</a:t>
            </a:r>
            <a:endParaRPr lang="it-IT" altLang="it-IT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2"/>
    </mc:Choice>
    <mc:Fallback xmlns="">
      <p:transition spd="slow" advTm="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6184" y="850404"/>
            <a:ext cx="8181753" cy="85725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2400" b="1" dirty="0">
                <a:solidFill>
                  <a:schemeClr val="accent2"/>
                </a:solidFill>
                <a:latin typeface="Tahoma" panose="020B0604030504040204" pitchFamily="34" charset="0"/>
              </a:rPr>
              <a:t>MECHANISM OF HEPATIC INJURY</a:t>
            </a:r>
            <a:endParaRPr lang="it-IT" altLang="it-IT" sz="2400" dirty="0">
              <a:solidFill>
                <a:schemeClr val="accent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42505" y="1563638"/>
            <a:ext cx="8029112" cy="363035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950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Blunt</a:t>
            </a:r>
            <a:r>
              <a:rPr lang="it-IT" altLang="it-IT" sz="1950" dirty="0">
                <a:solidFill>
                  <a:schemeClr val="accent2"/>
                </a:solidFill>
                <a:latin typeface="Tahoma" panose="020B0604030504040204" pitchFamily="34" charset="0"/>
              </a:rPr>
              <a:t>		</a:t>
            </a:r>
            <a:r>
              <a:rPr lang="it-IT" altLang="it-IT" sz="1950" dirty="0" err="1">
                <a:solidFill>
                  <a:schemeClr val="accent2"/>
                </a:solidFill>
                <a:latin typeface="Tahoma" panose="020B0604030504040204" pitchFamily="34" charset="0"/>
              </a:rPr>
              <a:t>Rapid</a:t>
            </a:r>
            <a:r>
              <a:rPr lang="it-IT" altLang="it-IT" sz="195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1950" dirty="0" err="1">
                <a:solidFill>
                  <a:schemeClr val="accent2"/>
                </a:solidFill>
                <a:latin typeface="Tahoma" panose="020B0604030504040204" pitchFamily="34" charset="0"/>
              </a:rPr>
              <a:t>deceleration</a:t>
            </a:r>
            <a:endParaRPr lang="it-IT" altLang="it-IT" sz="195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2700" dirty="0">
                <a:solidFill>
                  <a:schemeClr val="accent2"/>
                </a:solidFill>
                <a:latin typeface="Tahoma" panose="020B0604030504040204" pitchFamily="34" charset="0"/>
              </a:rPr>
              <a:t>			</a:t>
            </a:r>
            <a:r>
              <a:rPr lang="it-IT" altLang="it-IT" sz="1800" dirty="0" err="1">
                <a:latin typeface="Tahoma" panose="020B0604030504040204" pitchFamily="34" charset="0"/>
              </a:rPr>
              <a:t>falls</a:t>
            </a:r>
            <a:r>
              <a:rPr lang="it-IT" altLang="it-IT" sz="1800" dirty="0">
                <a:latin typeface="Tahoma" panose="020B0604030504040204" pitchFamily="34" charset="0"/>
              </a:rPr>
              <a:t>,</a:t>
            </a:r>
            <a:r>
              <a:rPr lang="it-IT" altLang="it-IT" sz="18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traffic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accidents</a:t>
            </a:r>
            <a:endParaRPr lang="it-IT" altLang="it-IT" sz="1800" dirty="0">
              <a:latin typeface="Tahoma" panose="020B0604030504040204" pitchFamily="34" charset="0"/>
            </a:endParaRP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800" dirty="0">
                <a:latin typeface="Tahoma" panose="020B0604030504040204" pitchFamily="34" charset="0"/>
              </a:rPr>
              <a:t>			</a:t>
            </a:r>
            <a:r>
              <a:rPr lang="it-IT" altLang="it-IT" sz="1800" dirty="0" err="1">
                <a:latin typeface="Tahoma" panose="020B0604030504040204" pitchFamily="34" charset="0"/>
              </a:rPr>
              <a:t>rupture</a:t>
            </a:r>
            <a:r>
              <a:rPr lang="it-IT" altLang="it-IT" sz="1800" dirty="0">
                <a:latin typeface="Tahoma" panose="020B0604030504040204" pitchFamily="34" charset="0"/>
              </a:rPr>
              <a:t> of </a:t>
            </a:r>
            <a:r>
              <a:rPr lang="it-IT" altLang="it-IT" sz="1800" dirty="0" err="1">
                <a:latin typeface="Tahoma" panose="020B0604030504040204" pitchFamily="34" charset="0"/>
              </a:rPr>
              <a:t>Glisson’s</a:t>
            </a:r>
            <a:r>
              <a:rPr lang="it-IT" altLang="it-IT" sz="1800" dirty="0">
                <a:latin typeface="Tahoma" panose="020B0604030504040204" pitchFamily="34" charset="0"/>
              </a:rPr>
              <a:t> capsule and/or </a:t>
            </a:r>
            <a:r>
              <a:rPr lang="it-IT" altLang="it-IT" sz="1800" dirty="0" err="1">
                <a:latin typeface="Tahoma" panose="020B0604030504040204" pitchFamily="34" charset="0"/>
              </a:rPr>
              <a:t>parenchymal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fractures</a:t>
            </a:r>
            <a:endParaRPr lang="it-IT" altLang="it-IT" sz="1800" dirty="0">
              <a:latin typeface="Tahoma" panose="020B0604030504040204" pitchFamily="34" charset="0"/>
            </a:endParaRP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800" dirty="0">
                <a:latin typeface="Tahoma" panose="020B0604030504040204" pitchFamily="34" charset="0"/>
              </a:rPr>
              <a:t>			</a:t>
            </a:r>
            <a:r>
              <a:rPr lang="it-IT" altLang="it-IT" sz="1800" dirty="0" err="1">
                <a:latin typeface="Tahoma" panose="020B0604030504040204" pitchFamily="34" charset="0"/>
              </a:rPr>
              <a:t>venous</a:t>
            </a:r>
            <a:r>
              <a:rPr lang="it-IT" altLang="it-IT" sz="1800" dirty="0">
                <a:latin typeface="Tahoma" panose="020B0604030504040204" pitchFamily="34" charset="0"/>
              </a:rPr>
              <a:t> and/or </a:t>
            </a:r>
            <a:r>
              <a:rPr lang="it-IT" altLang="it-IT" sz="1800" dirty="0" err="1">
                <a:latin typeface="Tahoma" panose="020B0604030504040204" pitchFamily="34" charset="0"/>
              </a:rPr>
              <a:t>arterial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bleeding</a:t>
            </a:r>
            <a:r>
              <a:rPr lang="it-IT" altLang="it-IT" sz="1800" dirty="0">
                <a:latin typeface="Tahoma" panose="020B0604030504040204" pitchFamily="34" charset="0"/>
              </a:rPr>
              <a:t>, bile </a:t>
            </a:r>
            <a:r>
              <a:rPr lang="it-IT" altLang="it-IT" sz="1800" dirty="0" err="1">
                <a:latin typeface="Tahoma" panose="020B0604030504040204" pitchFamily="34" charset="0"/>
              </a:rPr>
              <a:t>duct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disruption</a:t>
            </a:r>
            <a:r>
              <a:rPr lang="it-IT" altLang="it-IT" sz="1800" dirty="0">
                <a:latin typeface="Tahoma" panose="020B0604030504040204" pitchFamily="34" charset="0"/>
              </a:rPr>
              <a:t>, </a:t>
            </a:r>
            <a:r>
              <a:rPr lang="it-IT" altLang="it-IT" sz="1800" dirty="0" err="1">
                <a:latin typeface="Tahoma" panose="020B0604030504040204" pitchFamily="34" charset="0"/>
              </a:rPr>
              <a:t>devitalised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smtClean="0">
                <a:latin typeface="Tahoma" panose="020B0604030504040204" pitchFamily="34" charset="0"/>
              </a:rPr>
              <a:t>			</a:t>
            </a:r>
            <a:r>
              <a:rPr lang="it-IT" altLang="it-IT" sz="1800" dirty="0" err="1" smtClean="0">
                <a:latin typeface="Tahoma" panose="020B0604030504040204" pitchFamily="34" charset="0"/>
              </a:rPr>
              <a:t>segments</a:t>
            </a:r>
            <a:r>
              <a:rPr lang="it-IT" altLang="it-IT" sz="1800" dirty="0" smtClean="0">
                <a:latin typeface="Tahoma" panose="020B0604030504040204" pitchFamily="34" charset="0"/>
              </a:rPr>
              <a:t>/</a:t>
            </a:r>
            <a:r>
              <a:rPr lang="it-IT" altLang="it-IT" sz="1800" dirty="0" err="1" smtClean="0">
                <a:latin typeface="Tahoma" panose="020B0604030504040204" pitchFamily="34" charset="0"/>
              </a:rPr>
              <a:t>lobes</a:t>
            </a:r>
            <a:r>
              <a:rPr lang="it-IT" altLang="it-IT" sz="1800" dirty="0" smtClean="0">
                <a:latin typeface="Tahoma" panose="020B0604030504040204" pitchFamily="34" charset="0"/>
              </a:rPr>
              <a:t>/</a:t>
            </a:r>
            <a:r>
              <a:rPr lang="it-IT" altLang="it-IT" sz="1800" dirty="0" err="1" smtClean="0">
                <a:latin typeface="Tahoma" panose="020B0604030504040204" pitchFamily="34" charset="0"/>
              </a:rPr>
              <a:t>liver</a:t>
            </a:r>
            <a:endParaRPr lang="it-IT" altLang="it-IT" sz="1800" dirty="0">
              <a:latin typeface="Tahoma" panose="020B0604030504040204" pitchFamily="34" charset="0"/>
            </a:endParaRPr>
          </a:p>
          <a:p>
            <a:pPr algn="just">
              <a:lnSpc>
                <a:spcPct val="105000"/>
              </a:lnSpc>
              <a:buFontTx/>
              <a:buNone/>
            </a:pPr>
            <a:endParaRPr lang="it-IT" altLang="it-IT" sz="1800" dirty="0">
              <a:latin typeface="Tahoma" panose="020B0604030504040204" pitchFamily="34" charset="0"/>
            </a:endParaRPr>
          </a:p>
          <a:p>
            <a:pPr algn="just">
              <a:lnSpc>
                <a:spcPct val="105000"/>
              </a:lnSpc>
              <a:buNone/>
            </a:pPr>
            <a:r>
              <a:rPr lang="it-IT" altLang="it-IT" sz="1950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Penetrating</a:t>
            </a:r>
            <a:r>
              <a:rPr lang="it-IT" altLang="it-IT" sz="1950" dirty="0">
                <a:solidFill>
                  <a:schemeClr val="accent2"/>
                </a:solidFill>
                <a:latin typeface="Tahoma" panose="020B0604030504040204" pitchFamily="34" charset="0"/>
              </a:rPr>
              <a:t>	Direct trauma</a:t>
            </a:r>
          </a:p>
          <a:p>
            <a:pPr algn="just">
              <a:lnSpc>
                <a:spcPct val="105000"/>
              </a:lnSpc>
              <a:buNone/>
            </a:pPr>
            <a:r>
              <a:rPr lang="it-IT" altLang="it-IT" sz="1800" dirty="0">
                <a:solidFill>
                  <a:schemeClr val="accent2"/>
                </a:solidFill>
                <a:latin typeface="Tahoma" panose="020B0604030504040204" pitchFamily="34" charset="0"/>
              </a:rPr>
              <a:t>			</a:t>
            </a:r>
            <a:r>
              <a:rPr lang="it-IT" altLang="it-IT" sz="1800" dirty="0" err="1">
                <a:latin typeface="Tahoma" panose="020B0604030504040204" pitchFamily="34" charset="0"/>
              </a:rPr>
              <a:t>gunshot</a:t>
            </a:r>
            <a:r>
              <a:rPr lang="it-IT" altLang="it-IT" sz="1800" dirty="0">
                <a:latin typeface="Tahoma" panose="020B0604030504040204" pitchFamily="34" charset="0"/>
              </a:rPr>
              <a:t>, </a:t>
            </a:r>
            <a:r>
              <a:rPr lang="it-IT" altLang="it-IT" sz="1800" dirty="0" err="1">
                <a:latin typeface="Tahoma" panose="020B0604030504040204" pitchFamily="34" charset="0"/>
              </a:rPr>
              <a:t>stab</a:t>
            </a:r>
            <a:r>
              <a:rPr lang="it-IT" altLang="it-IT" sz="1800" dirty="0">
                <a:latin typeface="Tahoma" panose="020B0604030504040204" pitchFamily="34" charset="0"/>
              </a:rPr>
              <a:t> or </a:t>
            </a:r>
            <a:r>
              <a:rPr lang="it-IT" altLang="it-IT" sz="1800" dirty="0" err="1">
                <a:latin typeface="Tahoma" panose="020B0604030504040204" pitchFamily="34" charset="0"/>
              </a:rPr>
              <a:t>impalement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injuries</a:t>
            </a:r>
            <a:endParaRPr lang="it-IT" altLang="it-IT" sz="1800" dirty="0">
              <a:latin typeface="Tahoma" panose="020B0604030504040204" pitchFamily="34" charset="0"/>
            </a:endParaRPr>
          </a:p>
          <a:p>
            <a:pPr algn="just">
              <a:lnSpc>
                <a:spcPct val="105000"/>
              </a:lnSpc>
              <a:buNone/>
            </a:pPr>
            <a:r>
              <a:rPr lang="it-IT" altLang="it-IT" sz="1800" dirty="0">
                <a:latin typeface="Tahoma" panose="020B0604030504040204" pitchFamily="34" charset="0"/>
              </a:rPr>
              <a:t>			</a:t>
            </a:r>
            <a:r>
              <a:rPr lang="it-IT" altLang="it-IT" sz="1800" dirty="0" err="1">
                <a:latin typeface="Tahoma" panose="020B0604030504040204" pitchFamily="34" charset="0"/>
              </a:rPr>
              <a:t>minimal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parenchymal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disruption</a:t>
            </a:r>
            <a:r>
              <a:rPr lang="it-IT" altLang="it-IT" sz="1800" dirty="0">
                <a:latin typeface="Tahoma" panose="020B0604030504040204" pitchFamily="34" charset="0"/>
              </a:rPr>
              <a:t>, </a:t>
            </a:r>
            <a:r>
              <a:rPr lang="it-IT" altLang="it-IT" sz="1800" dirty="0" err="1">
                <a:latin typeface="Tahoma" panose="020B0604030504040204" pitchFamily="34" charset="0"/>
              </a:rPr>
              <a:t>venous</a:t>
            </a:r>
            <a:r>
              <a:rPr lang="it-IT" altLang="it-IT" sz="1800" dirty="0">
                <a:latin typeface="Tahoma" panose="020B0604030504040204" pitchFamily="34" charset="0"/>
              </a:rPr>
              <a:t> and/or </a:t>
            </a:r>
            <a:r>
              <a:rPr lang="it-IT" altLang="it-IT" sz="1800" dirty="0" err="1">
                <a:latin typeface="Tahoma" panose="020B0604030504040204" pitchFamily="34" charset="0"/>
              </a:rPr>
              <a:t>arterial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bleeding</a:t>
            </a:r>
            <a:r>
              <a:rPr lang="it-IT" altLang="it-IT" sz="1800" dirty="0">
                <a:latin typeface="Tahoma" panose="020B0604030504040204" pitchFamily="34" charset="0"/>
              </a:rPr>
              <a:t>, 		</a:t>
            </a:r>
            <a:r>
              <a:rPr lang="it-IT" altLang="it-IT" sz="1800" dirty="0" smtClean="0">
                <a:latin typeface="Tahoma" panose="020B0604030504040204" pitchFamily="34" charset="0"/>
              </a:rPr>
              <a:t>bile </a:t>
            </a:r>
            <a:r>
              <a:rPr lang="it-IT" altLang="it-IT" sz="1800" dirty="0" err="1">
                <a:latin typeface="Tahoma" panose="020B0604030504040204" pitchFamily="34" charset="0"/>
              </a:rPr>
              <a:t>duct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division</a:t>
            </a:r>
            <a:r>
              <a:rPr lang="it-IT" altLang="it-IT" sz="1800" dirty="0">
                <a:latin typeface="Tahoma" panose="020B0604030504040204" pitchFamily="34" charset="0"/>
              </a:rPr>
              <a:t>, </a:t>
            </a:r>
            <a:r>
              <a:rPr lang="it-IT" altLang="it-IT" sz="1800" dirty="0" err="1">
                <a:latin typeface="Tahoma" panose="020B0604030504040204" pitchFamily="34" charset="0"/>
              </a:rPr>
              <a:t>devitalised</a:t>
            </a:r>
            <a:r>
              <a:rPr lang="it-IT" altLang="it-IT" sz="1800" dirty="0">
                <a:latin typeface="Tahoma" panose="020B0604030504040204" pitchFamily="34" charset="0"/>
              </a:rPr>
              <a:t> </a:t>
            </a:r>
            <a:r>
              <a:rPr lang="it-IT" altLang="it-IT" sz="1800" dirty="0" err="1">
                <a:latin typeface="Tahoma" panose="020B0604030504040204" pitchFamily="34" charset="0"/>
              </a:rPr>
              <a:t>liver</a:t>
            </a:r>
            <a:r>
              <a:rPr lang="it-IT" altLang="it-IT" sz="1800" dirty="0">
                <a:latin typeface="Tahoma" panose="020B0604030504040204" pitchFamily="34" charset="0"/>
              </a:rPr>
              <a:t> rare</a:t>
            </a:r>
          </a:p>
          <a:p>
            <a:pPr algn="just">
              <a:lnSpc>
                <a:spcPct val="105000"/>
              </a:lnSpc>
              <a:buNone/>
            </a:pPr>
            <a:r>
              <a:rPr lang="it-IT" altLang="it-IT" sz="1800" dirty="0">
                <a:latin typeface="Tahoma" panose="020B0604030504040204" pitchFamily="34" charset="0"/>
              </a:rPr>
              <a:t>	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>
            <a:off x="1933416" y="3651870"/>
            <a:ext cx="33432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1479074" y="1693023"/>
            <a:ext cx="71666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6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77"/>
    </mc:Choice>
    <mc:Fallback xmlns="">
      <p:transition spd="slow" advTm="6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uiExpand="1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3608" y="1956842"/>
            <a:ext cx="7313959" cy="2872333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/>
          </a:bodyPr>
          <a:lstStyle/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600" b="1" dirty="0">
                <a:solidFill>
                  <a:schemeClr val="accent2"/>
                </a:solidFill>
                <a:latin typeface="Tahoma" panose="020B0604030504040204" pitchFamily="34" charset="0"/>
              </a:rPr>
              <a:t>BLUNT TRAUMAS</a:t>
            </a:r>
            <a:r>
              <a:rPr lang="it-IT" altLang="it-IT" sz="1600" dirty="0">
                <a:latin typeface="Tahoma" panose="020B0604030504040204" pitchFamily="34" charset="0"/>
              </a:rPr>
              <a:t>:	</a:t>
            </a:r>
            <a:r>
              <a:rPr lang="it-IT" altLang="it-IT" sz="1600" dirty="0" smtClean="0">
                <a:latin typeface="Tahoma" panose="020B0604030504040204" pitchFamily="34" charset="0"/>
              </a:rPr>
              <a:t>Spleen</a:t>
            </a:r>
            <a:r>
              <a:rPr lang="it-IT" altLang="it-IT" sz="1600" dirty="0"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latin typeface="Tahoma" panose="020B0604030504040204" pitchFamily="34" charset="0"/>
              </a:rPr>
              <a:t>		26,6</a:t>
            </a:r>
            <a:r>
              <a:rPr lang="it-IT" altLang="it-IT" sz="1600" dirty="0">
                <a:latin typeface="Tahoma" panose="020B0604030504040204" pitchFamily="34" charset="0"/>
              </a:rPr>
              <a:t>%</a:t>
            </a: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600" dirty="0">
                <a:latin typeface="Tahoma" panose="020B0604030504040204" pitchFamily="34" charset="0"/>
              </a:rPr>
              <a:t>			</a:t>
            </a:r>
            <a:r>
              <a:rPr lang="it-IT" altLang="it-IT" sz="1600" dirty="0" smtClean="0">
                <a:latin typeface="Tahoma" panose="020B0604030504040204" pitchFamily="34" charset="0"/>
              </a:rPr>
              <a:t>	</a:t>
            </a:r>
            <a:r>
              <a:rPr lang="it-IT" altLang="it-IT" sz="1600" dirty="0" err="1" smtClean="0">
                <a:latin typeface="Tahoma" panose="020B0604030504040204" pitchFamily="34" charset="0"/>
              </a:rPr>
              <a:t>Kidney</a:t>
            </a:r>
            <a:r>
              <a:rPr lang="it-IT" altLang="it-IT" sz="1600" dirty="0"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latin typeface="Tahoma" panose="020B0604030504040204" pitchFamily="34" charset="0"/>
              </a:rPr>
              <a:t>		24,2</a:t>
            </a:r>
            <a:r>
              <a:rPr lang="it-IT" altLang="it-IT" sz="1600" dirty="0">
                <a:latin typeface="Tahoma" panose="020B0604030504040204" pitchFamily="34" charset="0"/>
              </a:rPr>
              <a:t>%</a:t>
            </a: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600" dirty="0">
                <a:solidFill>
                  <a:srgbClr val="FF6600"/>
                </a:solidFill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solidFill>
                  <a:srgbClr val="FF6600"/>
                </a:solidFill>
                <a:latin typeface="Tahoma" panose="020B0604030504040204" pitchFamily="34" charset="0"/>
              </a:rPr>
              <a:t>			</a:t>
            </a:r>
            <a:r>
              <a:rPr lang="it-IT" altLang="it-IT" sz="1600" dirty="0" err="1" smtClean="0">
                <a:solidFill>
                  <a:srgbClr val="FF6600"/>
                </a:solidFill>
                <a:latin typeface="Tahoma" panose="020B0604030504040204" pitchFamily="34" charset="0"/>
              </a:rPr>
              <a:t>Liver</a:t>
            </a:r>
            <a:r>
              <a:rPr lang="it-IT" altLang="it-IT" sz="1600" dirty="0">
                <a:solidFill>
                  <a:srgbClr val="FF6600"/>
                </a:solidFill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solidFill>
                  <a:srgbClr val="FF6600"/>
                </a:solidFill>
                <a:latin typeface="Tahoma" panose="020B0604030504040204" pitchFamily="34" charset="0"/>
              </a:rPr>
              <a:t>		16,2</a:t>
            </a:r>
            <a:r>
              <a:rPr lang="it-IT" altLang="it-IT" sz="1600" dirty="0">
                <a:solidFill>
                  <a:srgbClr val="FF6600"/>
                </a:solidFill>
                <a:latin typeface="Tahoma" panose="020B0604030504040204" pitchFamily="34" charset="0"/>
              </a:rPr>
              <a:t>%</a:t>
            </a: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600" dirty="0">
                <a:latin typeface="Tahoma" panose="020B0604030504040204" pitchFamily="34" charset="0"/>
              </a:rPr>
              <a:t>		</a:t>
            </a:r>
            <a:r>
              <a:rPr lang="it-IT" altLang="it-IT" sz="1600" dirty="0" smtClean="0">
                <a:latin typeface="Tahoma" panose="020B0604030504040204" pitchFamily="34" charset="0"/>
              </a:rPr>
              <a:t>	</a:t>
            </a:r>
            <a:r>
              <a:rPr lang="it-IT" altLang="it-IT" sz="1600" dirty="0"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latin typeface="Tahoma" panose="020B0604030504040204" pitchFamily="34" charset="0"/>
              </a:rPr>
              <a:t>Intestine</a:t>
            </a:r>
            <a:r>
              <a:rPr lang="it-IT" altLang="it-IT" sz="1600" dirty="0"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latin typeface="Tahoma" panose="020B0604030504040204" pitchFamily="34" charset="0"/>
              </a:rPr>
              <a:t>		15,2</a:t>
            </a:r>
            <a:r>
              <a:rPr lang="it-IT" altLang="it-IT" sz="1600" dirty="0">
                <a:latin typeface="Tahoma" panose="020B0604030504040204" pitchFamily="34" charset="0"/>
              </a:rPr>
              <a:t>%</a:t>
            </a: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600" dirty="0">
                <a:latin typeface="Tahoma" panose="020B0604030504040204" pitchFamily="34" charset="0"/>
              </a:rPr>
              <a:t>			</a:t>
            </a:r>
            <a:r>
              <a:rPr lang="it-IT" altLang="it-IT" sz="1600" dirty="0" smtClean="0">
                <a:latin typeface="Tahoma" panose="020B0604030504040204" pitchFamily="34" charset="0"/>
              </a:rPr>
              <a:t>	</a:t>
            </a:r>
            <a:r>
              <a:rPr lang="it-IT" altLang="it-IT" sz="1600" dirty="0" err="1" smtClean="0">
                <a:latin typeface="Tahoma" panose="020B0604030504040204" pitchFamily="34" charset="0"/>
              </a:rPr>
              <a:t>Abdominal</a:t>
            </a:r>
            <a:r>
              <a:rPr lang="it-IT" altLang="it-IT" sz="1600" dirty="0" smtClean="0">
                <a:latin typeface="Tahoma" panose="020B0604030504040204" pitchFamily="34" charset="0"/>
              </a:rPr>
              <a:t> </a:t>
            </a:r>
            <a:r>
              <a:rPr lang="it-IT" altLang="it-IT" sz="1600" dirty="0" err="1" smtClean="0">
                <a:latin typeface="Tahoma" panose="020B0604030504040204" pitchFamily="34" charset="0"/>
              </a:rPr>
              <a:t>wall</a:t>
            </a:r>
            <a:r>
              <a:rPr lang="it-IT" altLang="it-IT" sz="1600" dirty="0"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latin typeface="Tahoma" panose="020B0604030504040204" pitchFamily="34" charset="0"/>
              </a:rPr>
              <a:t>	3,6</a:t>
            </a:r>
            <a:r>
              <a:rPr lang="it-IT" altLang="it-IT" sz="1600" dirty="0">
                <a:latin typeface="Tahoma" panose="020B0604030504040204" pitchFamily="34" charset="0"/>
              </a:rPr>
              <a:t>%</a:t>
            </a: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600" dirty="0">
                <a:latin typeface="Tahoma" panose="020B0604030504040204" pitchFamily="34" charset="0"/>
              </a:rPr>
              <a:t>		</a:t>
            </a:r>
            <a:r>
              <a:rPr lang="it-IT" altLang="it-IT" sz="1600" dirty="0" smtClean="0">
                <a:latin typeface="Tahoma" panose="020B0604030504040204" pitchFamily="34" charset="0"/>
              </a:rPr>
              <a:t>	</a:t>
            </a:r>
            <a:r>
              <a:rPr lang="it-IT" altLang="it-IT" sz="1600" dirty="0">
                <a:latin typeface="Tahoma" panose="020B0604030504040204" pitchFamily="34" charset="0"/>
              </a:rPr>
              <a:t>	</a:t>
            </a:r>
            <a:r>
              <a:rPr lang="it-IT" altLang="it-IT" sz="1600" dirty="0" err="1">
                <a:latin typeface="Tahoma" panose="020B0604030504040204" pitchFamily="34" charset="0"/>
              </a:rPr>
              <a:t>Retrop</a:t>
            </a:r>
            <a:r>
              <a:rPr lang="it-IT" altLang="it-IT" sz="1600" dirty="0">
                <a:latin typeface="Tahoma" panose="020B0604030504040204" pitchFamily="34" charset="0"/>
              </a:rPr>
              <a:t>. </a:t>
            </a:r>
            <a:r>
              <a:rPr lang="it-IT" altLang="it-IT" sz="1600" dirty="0" err="1" smtClean="0">
                <a:latin typeface="Tahoma" panose="020B0604030504040204" pitchFamily="34" charset="0"/>
              </a:rPr>
              <a:t>Hematoma</a:t>
            </a:r>
            <a:r>
              <a:rPr lang="it-IT" altLang="it-IT" sz="1600" dirty="0"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latin typeface="Tahoma" panose="020B0604030504040204" pitchFamily="34" charset="0"/>
              </a:rPr>
              <a:t>	2,7%</a:t>
            </a:r>
            <a:r>
              <a:rPr lang="it-IT" altLang="it-IT" sz="1600" dirty="0">
                <a:latin typeface="Tahoma" panose="020B0604030504040204" pitchFamily="34" charset="0"/>
              </a:rPr>
              <a:t>			</a:t>
            </a:r>
            <a:r>
              <a:rPr lang="it-IT" altLang="it-IT" sz="1600" dirty="0" smtClean="0">
                <a:latin typeface="Tahoma" panose="020B0604030504040204" pitchFamily="34" charset="0"/>
              </a:rPr>
              <a:t>	</a:t>
            </a:r>
            <a:r>
              <a:rPr lang="it-IT" altLang="it-IT" sz="1600" dirty="0" err="1" smtClean="0">
                <a:latin typeface="Tahoma" panose="020B0604030504040204" pitchFamily="34" charset="0"/>
              </a:rPr>
              <a:t>Mesentery</a:t>
            </a:r>
            <a:r>
              <a:rPr lang="it-IT" altLang="it-IT" sz="1600" dirty="0"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latin typeface="Tahoma" panose="020B0604030504040204" pitchFamily="34" charset="0"/>
              </a:rPr>
              <a:t>	2,5</a:t>
            </a:r>
            <a:r>
              <a:rPr lang="it-IT" altLang="it-IT" sz="1600" dirty="0">
                <a:latin typeface="Tahoma" panose="020B0604030504040204" pitchFamily="34" charset="0"/>
              </a:rPr>
              <a:t>%</a:t>
            </a: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600" dirty="0">
                <a:latin typeface="Tahoma" panose="020B0604030504040204" pitchFamily="34" charset="0"/>
              </a:rPr>
              <a:t>		</a:t>
            </a:r>
            <a:r>
              <a:rPr lang="it-IT" altLang="it-IT" sz="1600" dirty="0" smtClean="0">
                <a:latin typeface="Tahoma" panose="020B0604030504040204" pitchFamily="34" charset="0"/>
              </a:rPr>
              <a:t>	</a:t>
            </a:r>
            <a:r>
              <a:rPr lang="it-IT" altLang="it-IT" sz="1600" dirty="0"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latin typeface="Tahoma" panose="020B0604030504040204" pitchFamily="34" charset="0"/>
              </a:rPr>
              <a:t>Pancreas			1,4</a:t>
            </a:r>
            <a:r>
              <a:rPr lang="it-IT" altLang="it-IT" sz="1600" dirty="0">
                <a:latin typeface="Tahoma" panose="020B0604030504040204" pitchFamily="34" charset="0"/>
              </a:rPr>
              <a:t>%</a:t>
            </a:r>
          </a:p>
          <a:p>
            <a:pPr algn="just">
              <a:lnSpc>
                <a:spcPct val="105000"/>
              </a:lnSpc>
              <a:buFontTx/>
              <a:buNone/>
            </a:pPr>
            <a:r>
              <a:rPr lang="it-IT" altLang="it-IT" sz="1600" dirty="0">
                <a:latin typeface="Tahoma" panose="020B0604030504040204" pitchFamily="34" charset="0"/>
              </a:rPr>
              <a:t>			</a:t>
            </a:r>
            <a:r>
              <a:rPr lang="it-IT" altLang="it-IT" sz="1600" dirty="0" smtClean="0">
                <a:latin typeface="Tahoma" panose="020B0604030504040204" pitchFamily="34" charset="0"/>
              </a:rPr>
              <a:t>	</a:t>
            </a:r>
            <a:r>
              <a:rPr lang="it-IT" altLang="it-IT" sz="1600" dirty="0" err="1" smtClean="0">
                <a:latin typeface="Tahoma" panose="020B0604030504040204" pitchFamily="34" charset="0"/>
              </a:rPr>
              <a:t>Diaphragm</a:t>
            </a:r>
            <a:r>
              <a:rPr lang="it-IT" altLang="it-IT" sz="1600" dirty="0">
                <a:latin typeface="Tahoma" panose="020B0604030504040204" pitchFamily="34" charset="0"/>
              </a:rPr>
              <a:t>	</a:t>
            </a:r>
            <a:r>
              <a:rPr lang="it-IT" altLang="it-IT" sz="1600" dirty="0" smtClean="0">
                <a:latin typeface="Tahoma" panose="020B0604030504040204" pitchFamily="34" charset="0"/>
              </a:rPr>
              <a:t>	1,1%</a:t>
            </a:r>
            <a:endParaRPr lang="it-IT" altLang="it-IT" sz="1600" dirty="0">
              <a:latin typeface="Tahoma" panose="020B060403050404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111367" y="987574"/>
            <a:ext cx="3178440" cy="784800"/>
            <a:chOff x="7688743" y="4725446"/>
            <a:chExt cx="4237920" cy="104640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8743" y="4725446"/>
              <a:ext cx="4237920" cy="10464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7143" y="5550338"/>
              <a:ext cx="2099520" cy="220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19259"/>
      </p:ext>
    </p:extLst>
  </p:cSld>
  <p:clrMapOvr>
    <a:masterClrMapping/>
  </p:clrMapOvr>
  <p:transition advTm="13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0" name="Group 20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1284400" y="2429971"/>
          <a:ext cx="6588920" cy="1550910"/>
        </p:xfrm>
        <a:graphic>
          <a:graphicData uri="http://schemas.openxmlformats.org/drawingml/2006/table">
            <a:tbl>
              <a:tblPr/>
              <a:tblGrid>
                <a:gridCol w="1647825">
                  <a:extLst>
                    <a:ext uri="{9D8B030D-6E8A-4147-A177-3AD203B41FA5}">
                      <a16:colId xmlns:a16="http://schemas.microsoft.com/office/drawing/2014/main" val="2358388886"/>
                    </a:ext>
                  </a:extLst>
                </a:gridCol>
                <a:gridCol w="1473994">
                  <a:extLst>
                    <a:ext uri="{9D8B030D-6E8A-4147-A177-3AD203B41FA5}">
                      <a16:colId xmlns:a16="http://schemas.microsoft.com/office/drawing/2014/main" val="2767369633"/>
                    </a:ext>
                  </a:extLst>
                </a:gridCol>
                <a:gridCol w="1298972">
                  <a:extLst>
                    <a:ext uri="{9D8B030D-6E8A-4147-A177-3AD203B41FA5}">
                      <a16:colId xmlns:a16="http://schemas.microsoft.com/office/drawing/2014/main" val="4074884027"/>
                    </a:ext>
                  </a:extLst>
                </a:gridCol>
                <a:gridCol w="1128713">
                  <a:extLst>
                    <a:ext uri="{9D8B030D-6E8A-4147-A177-3AD203B41FA5}">
                      <a16:colId xmlns:a16="http://schemas.microsoft.com/office/drawing/2014/main" val="3187146639"/>
                    </a:ext>
                  </a:extLst>
                </a:gridCol>
                <a:gridCol w="1039416">
                  <a:extLst>
                    <a:ext uri="{9D8B030D-6E8A-4147-A177-3AD203B41FA5}">
                      <a16:colId xmlns:a16="http://schemas.microsoft.com/office/drawing/2014/main" val="2691932013"/>
                    </a:ext>
                  </a:extLst>
                </a:gridCol>
              </a:tblGrid>
              <a:tr h="297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MILZA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FEGATO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RENE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85545"/>
                  </a:ext>
                </a:extLst>
              </a:tr>
              <a:tr h="313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STRADA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890639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LAVORO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254968"/>
                  </a:ext>
                </a:extLst>
              </a:tr>
              <a:tr h="313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CASA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148570"/>
                  </a:ext>
                </a:extLst>
              </a:tr>
              <a:tr h="313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CRIMINE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891735"/>
                  </a:ext>
                </a:extLst>
              </a:tr>
            </a:tbl>
          </a:graphicData>
        </a:graphic>
      </p:graphicFrame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987552" y="1138436"/>
            <a:ext cx="7084649" cy="85725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it-IT" altLang="it-IT" sz="2100" b="1" dirty="0" err="1">
                <a:solidFill>
                  <a:schemeClr val="accent2"/>
                </a:solidFill>
                <a:latin typeface="Tahoma" panose="020B0604030504040204" pitchFamily="34" charset="0"/>
              </a:rPr>
              <a:t>Prevalence</a:t>
            </a:r>
            <a:r>
              <a:rPr lang="it-IT" altLang="it-IT" sz="2100" b="1" dirty="0">
                <a:solidFill>
                  <a:schemeClr val="accent2"/>
                </a:solidFill>
                <a:latin typeface="Tahoma" panose="020B0604030504040204" pitchFamily="34" charset="0"/>
              </a:rPr>
              <a:t> of </a:t>
            </a:r>
            <a:r>
              <a:rPr lang="it-IT" altLang="it-IT" sz="2100" b="1" dirty="0" err="1">
                <a:solidFill>
                  <a:schemeClr val="accent2"/>
                </a:solidFill>
                <a:latin typeface="Tahoma" panose="020B0604030504040204" pitchFamily="34" charset="0"/>
              </a:rPr>
              <a:t>solid</a:t>
            </a:r>
            <a:r>
              <a:rPr lang="it-IT" altLang="it-IT" sz="2100" b="1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100" b="1" dirty="0" err="1">
                <a:solidFill>
                  <a:schemeClr val="accent2"/>
                </a:solidFill>
                <a:latin typeface="Tahoma" panose="020B0604030504040204" pitchFamily="34" charset="0"/>
              </a:rPr>
              <a:t>organ</a:t>
            </a:r>
            <a:r>
              <a:rPr lang="it-IT" altLang="it-IT" sz="2100" b="1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100" b="1" dirty="0" err="1">
                <a:solidFill>
                  <a:schemeClr val="accent2"/>
                </a:solidFill>
                <a:latin typeface="Tahoma" panose="020B0604030504040204" pitchFamily="34" charset="0"/>
              </a:rPr>
              <a:t>injuries</a:t>
            </a:r>
            <a:endParaRPr lang="it-IT" altLang="it-IT" sz="2100" b="1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altLang="it-IT" sz="2100" dirty="0" err="1">
                <a:solidFill>
                  <a:schemeClr val="accent2"/>
                </a:solidFill>
                <a:latin typeface="Tahoma" panose="020B0604030504040204" pitchFamily="34" charset="0"/>
              </a:rPr>
              <a:t>blunt</a:t>
            </a:r>
            <a:r>
              <a:rPr lang="it-IT" altLang="it-IT" sz="2100" dirty="0">
                <a:solidFill>
                  <a:schemeClr val="accent2"/>
                </a:solidFill>
                <a:latin typeface="Tahoma" panose="020B0604030504040204" pitchFamily="34" charset="0"/>
              </a:rPr>
              <a:t> + </a:t>
            </a:r>
            <a:r>
              <a:rPr lang="it-IT" altLang="it-IT" sz="2100" dirty="0" err="1">
                <a:solidFill>
                  <a:schemeClr val="accent2"/>
                </a:solidFill>
                <a:latin typeface="Tahoma" panose="020B0604030504040204" pitchFamily="34" charset="0"/>
              </a:rPr>
              <a:t>penetrating</a:t>
            </a:r>
            <a:r>
              <a:rPr lang="it-IT" altLang="it-IT" sz="21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100" dirty="0" err="1">
                <a:solidFill>
                  <a:schemeClr val="accent2"/>
                </a:solidFill>
                <a:latin typeface="Tahoma" panose="020B0604030504040204" pitchFamily="34" charset="0"/>
              </a:rPr>
              <a:t>abdominal</a:t>
            </a:r>
            <a:r>
              <a:rPr lang="it-IT" altLang="it-IT" sz="2100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100" dirty="0" err="1">
                <a:solidFill>
                  <a:schemeClr val="accent2"/>
                </a:solidFill>
                <a:latin typeface="Tahoma" panose="020B0604030504040204" pitchFamily="34" charset="0"/>
              </a:rPr>
              <a:t>traumas</a:t>
            </a:r>
            <a:endParaRPr lang="it-IT" altLang="it-IT" sz="2100" dirty="0">
              <a:solidFill>
                <a:schemeClr val="accent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943350" y="4128516"/>
            <a:ext cx="38267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350" i="1" dirty="0"/>
              <a:t>Humanitas </a:t>
            </a:r>
            <a:r>
              <a:rPr lang="it-IT" sz="1350" i="1" dirty="0" err="1"/>
              <a:t>Research</a:t>
            </a:r>
            <a:r>
              <a:rPr lang="it-IT" sz="1350" i="1" dirty="0"/>
              <a:t> Hospital 2015-2021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3"/>
    </mc:Choice>
    <mc:Fallback xmlns="">
      <p:transition spd="slow" advTm="2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9515" y="1207535"/>
            <a:ext cx="6857695" cy="3596463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/>
          </a:bodyPr>
          <a:lstStyle/>
          <a:p>
            <a:pPr algn="ctr">
              <a:lnSpc>
                <a:spcPct val="105000"/>
              </a:lnSpc>
              <a:buFontTx/>
              <a:buNone/>
            </a:pPr>
            <a:r>
              <a:rPr lang="it-IT" altLang="it-IT" sz="2400" b="1" dirty="0" err="1">
                <a:latin typeface="Tahoma" panose="020B0604030504040204" pitchFamily="34" charset="0"/>
              </a:rPr>
              <a:t>Mortality</a:t>
            </a:r>
            <a:r>
              <a:rPr lang="it-IT" altLang="it-IT" sz="2400" b="1" dirty="0">
                <a:latin typeface="Tahoma" panose="020B0604030504040204" pitchFamily="34" charset="0"/>
              </a:rPr>
              <a:t>: </a:t>
            </a:r>
            <a:r>
              <a:rPr lang="it-IT" altLang="it-IT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10-20%</a:t>
            </a:r>
          </a:p>
          <a:p>
            <a:pPr algn="ctr">
              <a:lnSpc>
                <a:spcPct val="105000"/>
              </a:lnSpc>
              <a:buFontTx/>
              <a:buNone/>
            </a:pPr>
            <a:endParaRPr lang="it-IT" altLang="it-IT" sz="1100" b="1" dirty="0"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r>
              <a:rPr lang="it-IT" altLang="it-IT" sz="2400" dirty="0">
                <a:latin typeface="Tahoma" panose="020B0604030504040204" pitchFamily="34" charset="0"/>
              </a:rPr>
              <a:t>Time from the </a:t>
            </a:r>
            <a:r>
              <a:rPr lang="it-IT" altLang="it-IT" sz="2400" dirty="0" err="1">
                <a:latin typeface="Tahoma" panose="020B0604030504040204" pitchFamily="34" charset="0"/>
              </a:rPr>
              <a:t>event</a:t>
            </a:r>
            <a:r>
              <a:rPr lang="it-IT" altLang="it-IT" sz="2400" dirty="0">
                <a:latin typeface="Tahoma" panose="020B0604030504040204" pitchFamily="34" charset="0"/>
              </a:rPr>
              <a:t> to the hospital (</a:t>
            </a:r>
            <a:r>
              <a:rPr lang="it-IT" altLang="it-IT" sz="2400" i="1" dirty="0" err="1">
                <a:latin typeface="Tahoma" panose="020B0604030504040204" pitchFamily="34" charset="0"/>
              </a:rPr>
              <a:t>golden</a:t>
            </a:r>
            <a:r>
              <a:rPr lang="it-IT" altLang="it-IT" sz="2400" i="1" dirty="0">
                <a:latin typeface="Tahoma" panose="020B0604030504040204" pitchFamily="34" charset="0"/>
              </a:rPr>
              <a:t> hour</a:t>
            </a:r>
            <a:r>
              <a:rPr lang="it-IT" altLang="it-IT" sz="2400" dirty="0">
                <a:latin typeface="Tahoma" panose="020B0604030504040204" pitchFamily="34" charset="0"/>
              </a:rPr>
              <a:t>)</a:t>
            </a: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r>
              <a:rPr lang="it-IT" altLang="it-IT" sz="2400" dirty="0">
                <a:latin typeface="Tahoma" panose="020B0604030504040204" pitchFamily="34" charset="0"/>
              </a:rPr>
              <a:t>Time </a:t>
            </a:r>
            <a:r>
              <a:rPr lang="it-IT" altLang="it-IT" sz="2400" dirty="0" err="1">
                <a:latin typeface="Tahoma" panose="020B0604030504040204" pitchFamily="34" charset="0"/>
              </a:rPr>
              <a:t>between</a:t>
            </a:r>
            <a:r>
              <a:rPr lang="it-IT" altLang="it-IT" sz="2400" dirty="0">
                <a:latin typeface="Tahoma" panose="020B0604030504040204" pitchFamily="34" charset="0"/>
              </a:rPr>
              <a:t> </a:t>
            </a:r>
            <a:r>
              <a:rPr lang="it-IT" altLang="it-IT" sz="2400" dirty="0" err="1">
                <a:latin typeface="Tahoma" panose="020B0604030504040204" pitchFamily="34" charset="0"/>
              </a:rPr>
              <a:t>initial</a:t>
            </a:r>
            <a:r>
              <a:rPr lang="it-IT" altLang="it-IT" sz="2400" dirty="0">
                <a:latin typeface="Tahoma" panose="020B0604030504040204" pitchFamily="34" charset="0"/>
              </a:rPr>
              <a:t> </a:t>
            </a:r>
            <a:r>
              <a:rPr lang="it-IT" altLang="it-IT" sz="2400" dirty="0" err="1">
                <a:latin typeface="Tahoma" panose="020B0604030504040204" pitchFamily="34" charset="0"/>
              </a:rPr>
              <a:t>assessment</a:t>
            </a:r>
            <a:r>
              <a:rPr lang="it-IT" altLang="it-IT" sz="2400" dirty="0">
                <a:latin typeface="Tahoma" panose="020B0604030504040204" pitchFamily="34" charset="0"/>
              </a:rPr>
              <a:t> and </a:t>
            </a:r>
            <a:r>
              <a:rPr lang="it-IT" altLang="it-IT" sz="2400" dirty="0" err="1">
                <a:latin typeface="Tahoma" panose="020B0604030504040204" pitchFamily="34" charset="0"/>
              </a:rPr>
              <a:t>therapy</a:t>
            </a:r>
            <a:endParaRPr lang="it-IT" altLang="it-IT" sz="2400" dirty="0"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r>
              <a:rPr lang="it-IT" altLang="it-IT" sz="2400" dirty="0" err="1">
                <a:latin typeface="Tahoma" panose="020B0604030504040204" pitchFamily="34" charset="0"/>
              </a:rPr>
              <a:t>Characteristics</a:t>
            </a:r>
            <a:r>
              <a:rPr lang="it-IT" altLang="it-IT" sz="2400" dirty="0">
                <a:latin typeface="Tahoma" panose="020B0604030504040204" pitchFamily="34" charset="0"/>
              </a:rPr>
              <a:t> of the hospital</a:t>
            </a: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r>
              <a:rPr lang="it-IT" altLang="it-IT" sz="2400" dirty="0">
                <a:latin typeface="Tahoma" panose="020B0604030504040204" pitchFamily="34" charset="0"/>
              </a:rPr>
              <a:t>Associate </a:t>
            </a:r>
            <a:r>
              <a:rPr lang="it-IT" altLang="it-IT" sz="2400" dirty="0" err="1">
                <a:latin typeface="Tahoma" panose="020B0604030504040204" pitchFamily="34" charset="0"/>
              </a:rPr>
              <a:t>injuries</a:t>
            </a:r>
            <a:r>
              <a:rPr lang="it-IT" altLang="it-IT" sz="2400" dirty="0">
                <a:latin typeface="Tahoma" panose="020B0604030504040204" pitchFamily="34" charset="0"/>
              </a:rPr>
              <a:t> (</a:t>
            </a:r>
            <a:r>
              <a:rPr lang="it-IT" altLang="it-IT" sz="2400" dirty="0" err="1">
                <a:latin typeface="Tahoma" panose="020B0604030504040204" pitchFamily="34" charset="0"/>
              </a:rPr>
              <a:t>mortality</a:t>
            </a:r>
            <a:r>
              <a:rPr lang="it-IT" altLang="it-IT" sz="2400" dirty="0">
                <a:latin typeface="Tahoma" panose="020B0604030504040204" pitchFamily="34" charset="0"/>
              </a:rPr>
              <a:t> up to 50-60%)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927450"/>
      </p:ext>
    </p:extLst>
  </p:cSld>
  <p:clrMapOvr>
    <a:masterClrMapping/>
  </p:clrMapOvr>
  <p:transition advTm="34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0227" grpId="0" uiExpand="1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91233" y="1543050"/>
            <a:ext cx="6400800" cy="108585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866" tIns="33338" rIns="67866" bIns="33338" rtlCol="0">
            <a:normAutofit fontScale="92500" lnSpcReduction="10000"/>
          </a:bodyPr>
          <a:lstStyle/>
          <a:p>
            <a:pPr algn="ctr">
              <a:lnSpc>
                <a:spcPct val="150000"/>
              </a:lnSpc>
              <a:buSzPct val="120000"/>
              <a:buFont typeface="Monotype Sorts" pitchFamily="2" charset="2"/>
              <a:buNone/>
            </a:pPr>
            <a:r>
              <a:rPr lang="it-IT" altLang="it-IT" sz="2325" dirty="0" err="1">
                <a:solidFill>
                  <a:schemeClr val="accent2"/>
                </a:solidFill>
                <a:latin typeface="Tahoma" panose="020B0604030504040204" pitchFamily="34" charset="0"/>
              </a:rPr>
              <a:t>Blunt</a:t>
            </a:r>
            <a:r>
              <a:rPr lang="it-IT" altLang="it-IT" sz="2325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325" dirty="0" err="1">
                <a:solidFill>
                  <a:schemeClr val="accent2"/>
                </a:solidFill>
                <a:latin typeface="Tahoma" panose="020B0604030504040204" pitchFamily="34" charset="0"/>
              </a:rPr>
              <a:t>thoraco-abdominal</a:t>
            </a:r>
            <a:r>
              <a:rPr lang="it-IT" altLang="it-IT" sz="2325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325" dirty="0" err="1">
                <a:solidFill>
                  <a:schemeClr val="accent2"/>
                </a:solidFill>
                <a:latin typeface="Tahoma" panose="020B0604030504040204" pitchFamily="34" charset="0"/>
              </a:rPr>
              <a:t>traumas</a:t>
            </a:r>
            <a:r>
              <a:rPr lang="it-IT" altLang="it-IT" sz="2325" dirty="0">
                <a:solidFill>
                  <a:schemeClr val="accent2"/>
                </a:solidFill>
                <a:latin typeface="Tahoma" panose="020B0604030504040204" pitchFamily="34" charset="0"/>
              </a:rPr>
              <a:t> with high </a:t>
            </a:r>
            <a:r>
              <a:rPr lang="it-IT" altLang="it-IT" sz="2325" dirty="0" err="1">
                <a:solidFill>
                  <a:schemeClr val="accent2"/>
                </a:solidFill>
                <a:latin typeface="Tahoma" panose="020B0604030504040204" pitchFamily="34" charset="0"/>
              </a:rPr>
              <a:t>energy</a:t>
            </a:r>
            <a:endParaRPr lang="it-IT" altLang="it-IT" sz="2325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ctr">
              <a:lnSpc>
                <a:spcPct val="150000"/>
              </a:lnSpc>
              <a:buSzPct val="120000"/>
              <a:buFont typeface="Monotype Sorts" pitchFamily="2" charset="2"/>
              <a:buNone/>
            </a:pPr>
            <a:r>
              <a:rPr lang="it-IT" altLang="it-IT" sz="2325" dirty="0">
                <a:solidFill>
                  <a:schemeClr val="accent2"/>
                </a:solidFill>
                <a:latin typeface="Tahoma" panose="020B0604030504040204" pitchFamily="34" charset="0"/>
              </a:rPr>
              <a:t>Large </a:t>
            </a:r>
            <a:r>
              <a:rPr lang="it-IT" altLang="it-IT" sz="2325" dirty="0" err="1">
                <a:solidFill>
                  <a:schemeClr val="accent2"/>
                </a:solidFill>
                <a:latin typeface="Tahoma" panose="020B0604030504040204" pitchFamily="34" charset="0"/>
              </a:rPr>
              <a:t>caliber</a:t>
            </a:r>
            <a:r>
              <a:rPr lang="it-IT" altLang="it-IT" sz="2325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325" dirty="0" err="1">
                <a:solidFill>
                  <a:schemeClr val="accent2"/>
                </a:solidFill>
                <a:latin typeface="Tahoma" panose="020B0604030504040204" pitchFamily="34" charset="0"/>
              </a:rPr>
              <a:t>gunshot</a:t>
            </a:r>
            <a:r>
              <a:rPr lang="it-IT" altLang="it-IT" sz="2325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325" dirty="0" err="1">
                <a:solidFill>
                  <a:schemeClr val="accent2"/>
                </a:solidFill>
                <a:latin typeface="Tahoma" panose="020B0604030504040204" pitchFamily="34" charset="0"/>
              </a:rPr>
              <a:t>wounds</a:t>
            </a:r>
            <a:endParaRPr lang="it-IT" altLang="it-IT" sz="2325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buSzPct val="120000"/>
              <a:buFont typeface="Monotype Sorts" pitchFamily="2" charset="2"/>
              <a:buNone/>
            </a:pPr>
            <a:endParaRPr lang="it-IT" altLang="it-IT" sz="1200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81252" name="Line 4"/>
          <p:cNvSpPr>
            <a:spLocks noChangeShapeType="1"/>
          </p:cNvSpPr>
          <p:nvPr/>
        </p:nvSpPr>
        <p:spPr bwMode="auto">
          <a:xfrm>
            <a:off x="4572000" y="2787774"/>
            <a:ext cx="0" cy="5715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350"/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1939222" y="3588489"/>
            <a:ext cx="5121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altLang="it-IT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Greater </a:t>
            </a:r>
            <a:r>
              <a:rPr lang="it-IT" altLang="it-IT" sz="24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morbidity</a:t>
            </a:r>
            <a:r>
              <a:rPr lang="it-IT" altLang="it-IT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 and </a:t>
            </a:r>
            <a:r>
              <a:rPr lang="it-IT" altLang="it-IT" sz="24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mortality</a:t>
            </a:r>
            <a:endParaRPr lang="it-IT" altLang="it-IT" sz="24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682184"/>
      </p:ext>
    </p:extLst>
  </p:cSld>
  <p:clrMapOvr>
    <a:masterClrMapping/>
  </p:clrMapOvr>
  <p:transition advTm="16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1253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|8|7.7|16.7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|8|7.7|16.7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|8|7.7|16.7|3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9.1|1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|8|7.7|16.7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6|4.9|8.6|7.5|9.7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4|6.2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7|6.5|8.1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|8|7.7|16.7|3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831</Words>
  <Application>Microsoft Office PowerPoint</Application>
  <PresentationFormat>Presentazione su schermo (16:9)</PresentationFormat>
  <Paragraphs>197</Paragraphs>
  <Slides>37</Slides>
  <Notes>2</Notes>
  <HiddenSlides>0</HiddenSlides>
  <MMClips>36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9" baseType="lpstr">
      <vt:lpstr>ＭＳ Ｐゴシック</vt:lpstr>
      <vt:lpstr>Arial</vt:lpstr>
      <vt:lpstr>Arial Rounded MT Bold</vt:lpstr>
      <vt:lpstr>Book Antiqua</vt:lpstr>
      <vt:lpstr>Calibri</vt:lpstr>
      <vt:lpstr>Georgia</vt:lpstr>
      <vt:lpstr>inherit</vt:lpstr>
      <vt:lpstr>Monotype Sorts</vt:lpstr>
      <vt:lpstr>Segoe UI</vt:lpstr>
      <vt:lpstr>Tahoma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Inserisci il titolo  ----</dc:title>
  <dc:creator>Computer</dc:creator>
  <cp:lastModifiedBy>Melissa Sansonna</cp:lastModifiedBy>
  <cp:revision>33</cp:revision>
  <dcterms:created xsi:type="dcterms:W3CDTF">2024-05-17T06:22:38Z</dcterms:created>
  <dcterms:modified xsi:type="dcterms:W3CDTF">2024-06-09T08:16:16Z</dcterms:modified>
</cp:coreProperties>
</file>