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265" r:id="rId3"/>
    <p:sldId id="284" r:id="rId4"/>
    <p:sldId id="288" r:id="rId5"/>
    <p:sldId id="300" r:id="rId6"/>
    <p:sldId id="261" r:id="rId7"/>
    <p:sldId id="262" r:id="rId8"/>
    <p:sldId id="278" r:id="rId9"/>
    <p:sldId id="301" r:id="rId10"/>
    <p:sldId id="280" r:id="rId11"/>
    <p:sldId id="260" r:id="rId12"/>
    <p:sldId id="266" r:id="rId13"/>
    <p:sldId id="281" r:id="rId14"/>
    <p:sldId id="269" r:id="rId15"/>
    <p:sldId id="267" r:id="rId16"/>
    <p:sldId id="268" r:id="rId17"/>
    <p:sldId id="283" r:id="rId18"/>
    <p:sldId id="273" r:id="rId19"/>
    <p:sldId id="270" r:id="rId20"/>
    <p:sldId id="271" r:id="rId21"/>
    <p:sldId id="276" r:id="rId22"/>
    <p:sldId id="279" r:id="rId23"/>
    <p:sldId id="290" r:id="rId24"/>
    <p:sldId id="277" r:id="rId25"/>
    <p:sldId id="263" r:id="rId26"/>
    <p:sldId id="286" r:id="rId27"/>
    <p:sldId id="285" r:id="rId28"/>
    <p:sldId id="282" r:id="rId29"/>
    <p:sldId id="256" r:id="rId30"/>
    <p:sldId id="264" r:id="rId31"/>
    <p:sldId id="272" r:id="rId32"/>
    <p:sldId id="274" r:id="rId33"/>
    <p:sldId id="275" r:id="rId34"/>
    <p:sldId id="302" r:id="rId35"/>
    <p:sldId id="291" r:id="rId36"/>
    <p:sldId id="303" r:id="rId37"/>
    <p:sldId id="289" r:id="rId38"/>
    <p:sldId id="304" r:id="rId39"/>
    <p:sldId id="295" r:id="rId40"/>
    <p:sldId id="287" r:id="rId41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08" d="100"/>
          <a:sy n="108" d="100"/>
        </p:scale>
        <p:origin x="763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6D0BA-5CF2-42B2-87B6-136939EF6E0B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BDD7B-050A-4BED-B189-31FB84B303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63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BDD7B-050A-4BED-B189-31FB84B303E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15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BDD7B-050A-4BED-B189-31FB84B303E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8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BDD7B-050A-4BED-B189-31FB84B303E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34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Gamanagatti+S&amp;cauthor_id=35122178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ubmed.ncbi.nlm.nih.gov/35122178/#full-view-affiliation-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ubmed.ncbi.nlm.nih.gov/?term=Kumar+A&amp;cauthor_id=35122178" TargetMode="External"/><Relationship Id="rId11" Type="http://schemas.openxmlformats.org/officeDocument/2006/relationships/hyperlink" Target="https://pubmed.ncbi.nlm.nih.gov/?term=Kumar+S&amp;cauthor_id=35122178" TargetMode="External"/><Relationship Id="rId5" Type="http://schemas.openxmlformats.org/officeDocument/2006/relationships/hyperlink" Target="https://pubmed.ncbi.nlm.nih.gov/35122178/#full-view-affiliation-1" TargetMode="External"/><Relationship Id="rId10" Type="http://schemas.openxmlformats.org/officeDocument/2006/relationships/hyperlink" Target="https://pubmed.ncbi.nlm.nih.gov/35122178/#full-view-affiliation-3" TargetMode="External"/><Relationship Id="rId4" Type="http://schemas.openxmlformats.org/officeDocument/2006/relationships/hyperlink" Target="https://pubmed.ncbi.nlm.nih.gov/?term=Nair+AD&amp;cauthor_id=35122178" TargetMode="External"/><Relationship Id="rId9" Type="http://schemas.openxmlformats.org/officeDocument/2006/relationships/hyperlink" Target="https://pubmed.ncbi.nlm.nih.gov/?term=Gupta+A&amp;cauthor_id=3512217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18" Type="http://schemas.openxmlformats.org/officeDocument/2006/relationships/image" Target="../media/image89.png"/><Relationship Id="rId3" Type="http://schemas.openxmlformats.org/officeDocument/2006/relationships/image" Target="../media/image74.jpeg"/><Relationship Id="rId21" Type="http://schemas.openxmlformats.org/officeDocument/2006/relationships/image" Target="../media/image69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19" Type="http://schemas.openxmlformats.org/officeDocument/2006/relationships/image" Target="../media/image90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1062125"/>
            <a:ext cx="8640960" cy="1102519"/>
          </a:xfrm>
        </p:spPr>
        <p:txBody>
          <a:bodyPr>
            <a:noAutofit/>
          </a:bodyPr>
          <a:lstStyle/>
          <a:p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lesioni traumatiche parenchimali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radiologia interventistica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</a:t>
            </a:r>
            <a:endParaRPr lang="it-IT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9320" t="13579" r="19037" b="25877"/>
          <a:stretch>
            <a:fillRect/>
          </a:stretch>
        </p:blipFill>
        <p:spPr bwMode="auto">
          <a:xfrm>
            <a:off x="1187624" y="2499742"/>
            <a:ext cx="3153223" cy="174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571750"/>
            <a:ext cx="3511091" cy="19982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flipH="1">
            <a:off x="5859493" y="21646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Giovanni </a:t>
            </a:r>
            <a:r>
              <a:rPr lang="it-IT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r>
              <a:rPr lang="it-IT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9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9" y="1995687"/>
            <a:ext cx="1903572" cy="1101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Fumetto 3 6"/>
          <p:cNvSpPr/>
          <p:nvPr/>
        </p:nvSpPr>
        <p:spPr>
          <a:xfrm flipH="1">
            <a:off x="1907704" y="793757"/>
            <a:ext cx="2376264" cy="1089306"/>
          </a:xfrm>
          <a:prstGeom prst="wedgeEllipseCallout">
            <a:avLst>
              <a:gd name="adj1" fmla="val 48087"/>
              <a:gd name="adj2" fmla="val 7734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187750" y="999856"/>
            <a:ext cx="181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</a:rPr>
              <a:t>Trauma del rene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LA BIOMECCANICA DELLE LESIONI TRAUMATICHE AI RENI - BIOMECCANICA FOREN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9132"/>
            <a:ext cx="4369060" cy="27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2859782"/>
            <a:ext cx="1580673" cy="11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270090"/>
            <a:ext cx="8482430" cy="26161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5B616B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doi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: 10.1007/s10140-022-02027-3.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Epub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 2022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Feb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 5.</a:t>
            </a:r>
            <a:r>
              <a:rPr lang="it-IT" altLang="it-IT" sz="1000" dirty="0"/>
              <a:t> 2022 Jun;29(3):595-604.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rriweath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CT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findings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in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renovascular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injuries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following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abdominal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trauma: a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pictorial</a:t>
            </a:r>
            <a:r>
              <a:rPr kumimoji="0" lang="it-IT" alt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 </a:t>
            </a:r>
            <a:r>
              <a:rPr kumimoji="0" lang="it-IT" alt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rriweather"/>
              </a:rPr>
              <a:t>review</a:t>
            </a:r>
            <a:endParaRPr kumimoji="0" lang="it-IT" altLang="it-IT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rriweath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hlinkClick r:id="rId4"/>
              </a:rPr>
              <a:t>Ankita</a:t>
            </a: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hlinkClick r:id="rId4"/>
              </a:rPr>
              <a:t> </a:t>
            </a:r>
            <a:r>
              <a:rPr kumimoji="0" lang="it-IT" altLang="it-IT" sz="11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hlinkClick r:id="rId4"/>
              </a:rPr>
              <a:t>Dhiman</a:t>
            </a: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hlinkClick r:id="rId4"/>
              </a:rPr>
              <a:t> </a:t>
            </a:r>
            <a:r>
              <a:rPr kumimoji="0" lang="it-IT" altLang="it-IT" sz="11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hlinkClick r:id="rId4"/>
              </a:rPr>
              <a:t>Nair</a:t>
            </a:r>
            <a:r>
              <a:rPr kumimoji="0" lang="it-IT" altLang="it-IT" sz="1600" b="0" i="0" u="none" strike="noStrike" cap="none" normalizeH="0" baseline="3000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5" tooltip="Department of Radiodiagnosis, Jai Prakash Narayana Apex Trauma Centre, All India Institute of Medical Sciences, New Delhi, 110029, India."/>
              </a:rPr>
              <a:t>1</a:t>
            </a:r>
            <a:r>
              <a:rPr kumimoji="0" lang="it-IT" altLang="it-IT" sz="3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, 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6"/>
              </a:rPr>
              <a:t>Atin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6"/>
              </a:rPr>
              <a:t> Kumar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7" tooltip="Department of Radiodiagnosis, Jai Prakash Narayana Apex Trauma Centre, All India Institute of Medical Sciences, New Delhi, 110029, India. dratinkumar@gmail.com."/>
              </a:rPr>
              <a:t>2</a:t>
            </a:r>
            <a:r>
              <a:rPr kumimoji="0" lang="it-IT" altLang="it-IT" sz="3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, 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8"/>
              </a:rPr>
              <a:t>Shivanand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8"/>
              </a:rPr>
              <a:t>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8"/>
              </a:rPr>
              <a:t>Gamanagatti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5" tooltip="Department of Radiodiagnosis, Jai Prakash Narayana Apex Trauma Centre, All India Institute of Medical Sciences, New Delhi, 110029, India."/>
              </a:rPr>
              <a:t>1</a:t>
            </a:r>
            <a:r>
              <a:rPr kumimoji="0" lang="it-IT" altLang="it-IT" sz="3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, 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9"/>
              </a:rPr>
              <a:t>Amit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9"/>
              </a:rPr>
              <a:t>Gupta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10" tooltip="Division of Trauma Surgery and Critical Care, Jai Prakash Narayana Apex Trauma Centre, All India Institute of Medical Sciences, Ansari Nagar, New Delhi, 110029, India."/>
              </a:rPr>
              <a:t>3</a:t>
            </a:r>
            <a:r>
              <a:rPr kumimoji="0" lang="it-IT" altLang="it-IT" sz="300" b="0" i="0" u="none" strike="noStrike" cap="none" normalizeH="0" baseline="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, 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11"/>
              </a:rPr>
              <a:t>Subodh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11"/>
              </a:rPr>
              <a:t> Kumar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600" b="0" i="0" u="none" strike="noStrike" cap="none" normalizeH="0" baseline="30000" dirty="0" smtClean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10" tooltip="Division of Trauma Surgery and Critical Care, Jai Prakash Narayana Apex Trauma Centre, All India Institute of Medical Sciences, Ansari Nagar, New Delhi, 110029, India."/>
              </a:rPr>
              <a:t>3</a:t>
            </a:r>
            <a:endParaRPr kumimoji="0" lang="it-IT" altLang="it-IT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1" i="0" u="none" strike="noStrike" cap="none" normalizeH="0" baseline="0" dirty="0" smtClean="0">
              <a:ln>
                <a:noFill/>
              </a:ln>
              <a:solidFill>
                <a:srgbClr val="212121"/>
              </a:solidFill>
              <a:effectLst/>
              <a:latin typeface="Merriweath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. </a:t>
            </a:r>
            <a:r>
              <a:rPr kumimoji="0" lang="it-IT" altLang="it-IT" sz="12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Merriweather"/>
              </a:rPr>
              <a:t>Abstract</a:t>
            </a:r>
            <a:endParaRPr kumimoji="0" lang="it-IT" altLang="it-IT" sz="1200" b="1" i="0" u="none" strike="noStrike" cap="none" normalizeH="0" baseline="0" dirty="0" smtClean="0">
              <a:ln>
                <a:noFill/>
              </a:ln>
              <a:solidFill>
                <a:srgbClr val="212121"/>
              </a:solidFill>
              <a:effectLst/>
              <a:latin typeface="Merriweath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Renal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vascular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injuries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are more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devastating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than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parenchymal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injuries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alone,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thus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account for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higher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grade and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require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prompt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recognition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Revised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AAST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organ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scale (OIS) for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renal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trauma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has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incorporated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CT-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diagnosed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vascular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injuries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into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renal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grading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which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includes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pseudoaneurysm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arteriovenous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fistula,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along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addition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of some new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descriptors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renovascular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Dual-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phase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contrast-enhanced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CT (with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both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arterial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venous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phase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) can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easily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pick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up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renovascular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injuries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modality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choice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for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imaging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kumimoji="0" lang="it-IT" altLang="it-IT" sz="1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renovascular</a:t>
            </a: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trauma.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Radiologist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should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be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well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versed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with the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imaging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findings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of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renovascular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injuries</a:t>
            </a:r>
            <a:endParaRPr kumimoji="0" lang="it-IT" altLang="it-IT" sz="1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so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that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accurate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injury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grading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can be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done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and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further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management can be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planned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at</a:t>
            </a:r>
            <a:r>
              <a:rPr kumimoji="0" lang="it-IT" altLang="it-IT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 the </a:t>
            </a:r>
            <a:r>
              <a:rPr kumimoji="0" lang="it-IT" altLang="it-IT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nkMacSystemFont"/>
              </a:rPr>
              <a:t>earliest</a:t>
            </a:r>
            <a:r>
              <a:rPr kumimoji="0" lang="it-IT" altLang="it-IT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.</a:t>
            </a:r>
            <a:endParaRPr kumimoji="0" lang="it-IT" alt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740352" y="1491630"/>
            <a:ext cx="72008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33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00" y="1131590"/>
            <a:ext cx="3504847" cy="14817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13" y="2787774"/>
            <a:ext cx="8820275" cy="100026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7524328" y="1131590"/>
            <a:ext cx="72008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01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8" y="1995686"/>
            <a:ext cx="2915087" cy="1686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Fumetto 3 6"/>
          <p:cNvSpPr/>
          <p:nvPr/>
        </p:nvSpPr>
        <p:spPr>
          <a:xfrm>
            <a:off x="2987824" y="987574"/>
            <a:ext cx="2560344" cy="1357099"/>
          </a:xfrm>
          <a:prstGeom prst="wedgeEllipseCallout">
            <a:avLst>
              <a:gd name="adj1" fmla="val -56318"/>
              <a:gd name="adj2" fmla="val 6107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611812" y="149684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</a:rPr>
              <a:t>Trauma del fegato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26605" r="17648" b="29726"/>
          <a:stretch>
            <a:fillRect/>
          </a:stretch>
        </p:blipFill>
        <p:spPr bwMode="auto">
          <a:xfrm>
            <a:off x="3563888" y="1341439"/>
            <a:ext cx="3096345" cy="20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23329" r="19592" b="37160"/>
          <a:stretch>
            <a:fillRect/>
          </a:stretch>
        </p:blipFill>
        <p:spPr bwMode="auto">
          <a:xfrm>
            <a:off x="457200" y="1313447"/>
            <a:ext cx="2962672" cy="208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 descr="IMG_9647-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 r="6841" b="6989"/>
          <a:stretch>
            <a:fillRect/>
          </a:stretch>
        </p:blipFill>
        <p:spPr bwMode="auto">
          <a:xfrm rot="5400000">
            <a:off x="6360289" y="1509095"/>
            <a:ext cx="2880320" cy="21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6408" r="21977" b="12790"/>
          <a:stretch>
            <a:fillRect/>
          </a:stretch>
        </p:blipFill>
        <p:spPr bwMode="auto">
          <a:xfrm>
            <a:off x="539552" y="1028272"/>
            <a:ext cx="2725626" cy="278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3967" r="18443" b="20802"/>
          <a:stretch>
            <a:fillRect/>
          </a:stretch>
        </p:blipFill>
        <p:spPr bwMode="auto">
          <a:xfrm>
            <a:off x="3851920" y="1473839"/>
            <a:ext cx="2952328" cy="286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5575530" y="941055"/>
            <a:ext cx="2740886" cy="36933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Angiografia in urgenza</a:t>
            </a:r>
          </a:p>
        </p:txBody>
      </p:sp>
    </p:spTree>
    <p:extLst>
      <p:ext uri="{BB962C8B-B14F-4D97-AF65-F5344CB8AC3E}">
        <p14:creationId xmlns:p14="http://schemas.microsoft.com/office/powerpoint/2010/main" val="392235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9700" r="24557" b="28459"/>
          <a:stretch>
            <a:fillRect/>
          </a:stretch>
        </p:blipFill>
        <p:spPr bwMode="auto">
          <a:xfrm>
            <a:off x="395536" y="1275606"/>
            <a:ext cx="3704560" cy="28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t="26906" r="24451" b="29066"/>
          <a:stretch>
            <a:fillRect/>
          </a:stretch>
        </p:blipFill>
        <p:spPr bwMode="auto">
          <a:xfrm>
            <a:off x="4100096" y="1531039"/>
            <a:ext cx="3610028" cy="287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5941087" y="1003213"/>
            <a:ext cx="2664296" cy="36933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 dopo 5 gg di NOM</a:t>
            </a:r>
          </a:p>
        </p:txBody>
      </p:sp>
    </p:spTree>
    <p:extLst>
      <p:ext uri="{BB962C8B-B14F-4D97-AF65-F5344CB8AC3E}">
        <p14:creationId xmlns:p14="http://schemas.microsoft.com/office/powerpoint/2010/main" val="36733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8" y="1995686"/>
            <a:ext cx="2915087" cy="1686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Fumetto 3 6"/>
          <p:cNvSpPr/>
          <p:nvPr/>
        </p:nvSpPr>
        <p:spPr>
          <a:xfrm>
            <a:off x="2987824" y="987574"/>
            <a:ext cx="2304256" cy="1357099"/>
          </a:xfrm>
          <a:prstGeom prst="wedgeEllipseCallout">
            <a:avLst>
              <a:gd name="adj1" fmla="val -56318"/>
              <a:gd name="adj2" fmla="val 6107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199265" y="1418725"/>
            <a:ext cx="2032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</a:rPr>
              <a:t>Trauma della milza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902" y="1584929"/>
            <a:ext cx="3557222" cy="25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7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352961"/>
              </p:ext>
            </p:extLst>
          </p:nvPr>
        </p:nvGraphicFramePr>
        <p:xfrm>
          <a:off x="969257" y="912903"/>
          <a:ext cx="4176464" cy="3584762"/>
        </p:xfrm>
        <a:graphic>
          <a:graphicData uri="http://schemas.openxmlformats.org/drawingml/2006/table">
            <a:tbl>
              <a:tblPr/>
              <a:tblGrid>
                <a:gridCol w="1037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8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3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Grado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Descrizione della lesione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34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Ematoma sottocapsulare, &lt;10% della superficie.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Lacerazione della capsula o del parenchima &lt;1cm di   profondità. 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56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II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Ematoma sottocapsulare, 10-50% della superficie, o </a:t>
                      </a:r>
                      <a:r>
                        <a:rPr kumimoji="0" lang="it-IT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intraparenchimale</a:t>
                      </a: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&lt;5cm di diametro.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Lacerazione parenchimale1-3cm di profondità, vasi </a:t>
                      </a:r>
                      <a:r>
                        <a:rPr kumimoji="0" lang="it-IT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trabecolari</a:t>
                      </a: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indenni.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78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III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Ematoma sottocapsulare, &gt; 50% della superficie o in espansione oppure ematoma sottocapsulare o parenchimale, ematoma intraparenchimale &lt;5cm.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Lacerazione parenchimale &gt;3 cm di profondità, coinvolgimento dei vasi trabecolari.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4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IV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Lacerazione coinvolgente i vasi segmentari o ilari. Devascolarizzazione &gt;25% della milza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84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A4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 V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Distruzione completa della milza. Lesione ilare con devascolarizzazione completa</a:t>
                      </a:r>
                    </a:p>
                  </a:txBody>
                  <a:tcPr marL="90000" marR="90000" marT="69480" marB="46800" horzOverflow="overflow">
                    <a:lnL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145721" y="1059582"/>
            <a:ext cx="2954671" cy="261828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000099"/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Lesioni a basso grado (</a:t>
            </a:r>
            <a:r>
              <a:rPr lang="it-IT" sz="14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I - </a:t>
            </a:r>
            <a:r>
              <a:rPr lang="it-IT" sz="1400" b="1" dirty="0" err="1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II</a:t>
            </a:r>
            <a:r>
              <a:rPr lang="it-IT" sz="14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)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sono passibili di NOM senza ulteriori manovre terapeutiche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1200" b="1" dirty="0">
              <a:solidFill>
                <a:srgbClr val="0000E0"/>
              </a:solidFill>
              <a:latin typeface="Times New Roman" pitchFamily="16" charset="0"/>
              <a:ea typeface="Microsoft YaHei" charset="-122"/>
            </a:endParaRPr>
          </a:p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Lesioni di grado moderato </a:t>
            </a:r>
            <a:r>
              <a:rPr lang="it-IT" sz="14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(III)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spesso presentano </a:t>
            </a:r>
            <a:r>
              <a:rPr lang="it-IT" sz="1200" b="1" dirty="0" err="1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blush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alla TC e richiedono pertanto nel paziente emodinamicamente stabile un’</a:t>
            </a:r>
            <a:r>
              <a:rPr lang="it-IT" sz="1200" b="1" dirty="0" err="1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angio-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</a:t>
            </a:r>
            <a:r>
              <a:rPr lang="it-IT" sz="1200" b="1" dirty="0" err="1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embolizzazione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1200" b="1" dirty="0">
              <a:solidFill>
                <a:srgbClr val="0000E0"/>
              </a:solidFill>
              <a:latin typeface="Times New Roman" pitchFamily="16" charset="0"/>
              <a:ea typeface="Microsoft YaHei" charset="-122"/>
            </a:endParaRPr>
          </a:p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Lesioni gravi (</a:t>
            </a:r>
            <a:r>
              <a:rPr lang="it-IT" sz="14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</a:t>
            </a:r>
            <a:r>
              <a:rPr lang="it-IT" sz="1400" b="1" dirty="0" err="1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IV</a:t>
            </a:r>
            <a:r>
              <a:rPr lang="it-IT" sz="14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e V)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è </a:t>
            </a:r>
            <a:r>
              <a:rPr lang="it-IT" sz="1400" dirty="0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FREQUENTEMENTE</a:t>
            </a:r>
            <a:r>
              <a:rPr lang="it-IT" sz="12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necessario il trattamento chirurgico per l’instabilità emodinamica</a:t>
            </a:r>
          </a:p>
        </p:txBody>
      </p:sp>
    </p:spTree>
    <p:extLst>
      <p:ext uri="{BB962C8B-B14F-4D97-AF65-F5344CB8AC3E}">
        <p14:creationId xmlns:p14="http://schemas.microsoft.com/office/powerpoint/2010/main" val="20922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508104" y="555526"/>
            <a:ext cx="2304256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700" b="1" dirty="0" err="1" smtClean="0"/>
              <a:t>Emogas</a:t>
            </a:r>
            <a:r>
              <a:rPr lang="it-IT" altLang="it-IT" sz="700" b="1" dirty="0" smtClean="0"/>
              <a:t> </a:t>
            </a:r>
            <a:r>
              <a:rPr lang="it-IT" altLang="it-IT" sz="700" b="1" dirty="0"/>
              <a:t>sangue</a:t>
            </a:r>
          </a:p>
          <a:p>
            <a:pPr eaLnBrk="1" hangingPunct="1"/>
            <a:r>
              <a:rPr lang="it-IT" altLang="it-IT" sz="700" b="1" dirty="0" err="1">
                <a:solidFill>
                  <a:srgbClr val="FF3300"/>
                </a:solidFill>
              </a:rPr>
              <a:t>pH</a:t>
            </a:r>
            <a:r>
              <a:rPr lang="it-IT" altLang="it-IT" sz="700" b="1" dirty="0">
                <a:solidFill>
                  <a:srgbClr val="FF3300"/>
                </a:solidFill>
              </a:rPr>
              <a:t>                                            7.343</a:t>
            </a:r>
            <a:r>
              <a:rPr lang="it-IT" altLang="it-IT" sz="700" b="1" dirty="0"/>
              <a:t>               </a:t>
            </a:r>
          </a:p>
          <a:p>
            <a:pPr eaLnBrk="1" hangingPunct="1"/>
            <a:r>
              <a:rPr lang="it-IT" altLang="it-IT" sz="700" b="1" dirty="0"/>
              <a:t>pCO2                                          45.3      </a:t>
            </a:r>
            <a:r>
              <a:rPr lang="it-IT" altLang="it-IT" sz="700" b="1" dirty="0" err="1"/>
              <a:t>mmHg</a:t>
            </a:r>
            <a:r>
              <a:rPr lang="it-IT" altLang="it-IT" sz="700" b="1" dirty="0"/>
              <a:t>      </a:t>
            </a:r>
          </a:p>
          <a:p>
            <a:pPr eaLnBrk="1" hangingPunct="1"/>
            <a:r>
              <a:rPr lang="it-IT" altLang="it-IT" sz="700" b="1" dirty="0"/>
              <a:t>pO2                                           31.4      </a:t>
            </a:r>
            <a:r>
              <a:rPr lang="it-IT" altLang="it-IT" sz="700" b="1" dirty="0" err="1"/>
              <a:t>mmHg</a:t>
            </a:r>
            <a:r>
              <a:rPr lang="it-IT" altLang="it-IT" sz="700" b="1" dirty="0"/>
              <a:t>      </a:t>
            </a:r>
          </a:p>
          <a:p>
            <a:pPr eaLnBrk="1" hangingPunct="1"/>
            <a:r>
              <a:rPr lang="it-IT" altLang="it-IT" sz="700" b="1" dirty="0"/>
              <a:t>HCO3-                                         24.0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tCO2(P)                                       56.9      </a:t>
            </a:r>
            <a:r>
              <a:rPr lang="it-IT" altLang="it-IT" sz="700" b="1" dirty="0" err="1"/>
              <a:t>Vol</a:t>
            </a:r>
            <a:r>
              <a:rPr lang="it-IT" altLang="it-IT" sz="700" b="1" dirty="0"/>
              <a:t>%      </a:t>
            </a:r>
          </a:p>
          <a:p>
            <a:pPr eaLnBrk="1" hangingPunct="1"/>
            <a:r>
              <a:rPr lang="it-IT" altLang="it-IT" sz="700" b="1" dirty="0"/>
              <a:t>SBC                                           22.4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>
                <a:solidFill>
                  <a:srgbClr val="FF3300"/>
                </a:solidFill>
              </a:rPr>
              <a:t>SBE                                           -0.9      </a:t>
            </a:r>
            <a:r>
              <a:rPr lang="it-IT" altLang="it-IT" sz="700" b="1" dirty="0" err="1">
                <a:solidFill>
                  <a:srgbClr val="FF3300"/>
                </a:solidFill>
              </a:rPr>
              <a:t>mmol</a:t>
            </a:r>
            <a:r>
              <a:rPr lang="it-IT" altLang="it-IT" sz="700" b="1" dirty="0">
                <a:solidFill>
                  <a:srgbClr val="FF3300"/>
                </a:solidFill>
              </a:rPr>
              <a:t>/L</a:t>
            </a:r>
            <a:r>
              <a:rPr lang="it-IT" altLang="it-IT" sz="700" b="1" dirty="0"/>
              <a:t>    </a:t>
            </a:r>
          </a:p>
          <a:p>
            <a:pPr eaLnBrk="1" hangingPunct="1"/>
            <a:r>
              <a:rPr lang="it-IT" altLang="it-IT" sz="700" b="1" dirty="0"/>
              <a:t>Valori </a:t>
            </a:r>
            <a:r>
              <a:rPr lang="it-IT" altLang="it-IT" sz="700" b="1" dirty="0" err="1"/>
              <a:t>ossimetrici</a:t>
            </a:r>
            <a:endParaRPr lang="it-IT" altLang="it-IT" sz="700" b="1" dirty="0"/>
          </a:p>
          <a:p>
            <a:pPr eaLnBrk="1" hangingPunct="1"/>
            <a:r>
              <a:rPr lang="it-IT" altLang="it-IT" sz="700" b="1" dirty="0"/>
              <a:t>O2Hb                                          52.8      %         </a:t>
            </a:r>
          </a:p>
          <a:p>
            <a:pPr eaLnBrk="1" hangingPunct="1"/>
            <a:r>
              <a:rPr lang="it-IT" altLang="it-IT" sz="700" b="1" dirty="0" err="1"/>
              <a:t>COHb</a:t>
            </a:r>
            <a:r>
              <a:rPr lang="it-IT" altLang="it-IT" sz="700" b="1" dirty="0"/>
              <a:t>                                          0.9       %         </a:t>
            </a:r>
          </a:p>
          <a:p>
            <a:pPr eaLnBrk="1" hangingPunct="1"/>
            <a:r>
              <a:rPr lang="it-IT" altLang="it-IT" sz="700" b="1" dirty="0" err="1"/>
              <a:t>MetHb</a:t>
            </a:r>
            <a:r>
              <a:rPr lang="it-IT" altLang="it-IT" sz="700" b="1" dirty="0"/>
              <a:t>                                         0.7       %         </a:t>
            </a:r>
          </a:p>
          <a:p>
            <a:pPr eaLnBrk="1" hangingPunct="1"/>
            <a:r>
              <a:rPr lang="it-IT" altLang="it-IT" sz="700" b="1" dirty="0"/>
              <a:t>sO2                                           53.7      %         </a:t>
            </a:r>
          </a:p>
          <a:p>
            <a:pPr eaLnBrk="1" hangingPunct="1"/>
            <a:r>
              <a:rPr lang="it-IT" altLang="it-IT" sz="700" b="1" dirty="0"/>
              <a:t>Elettroliti</a:t>
            </a:r>
          </a:p>
          <a:p>
            <a:pPr eaLnBrk="1" hangingPunct="1"/>
            <a:r>
              <a:rPr lang="it-IT" altLang="it-IT" sz="700" b="1" dirty="0"/>
              <a:t>Na+                                           139 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K+                                            4.5 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Cl-                                           105 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Ca++                                          4.84      mg/</a:t>
            </a:r>
            <a:r>
              <a:rPr lang="it-IT" altLang="it-IT" sz="700" b="1" dirty="0" err="1"/>
              <a:t>dL</a:t>
            </a:r>
            <a:r>
              <a:rPr lang="it-IT" altLang="it-IT" sz="700" b="1" dirty="0"/>
              <a:t>     </a:t>
            </a:r>
          </a:p>
          <a:p>
            <a:pPr eaLnBrk="1" hangingPunct="1"/>
            <a:r>
              <a:rPr lang="it-IT" altLang="it-IT" sz="700" b="1" dirty="0" err="1"/>
              <a:t>Anion</a:t>
            </a:r>
            <a:r>
              <a:rPr lang="it-IT" altLang="it-IT" sz="700" b="1" dirty="0"/>
              <a:t> gap (K+)                                14.3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Metaboliti</a:t>
            </a:r>
          </a:p>
          <a:p>
            <a:pPr eaLnBrk="1" hangingPunct="1"/>
            <a:r>
              <a:rPr lang="it-IT" altLang="it-IT" sz="700" b="1" dirty="0"/>
              <a:t>Glu                                           160       mg/</a:t>
            </a:r>
            <a:r>
              <a:rPr lang="it-IT" altLang="it-IT" sz="700" b="1" dirty="0" err="1"/>
              <a:t>dL</a:t>
            </a:r>
            <a:r>
              <a:rPr lang="it-IT" altLang="it-IT" sz="700" b="1" dirty="0"/>
              <a:t>     </a:t>
            </a:r>
          </a:p>
          <a:p>
            <a:pPr eaLnBrk="1" hangingPunct="1"/>
            <a:r>
              <a:rPr lang="it-IT" altLang="it-IT" sz="700" b="1" dirty="0" err="1">
                <a:solidFill>
                  <a:srgbClr val="FF3300"/>
                </a:solidFill>
              </a:rPr>
              <a:t>Lac</a:t>
            </a:r>
            <a:r>
              <a:rPr lang="it-IT" altLang="it-IT" sz="700" b="1" dirty="0">
                <a:solidFill>
                  <a:srgbClr val="FF3300"/>
                </a:solidFill>
              </a:rPr>
              <a:t>                                           1.7       </a:t>
            </a:r>
            <a:r>
              <a:rPr lang="it-IT" altLang="it-IT" sz="700" b="1" dirty="0" err="1">
                <a:solidFill>
                  <a:srgbClr val="FF3300"/>
                </a:solidFill>
              </a:rPr>
              <a:t>mmol</a:t>
            </a:r>
            <a:r>
              <a:rPr lang="it-IT" altLang="it-IT" sz="700" b="1" dirty="0">
                <a:solidFill>
                  <a:srgbClr val="FF3300"/>
                </a:solidFill>
              </a:rPr>
              <a:t>/L    </a:t>
            </a:r>
          </a:p>
          <a:p>
            <a:pPr eaLnBrk="1" hangingPunct="1"/>
            <a:r>
              <a:rPr lang="it-IT" altLang="it-IT" sz="700" b="1" dirty="0"/>
              <a:t>ABE                                           -1.3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 err="1"/>
              <a:t>Anion</a:t>
            </a:r>
            <a:r>
              <a:rPr lang="it-IT" altLang="it-IT" sz="700" b="1" dirty="0"/>
              <a:t> gap (K+)                                14.3      </a:t>
            </a:r>
            <a:r>
              <a:rPr lang="it-IT" altLang="it-IT" sz="700" b="1" dirty="0" err="1"/>
              <a:t>mmol</a:t>
            </a:r>
            <a:r>
              <a:rPr lang="it-IT" altLang="it-IT" sz="700" b="1" dirty="0"/>
              <a:t>/L    </a:t>
            </a:r>
          </a:p>
          <a:p>
            <a:pPr eaLnBrk="1" hangingPunct="1"/>
            <a:r>
              <a:rPr lang="it-IT" altLang="it-IT" sz="700" b="1" dirty="0"/>
              <a:t>Ca(7.4)                                       4.69      mg/</a:t>
            </a:r>
            <a:r>
              <a:rPr lang="it-IT" altLang="it-IT" sz="700" b="1" dirty="0" err="1"/>
              <a:t>dL</a:t>
            </a:r>
            <a:r>
              <a:rPr lang="it-IT" altLang="it-IT" sz="700" b="1" dirty="0"/>
              <a:t>     </a:t>
            </a:r>
          </a:p>
          <a:p>
            <a:pPr eaLnBrk="1" hangingPunct="1"/>
            <a:r>
              <a:rPr lang="it-IT" altLang="it-IT" sz="700" b="1" dirty="0" err="1"/>
              <a:t>Hct</a:t>
            </a:r>
            <a:r>
              <a:rPr lang="it-IT" altLang="it-IT" sz="700" b="1" dirty="0"/>
              <a:t>                                           38.1      %         </a:t>
            </a:r>
          </a:p>
          <a:p>
            <a:pPr eaLnBrk="1" hangingPunct="1"/>
            <a:r>
              <a:rPr lang="it-IT" altLang="it-IT" sz="700" b="1" dirty="0" err="1"/>
              <a:t>RHb</a:t>
            </a:r>
            <a:r>
              <a:rPr lang="it-IT" altLang="it-IT" sz="700" b="1" dirty="0"/>
              <a:t>                                           45.6      %         </a:t>
            </a:r>
          </a:p>
          <a:p>
            <a:pPr eaLnBrk="1" hangingPunct="1"/>
            <a:r>
              <a:rPr lang="it-IT" altLang="it-IT" sz="700" b="1" dirty="0"/>
              <a:t>T                                             37.0      </a:t>
            </a:r>
            <a:r>
              <a:rPr lang="it-IT" altLang="it-IT" sz="700" b="1" dirty="0" err="1"/>
              <a:t>Cel</a:t>
            </a:r>
            <a:r>
              <a:rPr lang="it-IT" altLang="it-IT" sz="700" b="1" dirty="0"/>
              <a:t>       </a:t>
            </a:r>
          </a:p>
          <a:p>
            <a:pPr eaLnBrk="1" hangingPunct="1"/>
            <a:r>
              <a:rPr lang="it-IT" altLang="it-IT" sz="700" b="1" dirty="0"/>
              <a:t>pCO2(T)                                       45.3      </a:t>
            </a:r>
            <a:r>
              <a:rPr lang="it-IT" altLang="it-IT" sz="700" b="1" dirty="0" err="1"/>
              <a:t>mmHg</a:t>
            </a:r>
            <a:r>
              <a:rPr lang="it-IT" altLang="it-IT" sz="700" b="1" dirty="0"/>
              <a:t>      </a:t>
            </a:r>
          </a:p>
          <a:p>
            <a:pPr eaLnBrk="1" hangingPunct="1"/>
            <a:r>
              <a:rPr lang="it-IT" altLang="it-IT" sz="700" b="1" dirty="0" err="1"/>
              <a:t>pH</a:t>
            </a:r>
            <a:r>
              <a:rPr lang="it-IT" altLang="it-IT" sz="700" b="1" dirty="0"/>
              <a:t>(T)                                         7.343               </a:t>
            </a:r>
          </a:p>
          <a:p>
            <a:pPr eaLnBrk="1" hangingPunct="1"/>
            <a:r>
              <a:rPr lang="it-IT" altLang="it-IT" sz="700" b="1" dirty="0"/>
              <a:t>pO2(T)                                        31.4      </a:t>
            </a:r>
            <a:r>
              <a:rPr lang="it-IT" altLang="it-IT" sz="700" b="1" dirty="0" err="1"/>
              <a:t>mmHg</a:t>
            </a:r>
            <a:r>
              <a:rPr lang="it-IT" altLang="it-IT" sz="700" b="1" dirty="0"/>
              <a:t>      </a:t>
            </a:r>
          </a:p>
          <a:p>
            <a:pPr eaLnBrk="1" hangingPunct="1"/>
            <a:r>
              <a:rPr lang="it-IT" altLang="it-IT" sz="700" b="1" dirty="0" err="1">
                <a:solidFill>
                  <a:srgbClr val="FF3300"/>
                </a:solidFill>
              </a:rPr>
              <a:t>tHb</a:t>
            </a:r>
            <a:r>
              <a:rPr lang="it-IT" altLang="it-IT" sz="700" b="1" dirty="0">
                <a:solidFill>
                  <a:srgbClr val="FF3300"/>
                </a:solidFill>
              </a:rPr>
              <a:t>                                           12.4      g/</a:t>
            </a:r>
            <a:r>
              <a:rPr lang="it-IT" altLang="it-IT" sz="700" b="1" dirty="0" err="1">
                <a:solidFill>
                  <a:srgbClr val="FF3300"/>
                </a:solidFill>
              </a:rPr>
              <a:t>dL</a:t>
            </a:r>
            <a:r>
              <a:rPr lang="it-IT" altLang="it-IT" sz="700" b="1" dirty="0">
                <a:solidFill>
                  <a:srgbClr val="FF3300"/>
                </a:solidFill>
              </a:rPr>
              <a:t>      </a:t>
            </a:r>
          </a:p>
          <a:p>
            <a:pPr eaLnBrk="1" hangingPunct="1"/>
            <a:r>
              <a:rPr lang="it-IT" altLang="it-IT" sz="700" b="1" dirty="0"/>
              <a:t>tO2                                           9.2       </a:t>
            </a:r>
            <a:r>
              <a:rPr lang="it-IT" altLang="it-IT" sz="700" b="1" dirty="0" err="1"/>
              <a:t>Vol</a:t>
            </a:r>
            <a:r>
              <a:rPr lang="it-IT" altLang="it-IT" sz="700" b="1" dirty="0"/>
              <a:t>%</a:t>
            </a:r>
          </a:p>
        </p:txBody>
      </p:sp>
      <p:pic>
        <p:nvPicPr>
          <p:cNvPr id="8" name="Picture 3" descr="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16064" r="92" b="13062"/>
          <a:stretch/>
        </p:blipFill>
        <p:spPr bwMode="auto">
          <a:xfrm>
            <a:off x="1331640" y="1203598"/>
            <a:ext cx="297633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4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81" y="1059582"/>
            <a:ext cx="5452495" cy="303960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14063" y="3912119"/>
            <a:ext cx="4083096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u="sng" dirty="0" smtClean="0">
                <a:solidFill>
                  <a:srgbClr val="002060"/>
                </a:solidFill>
              </a:rPr>
              <a:t>Il mio conflitto di interessi …</a:t>
            </a:r>
            <a:endParaRPr lang="it-IT" sz="2000" b="1" u="sng" dirty="0">
              <a:solidFill>
                <a:srgbClr val="00206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446" y="790706"/>
            <a:ext cx="1846732" cy="23832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3203848" y="3363838"/>
            <a:ext cx="2664296" cy="4947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508104" y="1779662"/>
            <a:ext cx="288032" cy="2026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1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3" descr="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2602" r="14253" b="30723"/>
          <a:stretch/>
        </p:blipFill>
        <p:spPr bwMode="auto">
          <a:xfrm>
            <a:off x="395536" y="987574"/>
            <a:ext cx="244827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30647" r="26700" b="2678"/>
          <a:stretch/>
        </p:blipFill>
        <p:spPr bwMode="auto">
          <a:xfrm>
            <a:off x="3059832" y="1059582"/>
            <a:ext cx="2304256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12220"/>
          <a:stretch/>
        </p:blipFill>
        <p:spPr bwMode="auto">
          <a:xfrm>
            <a:off x="5604942" y="1491630"/>
            <a:ext cx="307158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7505" y="848454"/>
            <a:ext cx="3816424" cy="86395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000099"/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000" b="1" dirty="0">
                <a:solidFill>
                  <a:srgbClr val="0000E0"/>
                </a:solidFill>
                <a:latin typeface="Times New Roman" pitchFamily="16" charset="0"/>
                <a:ea typeface="Microsoft YaHei" charset="-122"/>
              </a:rPr>
              <a:t> REQUISITI PER IL NOM</a:t>
            </a:r>
          </a:p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000" b="1" i="1" dirty="0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Stabilità emodinamica</a:t>
            </a:r>
          </a:p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000" b="1" i="1" dirty="0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Assenza di lesioni associate che richiedano correzione chirurgica</a:t>
            </a:r>
          </a:p>
          <a:p>
            <a:pPr>
              <a:buClr>
                <a:srgbClr val="0000E0"/>
              </a:buCl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000" b="1" i="1" dirty="0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Possibilità di effettuare uno stretto monitoraggio del paziente (parametri vitali; </a:t>
            </a:r>
            <a:r>
              <a:rPr lang="it-IT" sz="1000" b="1" i="1" dirty="0" err="1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follow</a:t>
            </a:r>
            <a:r>
              <a:rPr lang="it-IT" sz="1000" b="1" i="1" dirty="0">
                <a:solidFill>
                  <a:srgbClr val="0000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</a:rPr>
              <a:t> up radiologico, esami di laboratorio)</a:t>
            </a:r>
            <a:endParaRPr lang="it-IT" sz="1000" b="1" dirty="0">
              <a:solidFill>
                <a:srgbClr val="0000E0"/>
              </a:solidFill>
              <a:latin typeface="Times New Roman" pitchFamily="16" charset="0"/>
              <a:ea typeface="Microsoft YaHei" charset="-122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1727" r="4237" b="2136"/>
          <a:stretch>
            <a:fillRect/>
          </a:stretch>
        </p:blipFill>
        <p:spPr bwMode="auto">
          <a:xfrm>
            <a:off x="4139951" y="915566"/>
            <a:ext cx="428658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19031" b="64035"/>
          <a:stretch/>
        </p:blipFill>
        <p:spPr>
          <a:xfrm>
            <a:off x="899592" y="1898142"/>
            <a:ext cx="3809156" cy="654382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79441"/>
            <a:ext cx="2664296" cy="134312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058054" y="108167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2016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1734899"/>
            <a:ext cx="1759445" cy="216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53079"/>
          <a:stretch/>
        </p:blipFill>
        <p:spPr>
          <a:xfrm>
            <a:off x="2915817" y="2671842"/>
            <a:ext cx="3600958" cy="16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43558"/>
            <a:ext cx="3888432" cy="137624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47664" y="2363817"/>
            <a:ext cx="6558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2121"/>
                </a:solidFill>
                <a:latin typeface="BlinkMacSystemFont"/>
              </a:rPr>
              <a:t>Conclusions: 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Our survey shows that CEUS is still underutilized in the follow-up of abdominal trauma, even though many emergency surgeons consider it as a valid alternative to contrast CT scan.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35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FB7616-5B3E-454F-973B-6F8A1B185947}"/>
              </a:ext>
            </a:extLst>
          </p:cNvPr>
          <p:cNvSpPr txBox="1"/>
          <p:nvPr/>
        </p:nvSpPr>
        <p:spPr>
          <a:xfrm>
            <a:off x="285720" y="1357298"/>
            <a:ext cx="7715336" cy="267765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pazienti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(23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♂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♀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sottoposti a SAE dal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ottobre 2015 a ottobre 2019.   </a:t>
            </a:r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Tutti sottoposti a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CEUS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24-48h / 7gg / 20-30gg:</a:t>
            </a:r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 </a:t>
            </a:r>
            <a:r>
              <a:rPr lang="it-IT" sz="105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pz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follow-up esclusivamente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pz follow-up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esclusivamente CEUS</a:t>
            </a:r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pz follow-up CEUS+TC</a:t>
            </a:r>
          </a:p>
          <a:p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fallimenti NOM: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pz con scarsa </a:t>
            </a:r>
            <a:r>
              <a:rPr lang="it-IT" sz="105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compliance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sz="105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rebleeding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splenectomia </a:t>
            </a:r>
            <a:r>
              <a:rPr lang="it-IT" sz="105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vls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giornata post-embolizzazione)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pz con imaging dubbio per </a:t>
            </a:r>
            <a:r>
              <a:rPr lang="it-IT" sz="105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rebleeding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splenectomia </a:t>
            </a:r>
            <a:r>
              <a:rPr lang="it-IT" sz="105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vls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 giornata post-embolizzazione)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it-IT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Concordanza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 CEUS e CT nel 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complicanze da mancata diagnosi in tutti i </a:t>
            </a:r>
            <a:r>
              <a:rPr lang="it-IT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</a:t>
            </a:r>
            <a:r>
              <a:rPr lang="it-IT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pz seguiti con CEUS (Specificità 100%)  </a:t>
            </a:r>
          </a:p>
        </p:txBody>
      </p:sp>
      <p:pic>
        <p:nvPicPr>
          <p:cNvPr id="9" name="Picture 3" descr="C:\Users\Bellanova\Desktop\120248480-9372c5c2-a521-4259-a37a-a418f32412b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216" y="1080023"/>
            <a:ext cx="2359732" cy="1095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0" y="987574"/>
            <a:ext cx="2997709" cy="1383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8249097" y="113159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2020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138" y="1203598"/>
            <a:ext cx="4444290" cy="2942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20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0" y="987574"/>
            <a:ext cx="2997709" cy="1383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8249097" y="113159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2020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469" y="1466576"/>
            <a:ext cx="583299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0" y="987574"/>
            <a:ext cx="2997709" cy="1383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8249097" y="113159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2020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930584"/>
            <a:ext cx="4536504" cy="34049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3707904" y="2211710"/>
            <a:ext cx="223224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0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8" y="1995686"/>
            <a:ext cx="2915087" cy="1686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Fumetto 3 6"/>
          <p:cNvSpPr/>
          <p:nvPr/>
        </p:nvSpPr>
        <p:spPr>
          <a:xfrm>
            <a:off x="2555776" y="987574"/>
            <a:ext cx="2448272" cy="1357099"/>
          </a:xfrm>
          <a:prstGeom prst="wedgeEllipseCallout">
            <a:avLst>
              <a:gd name="adj1" fmla="val -44158"/>
              <a:gd name="adj2" fmla="val 6055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087724" y="135492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Trauma del pancreas e 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del complesso </a:t>
            </a:r>
            <a:r>
              <a:rPr lang="it-IT" sz="1200" dirty="0" err="1" smtClean="0">
                <a:solidFill>
                  <a:schemeClr val="bg1"/>
                </a:solidFill>
              </a:rPr>
              <a:t>duodenopancreatico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5" y="1059582"/>
            <a:ext cx="384889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59" y="987574"/>
            <a:ext cx="5773066" cy="357532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" y="806796"/>
            <a:ext cx="2996860" cy="126514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208404" y="113159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2015</a:t>
            </a:r>
            <a:endParaRPr lang="it-IT" sz="1400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430221"/>
            <a:ext cx="4258269" cy="8573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7956376" y="18059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2003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975490"/>
            <a:ext cx="6580791" cy="3336739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251520" y="2859782"/>
            <a:ext cx="434923" cy="7200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501102" y="6673560"/>
            <a:ext cx="2851130" cy="10284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Le ossa cave rendevano agili i mega dinosauri - Focus.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91" y="510127"/>
            <a:ext cx="1943736" cy="12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755576" y="2787774"/>
            <a:ext cx="6336704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L'era della chirurgia laparoscopica e robotica │ernialaparoscopia il blo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08" y="2787774"/>
            <a:ext cx="1701891" cy="5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1" y="987574"/>
            <a:ext cx="3343998" cy="9072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98757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2020</a:t>
            </a:r>
            <a:endParaRPr lang="it-IT" sz="1400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60473"/>
            <a:ext cx="3919918" cy="249561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702" y="2059432"/>
            <a:ext cx="3744416" cy="2088232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5940152" y="2427734"/>
            <a:ext cx="2880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5220072" y="2643758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5251702" y="2931790"/>
            <a:ext cx="2880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8268" t="25356" r="28342" b="27239"/>
          <a:stretch>
            <a:fillRect/>
          </a:stretch>
        </p:blipFill>
        <p:spPr bwMode="auto">
          <a:xfrm>
            <a:off x="1691680" y="1131379"/>
            <a:ext cx="5825085" cy="3145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7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820229"/>
            <a:ext cx="470193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915566"/>
            <a:ext cx="4752528" cy="3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637849" y="1635646"/>
            <a:ext cx="7894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Esaminare i criteri strategici del </a:t>
            </a:r>
            <a:r>
              <a:rPr lang="it-IT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politraumatizzato.</a:t>
            </a:r>
          </a:p>
          <a:p>
            <a:pPr marL="342900" indent="-342900">
              <a:buFont typeface="+mj-lt"/>
              <a:buAutoNum type="arabicPeriod"/>
            </a:pPr>
            <a:endParaRPr lang="it-IT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73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37683" y="1067485"/>
            <a:ext cx="561443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portare in sala operatoria un paziente con trauma degli organi parenchimatosi dell’addome?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83696" y="2203326"/>
            <a:ext cx="309634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Grave instabilità emodinamica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63888" y="2967057"/>
            <a:ext cx="205222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Acidosi con BE &lt; -6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058187" y="3238625"/>
            <a:ext cx="250460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</a:t>
            </a:r>
            <a:r>
              <a:rPr lang="it-IT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Surgery</a:t>
            </a:r>
            <a:endParaRPr lang="it-IT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2479154"/>
            <a:ext cx="25922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Sanguinamento dei mesi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8980" y="3648698"/>
            <a:ext cx="374297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Sepsi addominale – contaminazione per ferita organi cavi associata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8187" y="1467722"/>
            <a:ext cx="2666170" cy="58146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cxnSp>
        <p:nvCxnSpPr>
          <p:cNvPr id="15" name="Connettore 2 14"/>
          <p:cNvCxnSpPr/>
          <p:nvPr/>
        </p:nvCxnSpPr>
        <p:spPr>
          <a:xfrm>
            <a:off x="4352633" y="1768020"/>
            <a:ext cx="1011455" cy="371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248556" y="1881364"/>
            <a:ext cx="467460" cy="103148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1646370" y="1768020"/>
            <a:ext cx="2421574" cy="5620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2340470" y="1869928"/>
            <a:ext cx="1773126" cy="16612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37683" y="1067485"/>
            <a:ext cx="561443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portare in sala operatoria un paziente con trauma degli organi parenchimatosi dell’addome?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2479154"/>
            <a:ext cx="25922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Sanguinamento dei mesi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1639" y="3613824"/>
            <a:ext cx="374297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Sepsi addominale – contaminazione per ferita organi cavi associata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646370" y="1831372"/>
            <a:ext cx="1102775" cy="4987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915816" y="1850650"/>
            <a:ext cx="464638" cy="169394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984390"/>
            <a:ext cx="3548769" cy="86409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asellaDiTesto 3"/>
          <p:cNvSpPr txBox="1"/>
          <p:nvPr/>
        </p:nvSpPr>
        <p:spPr>
          <a:xfrm>
            <a:off x="7092280" y="1406745"/>
            <a:ext cx="16663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latin typeface="Algerian" panose="04020705040A02060702" pitchFamily="82" charset="0"/>
              </a:rPr>
              <a:t>?</a:t>
            </a:r>
            <a:endParaRPr lang="it-IT" sz="5400" dirty="0">
              <a:latin typeface="Algerian" panose="04020705040A02060702" pitchFamily="8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220072" y="3318119"/>
            <a:ext cx="2520280" cy="369332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COMPETENCE</a:t>
            </a:r>
            <a:endParaRPr lang="it-IT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4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15566"/>
            <a:ext cx="3548769" cy="86409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asellaDiTesto 3"/>
          <p:cNvSpPr txBox="1"/>
          <p:nvPr/>
        </p:nvSpPr>
        <p:spPr>
          <a:xfrm>
            <a:off x="8006187" y="1125400"/>
            <a:ext cx="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2010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61" y="984774"/>
            <a:ext cx="2703493" cy="15897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81" y="2118134"/>
            <a:ext cx="4065692" cy="181868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292080" y="3156850"/>
            <a:ext cx="266429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VLS non è NOM</a:t>
            </a:r>
            <a:endParaRPr lang="it-I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6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37683" y="1067485"/>
            <a:ext cx="5614437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decidere per il NOM?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11951" y="1486353"/>
            <a:ext cx="232048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Stabilità emodinamica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83768" y="2391712"/>
            <a:ext cx="115212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CTZ O CTS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430638" y="1979135"/>
            <a:ext cx="316304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 possibile gestione multidisciplinare: </a:t>
            </a:r>
          </a:p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</a:t>
            </a:r>
          </a:p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ENDOSCOPIA DIGESTIVA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788024" y="4084377"/>
            <a:ext cx="419553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 Intra ed </a:t>
            </a:r>
            <a:r>
              <a:rPr lang="it-IT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Interospaliera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sul trauma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3438348"/>
            <a:ext cx="374297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Percorso formativo condiviso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3419872" y="1506870"/>
            <a:ext cx="2592288" cy="2015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4283969" y="3302914"/>
            <a:ext cx="1872207" cy="3927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3203848" y="1506870"/>
            <a:ext cx="72008" cy="77684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300192" y="3302914"/>
            <a:ext cx="1512168" cy="7319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2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55" y="1688468"/>
            <a:ext cx="2191896" cy="15880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66709" t="5333" r="1879" b="12967"/>
          <a:stretch/>
        </p:blipFill>
        <p:spPr>
          <a:xfrm>
            <a:off x="0" y="0"/>
            <a:ext cx="2808312" cy="51435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12" y="3291830"/>
            <a:ext cx="6335688" cy="1821805"/>
          </a:xfrm>
          <a:prstGeom prst="rect">
            <a:avLst/>
          </a:prstGeom>
        </p:spPr>
      </p:pic>
      <p:sp>
        <p:nvSpPr>
          <p:cNvPr id="4" name="AutoShape 2" descr="blob:https://web.whatsapp.com/991760fa-f93b-431d-820c-123e4a78ba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blob:https://web.whatsapp.com/991760fa-f93b-431d-820c-123e4a78ba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blob:https://web.whatsapp.com/991760fa-f93b-431d-820c-123e4a78ba5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8" descr="blob:https://web.whatsapp.com/991760fa-f93b-431d-820c-123e4a78ba5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311" y="7937"/>
            <a:ext cx="2188991" cy="3283893"/>
          </a:xfrm>
          <a:prstGeom prst="rect">
            <a:avLst/>
          </a:prstGeom>
        </p:spPr>
      </p:pic>
      <p:sp>
        <p:nvSpPr>
          <p:cNvPr id="14" name="AutoShape 10" descr="blob:https://web.whatsapp.com/91bf573f-3955-432f-8361-7398b5f77a71"/>
          <p:cNvSpPr>
            <a:spLocks noChangeAspect="1" noChangeArrowheads="1"/>
          </p:cNvSpPr>
          <p:nvPr/>
        </p:nvSpPr>
        <p:spPr bwMode="auto">
          <a:xfrm>
            <a:off x="765175" y="446567"/>
            <a:ext cx="304800" cy="3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9171" y="1889622"/>
            <a:ext cx="1988448" cy="140220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3922" y="0"/>
            <a:ext cx="1663697" cy="188962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/>
          <a:srcRect l="26262" t="69791" r="72026" b="28998"/>
          <a:stretch/>
        </p:blipFill>
        <p:spPr>
          <a:xfrm>
            <a:off x="2987824" y="4659982"/>
            <a:ext cx="144016" cy="7200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/>
          <a:srcRect l="23382" t="54050" r="72337" b="37505"/>
          <a:stretch/>
        </p:blipFill>
        <p:spPr>
          <a:xfrm>
            <a:off x="2483768" y="1925527"/>
            <a:ext cx="360040" cy="50220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/>
          <a:srcRect l="26919" t="70720" r="62610" b="24437"/>
          <a:stretch/>
        </p:blipFill>
        <p:spPr>
          <a:xfrm>
            <a:off x="4997302" y="24705"/>
            <a:ext cx="2582718" cy="17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637849" y="1635646"/>
            <a:ext cx="789459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 della relazione: 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Esaminare e dare indicazioni riguardo la correlazione tra classificazione dei traumi e trattamento possa essere soggetto a regole.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Esaminare i criteri di scelta tra NOM e Operative Management.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Esaminare i criteri strategici del </a:t>
            </a:r>
            <a:r>
              <a:rPr lang="it-IT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politraumatizzato.</a:t>
            </a:r>
          </a:p>
          <a:p>
            <a:pPr marL="342900" indent="-342900">
              <a:buFont typeface="+mj-lt"/>
              <a:buAutoNum type="arabicPeriod"/>
            </a:pPr>
            <a:endParaRPr lang="it-IT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1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ellanova\Desktop\foto\camina e magna 2014\CAM00280.jpg"/>
          <p:cNvPicPr>
            <a:picLocks noChangeAspect="1" noChangeArrowheads="1"/>
          </p:cNvPicPr>
          <p:nvPr/>
        </p:nvPicPr>
        <p:blipFill>
          <a:blip r:embed="rId3"/>
          <a:srcRect b="59134"/>
          <a:stretch>
            <a:fillRect/>
          </a:stretch>
        </p:blipFill>
        <p:spPr bwMode="auto">
          <a:xfrm>
            <a:off x="7348537" y="2870597"/>
            <a:ext cx="1795463" cy="85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" descr="E:\DESKTOP ASUS 19-7-2018\lavoro papà\VARIE\IMG-20171021-WA0012.jpeg"/>
          <p:cNvPicPr>
            <a:picLocks noChangeAspect="1" noChangeArrowheads="1"/>
          </p:cNvPicPr>
          <p:nvPr/>
        </p:nvPicPr>
        <p:blipFill>
          <a:blip r:embed="rId4"/>
          <a:srcRect b="23921"/>
          <a:stretch>
            <a:fillRect/>
          </a:stretch>
        </p:blipFill>
        <p:spPr bwMode="auto">
          <a:xfrm>
            <a:off x="5719762" y="2857669"/>
            <a:ext cx="1795116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7274" y="-7088"/>
            <a:ext cx="4106726" cy="28138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27430" y="1347614"/>
            <a:ext cx="1509843" cy="50177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sz="28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GRAZIE</a:t>
            </a:r>
          </a:p>
        </p:txBody>
      </p:sp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157" y="3538537"/>
            <a:ext cx="1085850" cy="917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14878" y="3704284"/>
            <a:ext cx="1607344" cy="1439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5447" y="4448409"/>
            <a:ext cx="1337088" cy="715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7" name="Picture 2" descr="C:\Users\Bellanova\Desktop\bachup telefono 18-3-2016\Sent\IMG-20160318-WA0003.jpg"/>
          <p:cNvPicPr>
            <a:picLocks noChangeAspect="1" noChangeArrowheads="1"/>
          </p:cNvPicPr>
          <p:nvPr/>
        </p:nvPicPr>
        <p:blipFill>
          <a:blip r:embed="rId9"/>
          <a:srcRect t="21429"/>
          <a:stretch>
            <a:fillRect/>
          </a:stretch>
        </p:blipFill>
        <p:spPr bwMode="auto">
          <a:xfrm>
            <a:off x="2571972" y="3756106"/>
            <a:ext cx="973709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2" descr="H:\TRAUMA -EMERGENZA\CORSO POLITRAUMA apss\EDIZIONE APRILE 2015\IMG_4225 (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536" y="3596680"/>
            <a:ext cx="100965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06370" y="3748006"/>
            <a:ext cx="459581" cy="701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40" name="Picture 23" descr="C:\Users\Bellanova\Desktop\1031299251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12055" y="2813890"/>
            <a:ext cx="709613" cy="123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3" descr="C:\Users\Bellanova\Desktop\cecchina\panorama.JPG"/>
          <p:cNvPicPr>
            <a:picLocks noChangeAspect="1" noChangeArrowheads="1"/>
          </p:cNvPicPr>
          <p:nvPr/>
        </p:nvPicPr>
        <p:blipFill>
          <a:blip r:embed="rId13"/>
          <a:srcRect b="35242"/>
          <a:stretch>
            <a:fillRect/>
          </a:stretch>
        </p:blipFill>
        <p:spPr bwMode="auto">
          <a:xfrm>
            <a:off x="5012054" y="4011904"/>
            <a:ext cx="2502824" cy="115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1" descr="C:\Users\Bellanova\Desktop\25-6-18\Immagine3.png"/>
          <p:cNvPicPr>
            <a:picLocks noChangeAspect="1" noChangeArrowheads="1"/>
          </p:cNvPicPr>
          <p:nvPr/>
        </p:nvPicPr>
        <p:blipFill>
          <a:blip r:embed="rId14"/>
          <a:srcRect l="3934" t="11652" r="12206" b="11873"/>
          <a:stretch>
            <a:fillRect/>
          </a:stretch>
        </p:blipFill>
        <p:spPr bwMode="auto">
          <a:xfrm>
            <a:off x="2465412" y="4443958"/>
            <a:ext cx="1080269" cy="68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303362" y="4488954"/>
            <a:ext cx="1162050" cy="675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44" name="Picture 1"/>
          <p:cNvPicPr>
            <a:picLocks noChangeAspect="1" noChangeArrowheads="1"/>
          </p:cNvPicPr>
          <p:nvPr/>
        </p:nvPicPr>
        <p:blipFill>
          <a:blip r:embed="rId16"/>
          <a:srcRect l="28125" t="24374" r="28516" b="30624"/>
          <a:stretch>
            <a:fillRect/>
          </a:stretch>
        </p:blipFill>
        <p:spPr bwMode="auto">
          <a:xfrm>
            <a:off x="0" y="1347614"/>
            <a:ext cx="3547190" cy="240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"/>
          <p:cNvPicPr>
            <a:picLocks noChangeAspect="1" noChangeArrowheads="1"/>
          </p:cNvPicPr>
          <p:nvPr/>
        </p:nvPicPr>
        <p:blipFill>
          <a:blip r:embed="rId17"/>
          <a:srcRect l="31250" t="4688" r="31250" b="10625"/>
          <a:stretch>
            <a:fillRect/>
          </a:stretch>
        </p:blipFill>
        <p:spPr bwMode="auto">
          <a:xfrm>
            <a:off x="3355782" y="1847221"/>
            <a:ext cx="928186" cy="189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3"/>
          <p:cNvPicPr>
            <a:picLocks noChangeAspect="1" noChangeArrowheads="1"/>
          </p:cNvPicPr>
          <p:nvPr/>
        </p:nvPicPr>
        <p:blipFill>
          <a:blip r:embed="rId18"/>
          <a:srcRect l="6615" t="13229" r="19798" b="36501"/>
          <a:stretch>
            <a:fillRect/>
          </a:stretch>
        </p:blipFill>
        <p:spPr bwMode="auto">
          <a:xfrm>
            <a:off x="0" y="0"/>
            <a:ext cx="5037274" cy="13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9"/>
          <a:srcRect l="38082" t="64624" r="56030" b="29528"/>
          <a:stretch/>
        </p:blipFill>
        <p:spPr bwMode="auto">
          <a:xfrm>
            <a:off x="3519220" y="3780674"/>
            <a:ext cx="1471056" cy="136815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0"/>
          <a:srcRect t="2601"/>
          <a:stretch/>
        </p:blipFill>
        <p:spPr>
          <a:xfrm>
            <a:off x="4222676" y="3780674"/>
            <a:ext cx="796347" cy="59422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1"/>
          <a:srcRect l="23382" t="54050" r="72337" b="37505"/>
          <a:stretch/>
        </p:blipFill>
        <p:spPr>
          <a:xfrm>
            <a:off x="4282351" y="1829345"/>
            <a:ext cx="764658" cy="106659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1"/>
          <a:srcRect l="25446" t="71417" r="71732" b="23704"/>
          <a:stretch/>
        </p:blipFill>
        <p:spPr>
          <a:xfrm>
            <a:off x="4261278" y="2857668"/>
            <a:ext cx="755180" cy="9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637849" y="1635646"/>
            <a:ext cx="789459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Esaminare e dare indicazioni riguardo la correlazione tra classificazione dei traumi e trattamento possa essere soggetto a regole.</a:t>
            </a:r>
          </a:p>
          <a:p>
            <a:pPr marL="342900" indent="-342900">
              <a:buFont typeface="+mj-lt"/>
              <a:buAutoNum type="arabicPeriod"/>
            </a:pPr>
            <a:endParaRPr lang="it-IT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19199"/>
            <a:ext cx="2232247" cy="16245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24" y="2452012"/>
            <a:ext cx="1944216" cy="18602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161" y="2216679"/>
            <a:ext cx="1811041" cy="18164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438" y="2355726"/>
            <a:ext cx="2018240" cy="19565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07" y="2587964"/>
            <a:ext cx="1800476" cy="17242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61207" y="1266712"/>
            <a:ext cx="3750752" cy="83099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classificazioni</a:t>
            </a:r>
            <a:endParaRPr lang="it-IT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979712" y="2027832"/>
            <a:ext cx="3406700" cy="156966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 anatomiche</a:t>
            </a:r>
            <a:endParaRPr lang="it-IT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855433" y="2216679"/>
            <a:ext cx="3406700" cy="156966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 radiologiche</a:t>
            </a:r>
            <a:endParaRPr lang="it-IT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216" y="624357"/>
            <a:ext cx="1037633" cy="90703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10"/>
          <a:srcRect l="6929" t="-959" r="4777" b="1"/>
          <a:stretch/>
        </p:blipFill>
        <p:spPr>
          <a:xfrm>
            <a:off x="4790587" y="927533"/>
            <a:ext cx="1732814" cy="10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3" y="1533775"/>
            <a:ext cx="4498877" cy="2602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Fumetto 3 6"/>
          <p:cNvSpPr/>
          <p:nvPr/>
        </p:nvSpPr>
        <p:spPr>
          <a:xfrm>
            <a:off x="4724936" y="422471"/>
            <a:ext cx="3816424" cy="1629895"/>
          </a:xfrm>
          <a:prstGeom prst="wedgeEllipseCallout">
            <a:avLst>
              <a:gd name="adj1" fmla="val -56318"/>
              <a:gd name="adj2" fmla="val 61079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999988" y="82619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Per qualsiasi dubbio rivolgetevi a noi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9" name="Fumetto 3 8"/>
          <p:cNvSpPr/>
          <p:nvPr/>
        </p:nvSpPr>
        <p:spPr>
          <a:xfrm>
            <a:off x="5327576" y="1962014"/>
            <a:ext cx="3816424" cy="1629895"/>
          </a:xfrm>
          <a:prstGeom prst="wedgeEllipseCallout">
            <a:avLst>
              <a:gd name="adj1" fmla="val -71786"/>
              <a:gd name="adj2" fmla="val -2768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579604" y="230874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Risolviamo qualunque cosa e vi indichiamo la soluzione tecnica  per </a:t>
            </a:r>
            <a:r>
              <a:rPr lang="it-IT" smtClean="0">
                <a:solidFill>
                  <a:schemeClr val="bg1"/>
                </a:solidFill>
              </a:rPr>
              <a:t>ogni tipo </a:t>
            </a:r>
            <a:r>
              <a:rPr lang="it-IT" dirty="0" smtClean="0">
                <a:solidFill>
                  <a:schemeClr val="bg1"/>
                </a:solidFill>
              </a:rPr>
              <a:t>di lesione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 flipH="1">
            <a:off x="5076055" y="530852"/>
            <a:ext cx="3488327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8000" dirty="0" smtClean="0"/>
              <a:t>E’ proprio vero??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15276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20674">
            <a:off x="185559" y="1016291"/>
            <a:ext cx="2376264" cy="7382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9148">
            <a:off x="6792317" y="3037845"/>
            <a:ext cx="2071244" cy="87717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89441">
            <a:off x="1632875" y="2245312"/>
            <a:ext cx="2659597" cy="7968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013" y="1344821"/>
            <a:ext cx="2192971" cy="80361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40" y="2812640"/>
            <a:ext cx="2356208" cy="76466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06208">
            <a:off x="1454973" y="3465652"/>
            <a:ext cx="2067269" cy="100263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845703" y="998756"/>
            <a:ext cx="521087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….. Chi le scrive?</a:t>
            </a:r>
          </a:p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</a:t>
            </a:r>
            <a:r>
              <a:rPr lang="it-IT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……….. Chi pubblica?</a:t>
            </a:r>
          </a:p>
          <a:p>
            <a:endParaRPr lang="it-IT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Siamo sicuri che seguirle ci risolve </a:t>
            </a:r>
          </a:p>
          <a:p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Sempre ogni situazione?</a:t>
            </a:r>
            <a:endParaRPr lang="it-IT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l Dubbio | Studio di Psicologa e Psicoterapeuta a San Martino Buon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92" y="1268335"/>
            <a:ext cx="1601832" cy="9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6232" y="3270197"/>
            <a:ext cx="1992339" cy="128791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211" y="2620042"/>
            <a:ext cx="1530266" cy="116740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9719" y="863796"/>
            <a:ext cx="4182681" cy="26779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5794" y="1123766"/>
            <a:ext cx="4784938" cy="121623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5794" y="2346670"/>
            <a:ext cx="5040559" cy="1873439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3945794" y="3507854"/>
            <a:ext cx="5018694" cy="6782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704744" y="2323308"/>
            <a:ext cx="466959" cy="2866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503245"/>
            <a:ext cx="7200800" cy="233164"/>
          </a:xfrm>
        </p:spPr>
        <p:txBody>
          <a:bodyPr>
            <a:noAutofit/>
          </a:bodyPr>
          <a:lstStyle/>
          <a:p>
            <a:pPr algn="just"/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traumatiche parenchimali tra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radiologia interventistica 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9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			                                 G</a:t>
            </a:r>
            <a:r>
              <a:rPr lang="it-IT" sz="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9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Bellanova</a:t>
            </a:r>
            <a:endParaRPr lang="it-IT" sz="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4312229"/>
            <a:ext cx="864096" cy="4917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70" t="1610"/>
          <a:stretch/>
        </p:blipFill>
        <p:spPr>
          <a:xfrm>
            <a:off x="251520" y="4312229"/>
            <a:ext cx="434923" cy="4241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637849" y="1635646"/>
            <a:ext cx="7894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Esaminare </a:t>
            </a:r>
            <a:r>
              <a:rPr lang="it-IT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criteri di scelta tra NOM e </a:t>
            </a:r>
            <a:r>
              <a:rPr lang="it-IT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Operative Management</a:t>
            </a:r>
            <a:endParaRPr lang="it-IT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1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1539</Words>
  <Application>Microsoft Office PowerPoint</Application>
  <PresentationFormat>Presentazione su schermo (16:9)</PresentationFormat>
  <Paragraphs>189</Paragraphs>
  <Slides>40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0" baseType="lpstr">
      <vt:lpstr>Microsoft YaHei</vt:lpstr>
      <vt:lpstr>ＭＳ Ｐゴシック</vt:lpstr>
      <vt:lpstr>Algerian</vt:lpstr>
      <vt:lpstr>Arial</vt:lpstr>
      <vt:lpstr>BlinkMacSystemFont</vt:lpstr>
      <vt:lpstr>Calibri</vt:lpstr>
      <vt:lpstr>Merriweather</vt:lpstr>
      <vt:lpstr>Times New Roman</vt:lpstr>
      <vt:lpstr>Verdana</vt:lpstr>
      <vt:lpstr>Tema di Office</vt:lpstr>
      <vt:lpstr>Le lesioni traumatiche parenchimali  tra radiologia interventistica e chirurgia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Inserisci il titolo  ----</dc:title>
  <dc:creator>Computer</dc:creator>
  <cp:lastModifiedBy>Utente</cp:lastModifiedBy>
  <cp:revision>63</cp:revision>
  <dcterms:created xsi:type="dcterms:W3CDTF">2024-05-17T06:22:38Z</dcterms:created>
  <dcterms:modified xsi:type="dcterms:W3CDTF">2024-06-09T05:07:55Z</dcterms:modified>
</cp:coreProperties>
</file>