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9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3" autoAdjust="0"/>
  </p:normalViewPr>
  <p:slideViewPr>
    <p:cSldViewPr>
      <p:cViewPr varScale="1">
        <p:scale>
          <a:sx n="89" d="100"/>
          <a:sy n="89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8424-FB49-481D-9B4B-FD9143860FBA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F477-D0AE-480E-94E2-E45ACDB4A3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61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DB18EB-1820-4BE5-8E73-6EA506C95F80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684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835FE-9AFA-4739-A911-8E8FC8247B3D}" type="slidenum">
              <a:rPr lang="it-IT" altLang="it-IT" smtClean="0">
                <a:solidFill>
                  <a:srgbClr val="000000"/>
                </a:solidFill>
                <a:ea typeface="Microsoft YaHei" panose="020B0503020204020204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0663" y="819150"/>
            <a:ext cx="7177088" cy="4038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73474" y="5118423"/>
            <a:ext cx="5390934" cy="48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617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D7A6F4-F1F1-4DE7-B0E1-81F3B7A7D7D2}" type="slidenum">
              <a:rPr lang="it-IT" altLang="it-IT" smtClean="0">
                <a:solidFill>
                  <a:srgbClr val="000000"/>
                </a:solidFill>
                <a:ea typeface="Microsoft YaHei" panose="020B0503020204020204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0663" y="819150"/>
            <a:ext cx="7177088" cy="4038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73474" y="5118423"/>
            <a:ext cx="5390934" cy="48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191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A06708-5AF9-4CED-8A13-EFAADE668588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316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fld id="{6E2D281A-A220-4235-B330-B8458C24AB75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990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255D5-6856-460D-B7F1-4B42F3B05649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0650" y="882650"/>
            <a:ext cx="7732713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49003" y="5513076"/>
            <a:ext cx="5995172" cy="522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47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19150"/>
            <a:ext cx="7181850" cy="4040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73474" y="5118422"/>
            <a:ext cx="5386214" cy="48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839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5C52B8-72B0-4971-B0C6-59127A4793F2}" type="slidenum">
              <a:rPr lang="it-IT" altLang="it-IT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7475" y="-12806363"/>
            <a:ext cx="24093488" cy="13554076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0273" cy="445837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06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0650" y="-12806363"/>
            <a:ext cx="24104600" cy="135588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79768" y="4715154"/>
            <a:ext cx="5434993" cy="44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727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5425" y="8064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70327" y="5106360"/>
            <a:ext cx="5372051" cy="4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067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5425" y="8064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670327" y="5106360"/>
            <a:ext cx="5372051" cy="4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87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801663" y="10210995"/>
            <a:ext cx="2909468" cy="5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080" tIns="46800" rIns="9108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9CBF709-AC46-489D-841C-C93A68FEB089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5425" y="8064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71901" y="5106360"/>
            <a:ext cx="5368904" cy="4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375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801663" y="10210995"/>
            <a:ext cx="2909468" cy="5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080" tIns="46800" rIns="9108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F465F7-2214-45CC-83EF-926FBEA7FDCA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5425" y="8064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70327" y="5106360"/>
            <a:ext cx="5372051" cy="4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980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801663" y="10210995"/>
            <a:ext cx="2909468" cy="53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080" tIns="46800" rIns="9108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100D50-EEC6-45CD-8B9B-BB782EA68A68}" type="slidenum">
              <a:rPr lang="it-IT" altLang="it-IT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5425" y="806450"/>
            <a:ext cx="7164388" cy="4030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70327" y="5106360"/>
            <a:ext cx="5372051" cy="4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81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A068E68-F658-4E2E-AFC5-179582B3A162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19150"/>
            <a:ext cx="7180263" cy="4040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73474" y="5118423"/>
            <a:ext cx="5390934" cy="48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512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9063" y="-12806363"/>
            <a:ext cx="24098251" cy="13555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5153"/>
            <a:ext cx="5431846" cy="446009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7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5280" cy="85653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5951" y="4685110"/>
            <a:ext cx="212737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365" y="4685110"/>
            <a:ext cx="2896413" cy="3524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2" charset="0"/>
                <a:ea typeface="Microsoft YaHei" charset="-122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5918" y="4685110"/>
            <a:ext cx="2127370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4F1E-C441-479B-BA47-F75B58E582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66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6441"/>
            <a:ext cx="8218488" cy="1071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18488" cy="338613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5B66-F9AC-4ED6-83EF-9689018FB2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30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pPr/>
              <a:t>07/06/2024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it-IT" sz="2200" b="1" dirty="0"/>
              <a:t>8-9 Giugno 2024 – </a:t>
            </a:r>
            <a:r>
              <a:rPr lang="it-IT" sz="2200" b="1" dirty="0" err="1"/>
              <a:t>Cefpas</a:t>
            </a:r>
            <a:r>
              <a:rPr lang="it-IT" sz="2200" b="1" dirty="0"/>
              <a:t>, Caltanissetta</a:t>
            </a:r>
            <a:br>
              <a:rPr lang="it-IT" sz="2200" b="1" dirty="0"/>
            </a:br>
            <a:r>
              <a:rPr lang="it-IT" sz="1800" b="1" dirty="0"/>
              <a:t>“</a:t>
            </a:r>
            <a:r>
              <a:rPr lang="it-IT" sz="1800" dirty="0"/>
              <a:t>3° Congresso </a:t>
            </a:r>
            <a:r>
              <a:rPr lang="it-IT" sz="1800"/>
              <a:t>Nazionale - </a:t>
            </a:r>
            <a:r>
              <a:rPr lang="it-IT" sz="1800" dirty="0"/>
              <a:t>Gestione del trauma di interesse chirurgico.</a:t>
            </a:r>
            <a:br>
              <a:rPr lang="it-IT" sz="1800" dirty="0"/>
            </a:br>
            <a:r>
              <a:rPr lang="it-IT" sz="1800" dirty="0"/>
              <a:t>L'approccio all'evento trauma del Chirurgo Giovane</a:t>
            </a:r>
            <a:r>
              <a:rPr lang="it-IT" sz="1800" b="1" dirty="0"/>
              <a:t>”</a:t>
            </a:r>
            <a:br>
              <a:rPr lang="it-IT" sz="1800" b="1" dirty="0"/>
            </a:br>
            <a:br>
              <a:rPr lang="it-IT" sz="1800" b="1" dirty="0"/>
            </a:br>
            <a:r>
              <a:rPr lang="it-IT" sz="1600" b="1" dirty="0"/>
              <a:t>Presidente del Congresso: </a:t>
            </a:r>
            <a:r>
              <a:rPr lang="it-IT" sz="1600" dirty="0"/>
              <a:t>Dott. Giovanni Di Lorenzo</a:t>
            </a:r>
            <a:br>
              <a:rPr lang="it-IT" sz="1600" b="1" dirty="0"/>
            </a:br>
            <a:r>
              <a:rPr lang="it-IT" sz="1600" b="1" dirty="0"/>
              <a:t> Presidente Onorario: </a:t>
            </a:r>
            <a:r>
              <a:rPr lang="it-IT" sz="1600" dirty="0"/>
              <a:t>Dott. Giovanni </a:t>
            </a:r>
            <a:r>
              <a:rPr lang="it-IT" sz="1600" dirty="0" err="1"/>
              <a:t>Ciaccio</a:t>
            </a:r>
            <a:br>
              <a:rPr lang="it-IT" sz="1800" b="1" dirty="0"/>
            </a:b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20" y="4429138"/>
            <a:ext cx="8501122" cy="357190"/>
          </a:xfrm>
        </p:spPr>
        <p:txBody>
          <a:bodyPr>
            <a:noAutofit/>
          </a:bodyPr>
          <a:lstStyle/>
          <a:p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Ai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sensi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dell’art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. 76, comma 4,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dell’Accordo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Stato-Regioni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del 2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febbraio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2017 e del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paragrafo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4.5 del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manuale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nazionale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accreditamento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per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l’erogazione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eventi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ECM. DICHIARA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che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negli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ultimi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due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anni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non ha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avuto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,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rapporti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con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soggetti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portatori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interessi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commerciali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in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ambito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Sanitario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.</a:t>
            </a:r>
            <a:br>
              <a:rPr lang="en-US" sz="700" dirty="0">
                <a:solidFill>
                  <a:schemeClr val="tx1"/>
                </a:solidFill>
              </a:rPr>
            </a:br>
            <a:endParaRPr lang="it-IT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 flipH="1">
            <a:off x="539552" y="840428"/>
            <a:ext cx="8184737" cy="8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La comunicazione 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il cuore di una cura centrata sul paziente e sulla famiglia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6723" y="1867140"/>
            <a:ext cx="3792396" cy="91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Informazioni sulle condizioni cliniche, il trattamento, la prognosi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35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35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 rot="-2880000">
            <a:off x="3716684" y="1839416"/>
            <a:ext cx="708651" cy="1831634"/>
          </a:xfrm>
          <a:prstGeom prst="curvedLeftArrow">
            <a:avLst>
              <a:gd name="adj1" fmla="val 25013"/>
              <a:gd name="adj2" fmla="val 50002"/>
              <a:gd name="adj3" fmla="val 25000"/>
            </a:avLst>
          </a:prstGeom>
          <a:solidFill>
            <a:srgbClr val="BE0934"/>
          </a:solidFill>
          <a:ln w="9360" cap="sq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350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5011068" y="3216898"/>
            <a:ext cx="4132932" cy="45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Informazioni sulla storia, i valori, le preferenze del paziente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25015" y="2755233"/>
            <a:ext cx="125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Sanitari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47258" y="3523013"/>
            <a:ext cx="153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Familiari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8300075">
            <a:off x="1992980" y="3189174"/>
            <a:ext cx="708651" cy="1831634"/>
          </a:xfrm>
          <a:prstGeom prst="curvedLeftArrow">
            <a:avLst>
              <a:gd name="adj1" fmla="val 25013"/>
              <a:gd name="adj2" fmla="val 50002"/>
              <a:gd name="adj3" fmla="val 25000"/>
            </a:avLst>
          </a:prstGeom>
          <a:solidFill>
            <a:srgbClr val="BE0934"/>
          </a:solidFill>
          <a:ln w="9360" cap="sq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350"/>
          </a:p>
        </p:txBody>
      </p:sp>
    </p:spTree>
    <p:extLst>
      <p:ext uri="{BB962C8B-B14F-4D97-AF65-F5344CB8AC3E}">
        <p14:creationId xmlns:p14="http://schemas.microsoft.com/office/powerpoint/2010/main" val="2569336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267744" y="1183243"/>
            <a:ext cx="64087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35096" rIns="67491" bIns="3509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altLang="it-IT" sz="240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Ottica olistica e </a:t>
            </a:r>
            <a:r>
              <a:rPr lang="it-IT" altLang="it-IT" sz="2400" b="1" dirty="0" err="1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multiprofessionale</a:t>
            </a:r>
            <a:endParaRPr lang="it-IT" altLang="it-IT" sz="2400" b="1" dirty="0">
              <a:solidFill>
                <a:srgbClr val="BE0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94805"/>
            <a:ext cx="2124918" cy="158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4" y="1923678"/>
            <a:ext cx="7380312" cy="34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491" tIns="54803" rIns="67491" bIns="3374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CURARE / PRENDERSI CURA</a:t>
            </a:r>
          </a:p>
          <a:p>
            <a:pPr>
              <a:spcBef>
                <a:spcPts val="600"/>
              </a:spcBef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Curare: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20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patologia, diagnosi, cura, dimissioni</a:t>
            </a:r>
          </a:p>
          <a:p>
            <a:pPr>
              <a:spcBef>
                <a:spcPts val="600"/>
              </a:spcBef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Prendersi cura: </a:t>
            </a:r>
            <a:r>
              <a:rPr lang="it-IT" altLang="it-IT" sz="20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ascolto attivo, relazione centrata sulla fiducia, empatia </a:t>
            </a:r>
            <a:endParaRPr lang="it-IT" altLang="it-IT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endParaRPr lang="it-IT" altLang="it-IT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DAL CURARE AL PRENDERSI CURA: </a:t>
            </a:r>
            <a:r>
              <a:rPr lang="it-IT" altLang="it-IT" sz="20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la “DIMENSIONE UMANA” della persona</a:t>
            </a:r>
          </a:p>
        </p:txBody>
      </p:sp>
    </p:spTree>
    <p:extLst>
      <p:ext uri="{BB962C8B-B14F-4D97-AF65-F5344CB8AC3E}">
        <p14:creationId xmlns:p14="http://schemas.microsoft.com/office/powerpoint/2010/main" val="253131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43708" y="1275606"/>
            <a:ext cx="4752528" cy="737840"/>
          </a:xfrm>
        </p:spPr>
        <p:txBody>
          <a:bodyPr vert="horz" lIns="91440" tIns="29156" rIns="91440" bIns="45720" rtlCol="0" anchor="ctr">
            <a:normAutofit/>
          </a:bodyPr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DALLA CURA AL PRENDERSI CURA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512" y="2329967"/>
            <a:ext cx="8280920" cy="243051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0" tIns="21057" rIns="0" bIns="0" rtlCol="0"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0" algn="l"/>
                <a:tab pos="335723" algn="l"/>
                <a:tab pos="672636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5" algn="l"/>
                <a:tab pos="4041768" algn="l"/>
                <a:tab pos="4378681" algn="l"/>
                <a:tab pos="4715594" algn="l"/>
                <a:tab pos="5052507" algn="l"/>
                <a:tab pos="5389421" algn="l"/>
                <a:tab pos="5726333" algn="l"/>
                <a:tab pos="6063247" algn="l"/>
                <a:tab pos="6400160" algn="l"/>
                <a:tab pos="6737074" algn="l"/>
                <a:tab pos="6738263" algn="l"/>
              </a:tabLst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Una buona relazione terapeutica, grazie ad un'efficace comunicazione, migliora:</a:t>
            </a:r>
          </a:p>
          <a:p>
            <a:pPr marL="342866" indent="-342866">
              <a:spcBef>
                <a:spcPts val="600"/>
              </a:spcBef>
              <a:tabLst>
                <a:tab pos="0" algn="l"/>
                <a:tab pos="335723" algn="l"/>
                <a:tab pos="672636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5" algn="l"/>
                <a:tab pos="4041768" algn="l"/>
                <a:tab pos="4378681" algn="l"/>
                <a:tab pos="4715594" algn="l"/>
                <a:tab pos="5052507" algn="l"/>
                <a:tab pos="5389421" algn="l"/>
                <a:tab pos="5726333" algn="l"/>
                <a:tab pos="6063247" algn="l"/>
                <a:tab pos="6400160" algn="l"/>
                <a:tab pos="6737074" algn="l"/>
                <a:tab pos="6738263" algn="l"/>
              </a:tabLst>
              <a:defRPr/>
            </a:pPr>
            <a:r>
              <a:rPr lang="it-IT" altLang="it-IT" sz="18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Il lavoro dell'operatore</a:t>
            </a:r>
          </a:p>
          <a:p>
            <a:pPr marL="342866" indent="-342866">
              <a:spcBef>
                <a:spcPts val="600"/>
              </a:spcBef>
              <a:tabLst>
                <a:tab pos="0" algn="l"/>
                <a:tab pos="335723" algn="l"/>
                <a:tab pos="672636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5" algn="l"/>
                <a:tab pos="4041768" algn="l"/>
                <a:tab pos="4378681" algn="l"/>
                <a:tab pos="4715594" algn="l"/>
                <a:tab pos="5052507" algn="l"/>
                <a:tab pos="5389421" algn="l"/>
                <a:tab pos="5726333" algn="l"/>
                <a:tab pos="6063247" algn="l"/>
                <a:tab pos="6400160" algn="l"/>
                <a:tab pos="6737074" algn="l"/>
                <a:tab pos="6738263" algn="l"/>
              </a:tabLst>
              <a:defRPr/>
            </a:pPr>
            <a:r>
              <a:rPr lang="it-IT" altLang="it-IT" sz="18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La </a:t>
            </a:r>
            <a:r>
              <a:rPr lang="it-IT" altLang="it-IT" sz="1800" b="1" dirty="0" err="1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compliance</a:t>
            </a:r>
            <a:r>
              <a:rPr lang="it-IT" altLang="it-IT" sz="18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del paziente al trattamento</a:t>
            </a:r>
          </a:p>
          <a:p>
            <a:pPr marL="342866" indent="-342866">
              <a:spcBef>
                <a:spcPts val="600"/>
              </a:spcBef>
              <a:tabLst>
                <a:tab pos="0" algn="l"/>
                <a:tab pos="335723" algn="l"/>
                <a:tab pos="672636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5" algn="l"/>
                <a:tab pos="4041768" algn="l"/>
                <a:tab pos="4378681" algn="l"/>
                <a:tab pos="4715594" algn="l"/>
                <a:tab pos="5052507" algn="l"/>
                <a:tab pos="5389421" algn="l"/>
                <a:tab pos="5726333" algn="l"/>
                <a:tab pos="6063247" algn="l"/>
                <a:tab pos="6400160" algn="l"/>
                <a:tab pos="6737074" algn="l"/>
                <a:tab pos="6738263" algn="l"/>
              </a:tabLst>
              <a:defRPr/>
            </a:pPr>
            <a:r>
              <a:rPr lang="it-IT" altLang="it-IT" sz="18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Riduce il disagio emotivo</a:t>
            </a:r>
          </a:p>
          <a:p>
            <a:pPr marL="342866" indent="-342866">
              <a:spcBef>
                <a:spcPts val="600"/>
              </a:spcBef>
              <a:tabLst>
                <a:tab pos="0" algn="l"/>
                <a:tab pos="335723" algn="l"/>
                <a:tab pos="672636" algn="l"/>
                <a:tab pos="1009549" algn="l"/>
                <a:tab pos="1346462" algn="l"/>
                <a:tab pos="1683376" algn="l"/>
                <a:tab pos="2020289" algn="l"/>
                <a:tab pos="2357202" algn="l"/>
                <a:tab pos="2694116" algn="l"/>
                <a:tab pos="3031028" algn="l"/>
                <a:tab pos="3367942" algn="l"/>
                <a:tab pos="3704855" algn="l"/>
                <a:tab pos="4041768" algn="l"/>
                <a:tab pos="4378681" algn="l"/>
                <a:tab pos="4715594" algn="l"/>
                <a:tab pos="5052507" algn="l"/>
                <a:tab pos="5389421" algn="l"/>
                <a:tab pos="5726333" algn="l"/>
                <a:tab pos="6063247" algn="l"/>
                <a:tab pos="6400160" algn="l"/>
                <a:tab pos="6737074" algn="l"/>
                <a:tab pos="6738263" algn="l"/>
              </a:tabLst>
              <a:defRPr/>
            </a:pPr>
            <a:r>
              <a:rPr lang="it-IT" altLang="it-IT" sz="18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Incrementa l'efficacia della cura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960390"/>
            <a:ext cx="1850231" cy="12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64" y="3825967"/>
            <a:ext cx="1940311" cy="9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811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619672" y="1850868"/>
            <a:ext cx="6354619" cy="184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491" tIns="35096" rIns="67491" bIns="35096">
            <a:spAutoFit/>
          </a:bodyPr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PAZIENTE PERSONA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500" dirty="0">
              <a:solidFill>
                <a:srgbClr val="26599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it-IT" altLang="it-IT" sz="20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protagonista attivo della propria salute e del proprio benessere</a:t>
            </a:r>
          </a:p>
          <a:p>
            <a:pPr algn="ctr">
              <a:spcBef>
                <a:spcPct val="0"/>
              </a:spcBef>
              <a:buClrTx/>
            </a:pPr>
            <a:r>
              <a:rPr lang="it-IT" altLang="it-IT" sz="20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centralità della persona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 b="1" dirty="0">
              <a:solidFill>
                <a:srgbClr val="2D2DB9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189880" y="1205063"/>
            <a:ext cx="8874954" cy="3453556"/>
            <a:chOff x="221" y="0"/>
            <a:chExt cx="7455" cy="2901"/>
          </a:xfrm>
        </p:grpSpPr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2021"/>
              <a:ext cx="1545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" y="0"/>
              <a:ext cx="1605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5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50"/>
              <a:ext cx="1418" cy="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826755" y="3854026"/>
            <a:ext cx="3238079" cy="647616"/>
          </a:xfrm>
          <a:prstGeom prst="wedgeRoundRectCallout">
            <a:avLst>
              <a:gd name="adj1" fmla="val -40444"/>
              <a:gd name="adj2" fmla="val -86690"/>
              <a:gd name="adj3" fmla="val 16667"/>
            </a:avLst>
          </a:prstGeom>
          <a:noFill/>
          <a:ln w="9360">
            <a:noFill/>
            <a:round/>
            <a:headEnd/>
            <a:tailEnd/>
          </a:ln>
          <a:effectLst/>
        </p:spPr>
        <p:txBody>
          <a:bodyPr wrap="none" lIns="67491" tIns="33746" rIns="67491" bIns="33746" anchor="ctr"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350" dirty="0">
                <a:solidFill>
                  <a:srgbClr val="BE0934"/>
                </a:solidFill>
                <a:latin typeface="Verdana" panose="020B0604030504040204" pitchFamily="34" charset="0"/>
              </a:rPr>
              <a:t>Umanizzazione delle cure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sz="1350" i="1" dirty="0">
                <a:solidFill>
                  <a:srgbClr val="BE0934"/>
                </a:solidFill>
                <a:latin typeface="Verdana" panose="020B0604030504040204" pitchFamily="34" charset="0"/>
              </a:rPr>
              <a:t>“dal curare al prendersi cura...”</a:t>
            </a:r>
          </a:p>
        </p:txBody>
      </p:sp>
    </p:spTree>
    <p:extLst>
      <p:ext uri="{BB962C8B-B14F-4D97-AF65-F5344CB8AC3E}">
        <p14:creationId xmlns:p14="http://schemas.microsoft.com/office/powerpoint/2010/main" val="2978832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73085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536" y="843558"/>
            <a:ext cx="8280920" cy="10801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61235" tIns="31842" rIns="61235" bIns="3184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altLang="it-IT" sz="2000" b="1" dirty="0">
                <a:solidFill>
                  <a:srgbClr val="BE093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PROMUOVERE UNA CULTURA DI UMANIZZAZIONE DELLE CURE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536" y="1995686"/>
            <a:ext cx="8568952" cy="1944216"/>
          </a:xfrm>
          <a:prstGeom prst="rect">
            <a:avLst/>
          </a:prstGeom>
          <a:noFill/>
          <a:ln>
            <a:noFill/>
          </a:ln>
          <a:effectLst/>
        </p:spPr>
        <p:txBody>
          <a:bodyPr lIns="61235" tIns="31842" rIns="61235" bIns="31842"/>
          <a:lstStyle>
            <a:lvl1pPr marL="328613" indent="-328613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>
              <a:lnSpc>
                <a:spcPct val="150000"/>
              </a:lnSpc>
              <a:spcBef>
                <a:spcPct val="0"/>
              </a:spcBef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formazione “sul campo” degli operatori, al fine di ridurre il rischio di </a:t>
            </a:r>
            <a:r>
              <a:rPr lang="it-IT" altLang="it-IT" sz="2000" dirty="0" err="1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burnout</a:t>
            </a:r>
            <a:r>
              <a:rPr lang="it-IT" altLang="it-IT" sz="20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Migliorare la qualità, l’efficienza dell’assistenza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Favorire il coinvolgimento delle associazioni di volontariato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“Mettere insieme”, integrare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17256"/>
            <a:ext cx="1729063" cy="11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40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corso Patch Adam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57" y="101311"/>
            <a:ext cx="9071264" cy="50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8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144048" y="-107998"/>
            <a:ext cx="304760" cy="2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35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296428" y="6288"/>
            <a:ext cx="304760" cy="2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350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448808" y="120573"/>
            <a:ext cx="304760" cy="2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350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601188" y="234858"/>
            <a:ext cx="304760" cy="2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350"/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16" y="915565"/>
            <a:ext cx="6577868" cy="66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4230565"/>
            <a:ext cx="6984776" cy="50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90876" y="3834301"/>
            <a:ext cx="374441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altLang="it-IT" sz="16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“Curate. Se non potete curare, lenite. </a:t>
            </a:r>
          </a:p>
          <a:p>
            <a:pPr lvl="0">
              <a:spcBef>
                <a:spcPct val="0"/>
              </a:spcBef>
            </a:pPr>
            <a:r>
              <a:rPr lang="it-IT" altLang="it-IT" sz="16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 non potete lenire, confortate.”</a:t>
            </a:r>
          </a:p>
          <a:p>
            <a:pPr lvl="0">
              <a:spcBef>
                <a:spcPct val="0"/>
              </a:spcBef>
            </a:pPr>
            <a:r>
              <a:rPr lang="it-IT" altLang="it-IT" sz="135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[Augusto </a:t>
            </a:r>
            <a:r>
              <a:rPr lang="it-IT" altLang="it-IT" sz="1350" dirty="0" err="1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Murri</a:t>
            </a:r>
            <a:r>
              <a:rPr lang="it-IT" altLang="it-IT" sz="135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1841-1932]</a:t>
            </a:r>
          </a:p>
        </p:txBody>
      </p:sp>
    </p:spTree>
    <p:extLst>
      <p:ext uri="{BB962C8B-B14F-4D97-AF65-F5344CB8AC3E}">
        <p14:creationId xmlns:p14="http://schemas.microsoft.com/office/powerpoint/2010/main" val="55002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779912" y="3530938"/>
            <a:ext cx="5184576" cy="13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1350" b="1" dirty="0">
                <a:solidFill>
                  <a:srgbClr val="BE0934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135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 Vittoria Zito Dirigente Psicologo Psicoterapeuta </a:t>
            </a:r>
          </a:p>
          <a:p>
            <a:pPr algn="r" eaLnBrk="1" hangingPunct="1">
              <a:buClrTx/>
              <a:buFontTx/>
              <a:buNone/>
            </a:pPr>
            <a:r>
              <a:rPr lang="it-IT" altLang="it-IT" sz="135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Ospedaliera P.O. </a:t>
            </a:r>
            <a:r>
              <a:rPr lang="it-IT" altLang="it-IT" sz="1350" b="1" dirty="0" err="1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S.Elia</a:t>
            </a:r>
            <a:r>
              <a:rPr lang="it-IT" altLang="it-IT" sz="135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ASP CL  </a:t>
            </a:r>
          </a:p>
          <a:p>
            <a:pPr algn="r" eaLnBrk="1" hangingPunct="1">
              <a:buClrTx/>
              <a:buFontTx/>
              <a:buNone/>
            </a:pPr>
            <a:r>
              <a:rPr lang="it-IT" altLang="it-IT" sz="135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CEFPAS 8 -9 Giugno 2024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1" y="1134780"/>
            <a:ext cx="1571016" cy="90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9" y="3259461"/>
            <a:ext cx="2434511" cy="15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608179" y="-271564"/>
            <a:ext cx="7805666" cy="65051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74311" y="1668453"/>
            <a:ext cx="5539787" cy="162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 dirty="0"/>
          </a:p>
          <a:p>
            <a:pPr marL="0" indent="0">
              <a:buNone/>
            </a:pPr>
            <a:r>
              <a:rPr lang="it-IT" sz="21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EFFICACE IN OSPEDALE</a:t>
            </a:r>
          </a:p>
          <a:p>
            <a:pPr marL="0" indent="0">
              <a:buNone/>
            </a:pPr>
            <a:r>
              <a:rPr lang="it-IT" sz="21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INTEGRATO D’INTERVENTO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28" y="1480379"/>
            <a:ext cx="2443004" cy="20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01" y="2504671"/>
            <a:ext cx="2960488" cy="190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6217383" y="2787774"/>
            <a:ext cx="2926617" cy="2001391"/>
          </a:xfrm>
          <a:prstGeom prst="wedgeEllipseCallout">
            <a:avLst>
              <a:gd name="adj1" fmla="val -34935"/>
              <a:gd name="adj2" fmla="val -77620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350" dirty="0">
                <a:solidFill>
                  <a:srgbClr val="3333CC"/>
                </a:solidFill>
              </a:rPr>
              <a:t> 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 SUA STORIA, LE SUE CREDENZE, CONOSCENZE, RAPPRESENTAZIONI,  LA SUA FAMIGLIA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385596" y="2787774"/>
            <a:ext cx="2746244" cy="2000201"/>
          </a:xfrm>
          <a:prstGeom prst="wedgeEllipseCallout">
            <a:avLst>
              <a:gd name="adj1" fmla="val 26611"/>
              <a:gd name="adj2" fmla="val -83991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 SUA </a:t>
            </a:r>
            <a:r>
              <a:rPr lang="it-IT" altLang="it-IT" sz="135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SUE </a:t>
            </a:r>
            <a:r>
              <a:rPr lang="it-IT" altLang="it-IT" sz="135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CREDENZE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135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CONOSCENZE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135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RAPPRESENTAZIONI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LA SUA </a:t>
            </a:r>
            <a:r>
              <a:rPr lang="it-IT" altLang="it-IT" sz="135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altLang="it-IT" sz="135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LA MALATTIA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379"/>
            <a:ext cx="2016224" cy="134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1665795"/>
            <a:ext cx="227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16216" y="1781084"/>
            <a:ext cx="234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</a:p>
        </p:txBody>
      </p:sp>
    </p:spTree>
    <p:extLst>
      <p:ext uri="{BB962C8B-B14F-4D97-AF65-F5344CB8AC3E}">
        <p14:creationId xmlns:p14="http://schemas.microsoft.com/office/powerpoint/2010/main" val="1719727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29">
            <a:off x="3917077" y="2159194"/>
            <a:ext cx="1553890" cy="366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195736" y="1158494"/>
            <a:ext cx="4775293" cy="56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comunicare è necessario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708321" y="3177003"/>
            <a:ext cx="2532566" cy="131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5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Ascoltare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4050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287496" y="3141561"/>
            <a:ext cx="2779468" cy="69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5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   </a:t>
            </a:r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 rot="-1980000">
            <a:off x="6247545" y="2150691"/>
            <a:ext cx="330225" cy="5560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0934"/>
          </a:solidFill>
          <a:ln w="9360" cap="sq">
            <a:solidFill>
              <a:srgbClr val="BE093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350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1251347" y="-108347"/>
            <a:ext cx="2286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z="135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2267310">
            <a:off x="2619490" y="2148483"/>
            <a:ext cx="330225" cy="55602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E0934"/>
          </a:solidFill>
          <a:ln w="9360" cap="sq">
            <a:solidFill>
              <a:srgbClr val="BE093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350"/>
          </a:p>
        </p:txBody>
      </p:sp>
    </p:spTree>
    <p:extLst>
      <p:ext uri="{BB962C8B-B14F-4D97-AF65-F5344CB8AC3E}">
        <p14:creationId xmlns:p14="http://schemas.microsoft.com/office/powerpoint/2010/main" val="2408980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956033" y="1641381"/>
            <a:ext cx="5073501" cy="9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i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Comunicare «l’incomunicabile»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i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Malattia, Cronicità, Morte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100" i="1" dirty="0">
              <a:solidFill>
                <a:srgbClr val="BE0934"/>
              </a:solidFill>
              <a:latin typeface="Verdana" panose="020B060403050404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772143" y="2571750"/>
            <a:ext cx="6000750" cy="19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marL="461963" indent="-461963"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 in quel momento</a:t>
            </a:r>
          </a:p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Corretta</a:t>
            </a:r>
          </a:p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Aggiornata</a:t>
            </a:r>
          </a:p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Chiara/comprensibile </a:t>
            </a:r>
          </a:p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Omogenea</a:t>
            </a:r>
          </a:p>
          <a:p>
            <a:pPr>
              <a:spcBef>
                <a:spcPts val="563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Generalizzata/personalizzata in base al mezzo di comunicazione </a:t>
            </a: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utilizzato </a:t>
            </a:r>
          </a:p>
          <a:p>
            <a:pPr marL="347663">
              <a:spcBef>
                <a:spcPts val="563"/>
              </a:spcBef>
              <a:defRPr/>
            </a:pPr>
            <a:endParaRPr lang="it-IT" altLang="it-IT" sz="1350" dirty="0">
              <a:solidFill>
                <a:srgbClr val="2D2DB9"/>
              </a:solidFill>
              <a:latin typeface="Verdana" pitchFamily="32" charset="0"/>
            </a:endParaRPr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 rot="1440000">
            <a:off x="1630206" y="886407"/>
            <a:ext cx="651653" cy="2074543"/>
          </a:xfrm>
          <a:prstGeom prst="curvedRightArrow">
            <a:avLst>
              <a:gd name="adj1" fmla="val 25004"/>
              <a:gd name="adj2" fmla="val 49995"/>
              <a:gd name="adj3" fmla="val 25000"/>
            </a:avLst>
          </a:prstGeom>
          <a:solidFill>
            <a:srgbClr val="BE0934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 altLang="it-IT" sz="1350"/>
          </a:p>
        </p:txBody>
      </p:sp>
      <p:sp>
        <p:nvSpPr>
          <p:cNvPr id="2" name="CasellaDiTesto 1"/>
          <p:cNvSpPr txBox="1"/>
          <p:nvPr/>
        </p:nvSpPr>
        <p:spPr>
          <a:xfrm>
            <a:off x="2771800" y="1069092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si comunica</a:t>
            </a:r>
          </a:p>
        </p:txBody>
      </p:sp>
    </p:spTree>
    <p:extLst>
      <p:ext uri="{BB962C8B-B14F-4D97-AF65-F5344CB8AC3E}">
        <p14:creationId xmlns:p14="http://schemas.microsoft.com/office/powerpoint/2010/main" val="2920584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8519" y="2175228"/>
            <a:ext cx="5256583" cy="295232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67500" tIns="35100" rIns="67500" bIns="35100"/>
          <a:lstStyle>
            <a:lvl1pPr marL="461963" indent="-461963"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>
                <a:solidFill>
                  <a:srgbClr val="FFFFFF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6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Scelta del momento per iniziare la comunicazione</a:t>
            </a:r>
          </a:p>
          <a:p>
            <a:pPr marL="347663">
              <a:lnSpc>
                <a:spcPct val="90000"/>
              </a:lnSpc>
              <a:spcBef>
                <a:spcPts val="450"/>
              </a:spcBef>
              <a:defRPr/>
            </a:pPr>
            <a:endParaRPr lang="it-IT" altLang="it-IT" sz="1600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6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Disponibilità a comunicare</a:t>
            </a:r>
          </a:p>
          <a:p>
            <a:pPr marL="347663">
              <a:lnSpc>
                <a:spcPct val="90000"/>
              </a:lnSpc>
              <a:spcBef>
                <a:spcPts val="169"/>
              </a:spcBef>
              <a:defRPr/>
            </a:pPr>
            <a:endParaRPr lang="it-IT" altLang="it-IT" sz="1600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6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dedicato al colloquio </a:t>
            </a:r>
          </a:p>
          <a:p>
            <a:pPr marL="347663">
              <a:lnSpc>
                <a:spcPct val="90000"/>
              </a:lnSpc>
              <a:spcBef>
                <a:spcPts val="169"/>
              </a:spcBef>
              <a:defRPr/>
            </a:pPr>
            <a:endParaRPr lang="it-IT" altLang="it-IT" sz="1600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CC0000"/>
              </a:buClr>
              <a:buFont typeface="Verdana" pitchFamily="32" charset="0"/>
              <a:buChar char="•"/>
              <a:defRPr/>
            </a:pPr>
            <a:r>
              <a:rPr lang="it-IT" altLang="it-IT" sz="16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 dei tempi della persona per l’effettuazione di scelte personali consapevoli   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257300" y="4672012"/>
            <a:ext cx="255865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z="135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156258"/>
            <a:ext cx="3718703" cy="243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1059582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tempo della comunicazione</a:t>
            </a:r>
          </a:p>
        </p:txBody>
      </p:sp>
    </p:spTree>
    <p:extLst>
      <p:ext uri="{BB962C8B-B14F-4D97-AF65-F5344CB8AC3E}">
        <p14:creationId xmlns:p14="http://schemas.microsoft.com/office/powerpoint/2010/main" val="282143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28960" y="2206849"/>
            <a:ext cx="3016678" cy="347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 spazio-temporale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287341" y="3031366"/>
            <a:ext cx="1277656" cy="2863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1" dirty="0" err="1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Setting</a:t>
            </a: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esterno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193615" y="3878261"/>
            <a:ext cx="2607386" cy="347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800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 interna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283968" y="4335161"/>
            <a:ext cx="1351360" cy="2863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dirty="0" err="1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Setting</a:t>
            </a: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interno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3460419" y="2111115"/>
            <a:ext cx="810816" cy="539353"/>
          </a:xfrm>
          <a:prstGeom prst="line">
            <a:avLst/>
          </a:prstGeom>
          <a:noFill/>
          <a:ln w="76320" cap="sq">
            <a:solidFill>
              <a:srgbClr val="BE09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3460419" y="3637723"/>
            <a:ext cx="647700" cy="594122"/>
          </a:xfrm>
          <a:prstGeom prst="line">
            <a:avLst/>
          </a:prstGeom>
          <a:noFill/>
          <a:ln w="76320" cap="sq">
            <a:solidFill>
              <a:srgbClr val="BE093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1187624" y="1828612"/>
            <a:ext cx="2035813" cy="2863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CONTESTO ESTERNO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1206860" y="3355089"/>
            <a:ext cx="2016577" cy="28632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CONTESTO INTERNO</a:t>
            </a:r>
          </a:p>
        </p:txBody>
      </p:sp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79229"/>
            <a:ext cx="3168042" cy="237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14192" y="1073727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comunichiamo ?</a:t>
            </a:r>
          </a:p>
        </p:txBody>
      </p:sp>
    </p:spTree>
    <p:extLst>
      <p:ext uri="{BB962C8B-B14F-4D97-AF65-F5344CB8AC3E}">
        <p14:creationId xmlns:p14="http://schemas.microsoft.com/office/powerpoint/2010/main" val="2374672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95536" y="971607"/>
            <a:ext cx="4024143" cy="4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verbale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92984" y="1568932"/>
            <a:ext cx="2346860" cy="65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“Linguaggio specialistico”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400" dirty="0">
              <a:solidFill>
                <a:srgbClr val="2D2DB9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Ascolto attivo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283968" y="915228"/>
            <a:ext cx="4016913" cy="5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000" b="1" dirty="0">
                <a:solidFill>
                  <a:srgbClr val="2D2DB9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BE0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 non verbale</a:t>
            </a:r>
            <a:r>
              <a:rPr lang="it-IT" altLang="it-IT" sz="1600" b="1" dirty="0">
                <a:solidFill>
                  <a:srgbClr val="2D2DB9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5292080" y="1447778"/>
            <a:ext cx="3454541" cy="23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 marL="461963" indent="-461963" eaLnBrk="0" hangingPunct="0">
              <a:spcBef>
                <a:spcPts val="800"/>
              </a:spcBef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1963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  <a:tab pos="94456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Espressione del volto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Sguardo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Gesti e movimenti del corpo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Postura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Prossemica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1400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Comportamento spaziale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400" b="1" dirty="0">
              <a:solidFill>
                <a:srgbClr val="2D2DB9"/>
              </a:solidFill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9742"/>
            <a:ext cx="3177035" cy="21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33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014953"/>
            <a:ext cx="7045245" cy="116637"/>
          </a:xfrm>
        </p:spPr>
        <p:txBody>
          <a:bodyPr vert="horz" lIns="91440" tIns="26453" rIns="91440" bIns="45720" rtlCol="0" anchor="ctr">
            <a:normAutofit fontScale="90000"/>
          </a:bodyPr>
          <a:lstStyle/>
          <a:p>
            <a:pPr>
              <a:tabLst>
                <a:tab pos="0" algn="l"/>
                <a:tab pos="304598" algn="l"/>
                <a:tab pos="610277" algn="l"/>
                <a:tab pos="915954" algn="l"/>
                <a:tab pos="1221633" algn="l"/>
                <a:tab pos="1527311" algn="l"/>
                <a:tab pos="1832989" algn="l"/>
                <a:tab pos="2138667" algn="l"/>
                <a:tab pos="2444346" algn="l"/>
                <a:tab pos="2750024" algn="l"/>
                <a:tab pos="3055702" algn="l"/>
                <a:tab pos="3361380" algn="l"/>
                <a:tab pos="3667059" algn="l"/>
                <a:tab pos="3972737" algn="l"/>
                <a:tab pos="4278415" algn="l"/>
                <a:tab pos="4584093" algn="l"/>
                <a:tab pos="4889771" algn="l"/>
                <a:tab pos="5195449" algn="l"/>
                <a:tab pos="5501128" algn="l"/>
                <a:tab pos="5806806" algn="l"/>
                <a:tab pos="6112484" algn="l"/>
                <a:tab pos="6113564" algn="l"/>
              </a:tabLst>
            </a:pPr>
            <a:br>
              <a:rPr lang="it-IT" altLang="it-IT" dirty="0">
                <a:solidFill>
                  <a:srgbClr val="FF0000"/>
                </a:solidFill>
              </a:rPr>
            </a:br>
            <a:br>
              <a:rPr lang="it-IT" altLang="it-IT" dirty="0">
                <a:solidFill>
                  <a:srgbClr val="FF0000"/>
                </a:solidFill>
              </a:rPr>
            </a:br>
            <a:r>
              <a:rPr lang="it-IT" altLang="it-IT" dirty="0">
                <a:solidFill>
                  <a:srgbClr val="FF0000"/>
                </a:solidFill>
              </a:rPr>
              <a:t>RELAZIONE DI AIUTO</a:t>
            </a:r>
            <a:br>
              <a:rPr lang="it-IT" altLang="it-IT" dirty="0">
                <a:solidFill>
                  <a:srgbClr val="FF0000"/>
                </a:solidFill>
              </a:rPr>
            </a:b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600" y="1491630"/>
            <a:ext cx="6187998" cy="2757166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endParaRPr lang="it-IT" altLang="it-IT" dirty="0">
              <a:solidFill>
                <a:srgbClr val="FFFF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endParaRPr lang="it-IT" altLang="it-IT" b="1" dirty="0">
              <a:solidFill>
                <a:srgbClr val="FFFF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endParaRPr lang="it-IT" altLang="it-IT" b="1" dirty="0">
              <a:solidFill>
                <a:srgbClr val="FFFF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endParaRPr lang="it-IT" altLang="it-IT" b="1" dirty="0">
              <a:solidFill>
                <a:srgbClr val="FFFF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endParaRPr lang="it-IT" altLang="it-IT" b="1" dirty="0">
              <a:solidFill>
                <a:srgbClr val="FFFF99"/>
              </a:solidFill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sz="3400" b="1" dirty="0">
                <a:solidFill>
                  <a:srgbClr val="FF0000"/>
                </a:solidFill>
              </a:rPr>
              <a:t>LA RELAZIONE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r>
              <a:rPr lang="it-IT" altLang="it-IT" sz="3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è soprattutto </a:t>
            </a:r>
            <a:r>
              <a:rPr lang="it-IT" altLang="it-IT" sz="3400" b="1" dirty="0">
                <a:solidFill>
                  <a:srgbClr val="FF0000"/>
                </a:solidFill>
              </a:rPr>
              <a:t>ATTENZIONE </a:t>
            </a:r>
            <a:r>
              <a:rPr lang="it-IT" altLang="it-IT" sz="3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all'altro: 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71289" algn="l"/>
                <a:tab pos="376967" algn="l"/>
                <a:tab pos="682645" algn="l"/>
                <a:tab pos="988324" algn="l"/>
                <a:tab pos="1294002" algn="l"/>
                <a:tab pos="1599680" algn="l"/>
                <a:tab pos="1905358" algn="l"/>
                <a:tab pos="2211037" algn="l"/>
                <a:tab pos="2516715" algn="l"/>
                <a:tab pos="2822393" algn="l"/>
                <a:tab pos="3128071" algn="l"/>
                <a:tab pos="3433750" algn="l"/>
                <a:tab pos="3739427" algn="l"/>
                <a:tab pos="4045106" algn="l"/>
                <a:tab pos="4350784" algn="l"/>
                <a:tab pos="4656462" algn="l"/>
                <a:tab pos="4962140" algn="l"/>
                <a:tab pos="5267819" algn="l"/>
                <a:tab pos="5573497" algn="l"/>
                <a:tab pos="5879175" algn="l"/>
                <a:tab pos="6113564" algn="l"/>
              </a:tabLst>
            </a:pPr>
            <a:r>
              <a:rPr lang="it-IT" altLang="it-IT" sz="3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La </a:t>
            </a:r>
            <a:r>
              <a:rPr lang="it-IT" altLang="it-IT" sz="3400" b="1" dirty="0">
                <a:solidFill>
                  <a:srgbClr val="FF0000"/>
                </a:solidFill>
              </a:rPr>
              <a:t> QUALITA' DELLA RELAZIONE </a:t>
            </a:r>
            <a:r>
              <a:rPr lang="it-IT" altLang="it-IT" sz="3400" b="1" dirty="0">
                <a:solidFill>
                  <a:srgbClr val="2D2DB9"/>
                </a:solidFill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con il paziente ed i familiari è un aspetto essenziale della </a:t>
            </a:r>
            <a:r>
              <a:rPr lang="it-IT" altLang="it-IT" sz="3400" b="1" dirty="0">
                <a:solidFill>
                  <a:srgbClr val="FF0000"/>
                </a:solidFill>
              </a:rPr>
              <a:t>CURA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3638"/>
            <a:ext cx="2082459" cy="190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65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518</Words>
  <Application>Microsoft Office PowerPoint</Application>
  <PresentationFormat>Presentazione su schermo (16:9)</PresentationFormat>
  <Paragraphs>102</Paragraphs>
  <Slides>17</Slides>
  <Notes>16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8-9 Giugno 2024 – Cefpas, Caltanissetta “3° Congresso Nazionale - Gestione del trauma di interesse chirurgico. L'approccio all'evento trauma del Chirurgo Giovane”  Presidente del Congresso: Dott. Giovanni Di Lorenzo  Presidente Onorario: Dott. Giovanni Ciaccio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RELAZIONE DI AIUTO </vt:lpstr>
      <vt:lpstr>Presentazione standard di PowerPoint</vt:lpstr>
      <vt:lpstr>Presentazione standard di PowerPoint</vt:lpstr>
      <vt:lpstr>DALLA CURA AL PRENDERSI CURA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Maria Vittoria Zito</cp:lastModifiedBy>
  <cp:revision>43</cp:revision>
  <cp:lastPrinted>2024-06-05T09:03:32Z</cp:lastPrinted>
  <dcterms:created xsi:type="dcterms:W3CDTF">2024-05-17T06:22:38Z</dcterms:created>
  <dcterms:modified xsi:type="dcterms:W3CDTF">2024-06-07T09:05:37Z</dcterms:modified>
</cp:coreProperties>
</file>