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56" r:id="rId3"/>
    <p:sldId id="263" r:id="rId4"/>
    <p:sldId id="288" r:id="rId5"/>
    <p:sldId id="289" r:id="rId6"/>
    <p:sldId id="267" r:id="rId7"/>
    <p:sldId id="268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90" r:id="rId21"/>
    <p:sldId id="291" r:id="rId22"/>
    <p:sldId id="292" r:id="rId23"/>
    <p:sldId id="293" r:id="rId24"/>
    <p:sldId id="294" r:id="rId25"/>
    <p:sldId id="295" r:id="rId26"/>
    <p:sldId id="298" r:id="rId27"/>
    <p:sldId id="264" r:id="rId28"/>
    <p:sldId id="266" r:id="rId29"/>
    <p:sldId id="299" r:id="rId30"/>
    <p:sldId id="300" r:id="rId31"/>
    <p:sldId id="270" r:id="rId32"/>
    <p:sldId id="296" r:id="rId33"/>
    <p:sldId id="297" r:id="rId34"/>
    <p:sldId id="265" r:id="rId35"/>
    <p:sldId id="269" r:id="rId36"/>
    <p:sldId id="301" r:id="rId37"/>
  </p:sldIdLst>
  <p:sldSz cx="9144000" cy="5143500" type="screen16x9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6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38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15E160-26C1-41AE-B35A-935472F466F3}" type="datetimeFigureOut">
              <a:rPr lang="it-IT"/>
              <a:pPr>
                <a:defRPr/>
              </a:pPr>
              <a:t>06/06/2024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92F84D-573E-480D-96C8-498C56620E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1727E901-2625-49E1-B21D-B04F7F8BE307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3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17411" name="Segnaposto note 2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276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CCA2FE63-CAF9-409B-95B4-E106D168C600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13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9E97ADF3-EC1B-4AF2-BDED-332FA65FCF44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14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38915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D3B5E7F4-55CA-4195-B71F-2A819EDADDC7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15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40963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BDFD1AC3-E8A6-4620-AF55-948C8C7E344B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16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43011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82B0590C-11B7-464C-8B63-53304C22F368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17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45059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510A2935-2AA0-46E0-A6B2-B01451539992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18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47107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72E74953-1161-4329-9B82-BB9F380B7364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19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49155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1FDE4154-C566-4EED-9B60-69D9ED6080B9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20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52227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E7FF6D4F-07D6-4B25-883C-DC67824BB8A8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21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54275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FD5A92A0-9B49-4E64-B7D3-282D20CD9579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22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56323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9C0B9EA9-22C0-4C7B-9FBC-C828426873A9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4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19459" name="Segnaposto note 2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276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D1C52C6A-956C-474E-BB5A-0CD9F3D9DEED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23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58371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3B7D1824-6EBB-4E33-A10F-16FDF22AF148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24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60419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DA89EF98-057A-4F31-8A33-5228BB072542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25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62467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3F26B95C-504F-41B9-8E1A-C986EB9D457A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32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68611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07F63B00-15C7-4CA9-A74B-6AE9925A20DA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33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70659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DF682984-DF2F-4CB7-9DE9-DF1525916CF9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6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22531" name="Segnaposto note 2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276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093B159C-1DD9-41B2-BBEF-81B0560DABA3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7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24579" name="Segnaposto note 2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276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C9209CD9-D67D-45F1-A4E8-8FD7E7B76842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8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276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37440597-BCFB-4DD1-A09C-67BEFC2BD7F5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9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28675" name="Segnaposto note 2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276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F02426EB-C4D6-4305-95AB-D710DF988CE8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10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D36EFF9B-17A3-48E5-9EF9-142F0158659E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11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numero diapositiva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BE2FA66A-F05F-415C-8392-5EA19AF932F7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algn="r"/>
              <a:t>12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8A88-88F6-48E8-BF41-EB7504BCA897}" type="datetimeFigureOut">
              <a:rPr lang="it-IT"/>
              <a:pPr>
                <a:defRPr/>
              </a:pPr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A230-1143-4DF1-B8AA-90CFEDBD8F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E706-528C-42AD-A7D1-362660677047}" type="datetimeFigureOut">
              <a:rPr lang="it-IT"/>
              <a:pPr>
                <a:defRPr/>
              </a:pPr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4165-4CF2-4414-BFAD-82FB42894A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1EAAF-5B71-401B-9282-72F7386DF786}" type="datetimeFigureOut">
              <a:rPr lang="it-IT"/>
              <a:pPr>
                <a:defRPr/>
              </a:pPr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23EA7-37F1-47A9-94D7-8CFB9C30EE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0D27-71E2-48D4-A38F-E8EF0AFE7608}" type="datetimeFigureOut">
              <a:rPr lang="it-IT"/>
              <a:pPr>
                <a:defRPr/>
              </a:pPr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706F-11F3-40D5-84D2-458E48ABF5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45D3E-5F92-4CE8-889A-D05C2AC04D4D}" type="datetimeFigureOut">
              <a:rPr lang="it-IT"/>
              <a:pPr>
                <a:defRPr/>
              </a:pPr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924F7-2C7E-4078-9D3F-571B8E035C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2DDB-3B48-4608-8D81-BEFBC0DD56CD}" type="datetimeFigureOut">
              <a:rPr lang="it-IT"/>
              <a:pPr>
                <a:defRPr/>
              </a:pPr>
              <a:t>06/06/2024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3F1C-7506-4E34-8AF9-BE0FFEE5E3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EC101-9BEC-4AFA-B80A-D6139D7EFE76}" type="datetimeFigureOut">
              <a:rPr lang="it-IT"/>
              <a:pPr>
                <a:defRPr/>
              </a:pPr>
              <a:t>06/06/2024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1F1D-9276-455D-B724-41DE2C1F82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2AF98-344F-4786-BC5E-B5ED64742EA2}" type="datetimeFigureOut">
              <a:rPr lang="it-IT"/>
              <a:pPr>
                <a:defRPr/>
              </a:pPr>
              <a:t>06/06/2024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9804-855B-4C8E-B1BE-BE880A205B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4FC8-CEF6-4A4B-B546-0B010886DAC6}" type="datetimeFigureOut">
              <a:rPr lang="it-IT"/>
              <a:pPr>
                <a:defRPr/>
              </a:pPr>
              <a:t>06/06/2024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A4B2-2D27-43BD-A3A7-89CBE0DF89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E40E-F105-4D11-B065-07E4D9282B96}" type="datetimeFigureOut">
              <a:rPr lang="it-IT"/>
              <a:pPr>
                <a:defRPr/>
              </a:pPr>
              <a:t>06/06/2024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9F727-D95A-4A2B-B34F-10FF44D4EB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F8D70-6C7C-4CE2-BF5F-93519132F404}" type="datetimeFigureOut">
              <a:rPr lang="it-IT"/>
              <a:pPr>
                <a:defRPr/>
              </a:pPr>
              <a:t>06/06/2024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0D85-2442-4BEF-A3C0-CC2417F7F6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C2A21-3E8B-4C0C-9BBB-41E4CF092963}" type="datetimeFigureOut">
              <a:rPr lang="it-IT"/>
              <a:pPr>
                <a:defRPr/>
              </a:pPr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CA872C-57E9-4ACA-91C9-6B920F241D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2187575"/>
          </a:xfrm>
        </p:spPr>
        <p:txBody>
          <a:bodyPr/>
          <a:lstStyle/>
          <a:p>
            <a:r>
              <a:rPr lang="it-IT" sz="2200" b="1" smtClean="0"/>
              <a:t>8-9 Giugno 2024 – Cefpas, Caltanissetta</a:t>
            </a:r>
            <a:br>
              <a:rPr lang="it-IT" sz="2200" b="1" smtClean="0"/>
            </a:br>
            <a:r>
              <a:rPr lang="it-IT" sz="1800" b="1" smtClean="0"/>
              <a:t>“</a:t>
            </a:r>
            <a:r>
              <a:rPr lang="it-IT" sz="1800" smtClean="0"/>
              <a:t>3° Congresso nazionale sulla Gestione del trauma di interesse chirurgico.</a:t>
            </a:r>
            <a:br>
              <a:rPr lang="it-IT" sz="1800" smtClean="0"/>
            </a:br>
            <a:r>
              <a:rPr lang="it-IT" sz="1800" smtClean="0"/>
              <a:t>L'approccio all'evento trauma del giovane chirurgo</a:t>
            </a:r>
            <a:r>
              <a:rPr lang="it-IT" sz="1800" b="1" smtClean="0"/>
              <a:t>”</a:t>
            </a:r>
            <a:br>
              <a:rPr lang="it-IT" sz="1800" b="1" smtClean="0"/>
            </a:br>
            <a:r>
              <a:rPr lang="it-IT" sz="1800" b="1" smtClean="0"/>
              <a:t/>
            </a:r>
            <a:br>
              <a:rPr lang="it-IT" sz="1800" b="1" smtClean="0"/>
            </a:br>
            <a:r>
              <a:rPr lang="it-IT" sz="1600" b="1" smtClean="0"/>
              <a:t>Presidente del Congresso: </a:t>
            </a:r>
            <a:r>
              <a:rPr lang="it-IT" sz="1600" smtClean="0"/>
              <a:t>Dott. Giovanni Di Lorenzo</a:t>
            </a:r>
            <a:r>
              <a:rPr lang="it-IT" sz="1600" b="1" smtClean="0"/>
              <a:t/>
            </a:r>
            <a:br>
              <a:rPr lang="it-IT" sz="1600" b="1" smtClean="0"/>
            </a:br>
            <a:r>
              <a:rPr lang="it-IT" sz="1600" b="1" smtClean="0"/>
              <a:t> Presidente Onorario: </a:t>
            </a:r>
            <a:r>
              <a:rPr lang="it-IT" sz="1600" smtClean="0"/>
              <a:t>Dott. Giovanni Ciaccio</a:t>
            </a:r>
            <a:r>
              <a:rPr lang="it-IT" sz="1800" b="1" smtClean="0"/>
              <a:t/>
            </a:r>
            <a:br>
              <a:rPr lang="it-IT" sz="1800" b="1" smtClean="0"/>
            </a:br>
            <a:endParaRPr lang="it-IT" sz="1800" b="1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750" y="4429125"/>
            <a:ext cx="8501063" cy="357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Ai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sensi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dell’art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. 76, comma 4,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dell’Accordo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Stato-Regioni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del 2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febbraio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2017 e del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paragrafo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4.5 del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manuale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nazionale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di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accreditamento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per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l’erogazione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di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eventi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ECM. DICHIARA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che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negli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ultimi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due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anni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non ha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avuto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,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rapporti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con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soggetti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portatori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di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interessi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commerciali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in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ambito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Sanitario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.</a:t>
            </a:r>
            <a:r>
              <a:rPr lang="en-US" sz="7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700" dirty="0">
                <a:solidFill>
                  <a:schemeClr val="tx1"/>
                </a:solidFill>
                <a:latin typeface="+mj-lt"/>
              </a:rPr>
            </a:br>
            <a:endParaRPr lang="it-IT" sz="7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388" y="987425"/>
            <a:ext cx="2335212" cy="371475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u="sng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Secondary</a:t>
            </a:r>
            <a:r>
              <a:rPr lang="it-IT" sz="2000" b="1" u="sng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2000" b="1" u="sng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outcomes</a:t>
            </a:r>
            <a:endParaRPr lang="it-IT" sz="2000" b="1" u="sng" kern="0" dirty="0"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</p:txBody>
      </p:sp>
      <p:pic>
        <p:nvPicPr>
          <p:cNvPr id="2969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7788"/>
            <a:ext cx="381635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003550"/>
            <a:ext cx="38163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492250"/>
            <a:ext cx="367188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3003550"/>
            <a:ext cx="3959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979613" y="4516438"/>
            <a:ext cx="4724400" cy="341312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ERAS protocols resulted in shorter time to first...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55650" y="2500313"/>
            <a:ext cx="2635250" cy="27940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mean difference: -1.40, P&lt;0.00001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900113" y="4011613"/>
            <a:ext cx="2403475" cy="27940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mean difference: -1.21,P = 0.02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651500" y="2427288"/>
            <a:ext cx="2674938" cy="27940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mean difference: -2.30, P &lt;0.00001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724525" y="4084638"/>
            <a:ext cx="2674938" cy="27940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mean difference: -2.40, P&lt; 0.00001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388" y="987425"/>
            <a:ext cx="2335212" cy="371475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u="sng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Secondary</a:t>
            </a:r>
            <a:r>
              <a:rPr lang="it-IT" sz="2000" b="1" u="sng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2000" b="1" u="sng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outcomes</a:t>
            </a:r>
            <a:endParaRPr lang="it-IT" sz="2000" b="1" u="sng" kern="0" dirty="0"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</p:txBody>
      </p:sp>
      <p:pic>
        <p:nvPicPr>
          <p:cNvPr id="3174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492250"/>
            <a:ext cx="35274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003550"/>
            <a:ext cx="367188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003550"/>
            <a:ext cx="389255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419225"/>
            <a:ext cx="3748088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195513" y="4516438"/>
            <a:ext cx="4040187" cy="341312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ERAS protocols resulted in lower risk of...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27088" y="2571750"/>
            <a:ext cx="2114550" cy="27940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odds ratio: 0.60, P = 0.0008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900113" y="4156075"/>
            <a:ext cx="2114550" cy="27940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odds ratio: 0.38, P = 0.0003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930900" y="2486025"/>
            <a:ext cx="2293938" cy="27940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odds ratio:0.53, 0.88, P = 0.01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724525" y="4156075"/>
            <a:ext cx="2114550" cy="27940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odds ratio: 0.39, P = 0.0001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850" y="1058863"/>
            <a:ext cx="2335213" cy="371475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u="sng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Secondary</a:t>
            </a:r>
            <a:r>
              <a:rPr lang="it-IT" sz="2000" b="1" u="sng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2000" b="1" u="sng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outcomes</a:t>
            </a:r>
            <a:endParaRPr lang="it-IT" sz="2000" b="1" u="sng" kern="0" dirty="0"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</p:txBody>
      </p:sp>
      <p:pic>
        <p:nvPicPr>
          <p:cNvPr id="3379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92250"/>
            <a:ext cx="34925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795713"/>
            <a:ext cx="34925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643188"/>
            <a:ext cx="33480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427538" y="1708150"/>
            <a:ext cx="4311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908" tIns="33950" rIns="67908" bIns="33950">
            <a:spAutoFit/>
          </a:bodyPr>
          <a:lstStyle/>
          <a:p>
            <a:r>
              <a:rPr lang="it-IT" sz="17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ERAS protocols and non-ERAS protocols were similar in terms of...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4500563" y="2716213"/>
            <a:ext cx="397351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908" tIns="33950" rIns="67908" bIns="3395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1600" b="1" i="1" u="sng">
                <a:solidFill>
                  <a:srgbClr val="D41636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“There should be an effort to incorporate </a:t>
            </a:r>
          </a:p>
          <a:p>
            <a:pPr algn="ctr"/>
            <a:r>
              <a:rPr lang="it-IT" sz="1600" b="1" i="1" u="sng">
                <a:solidFill>
                  <a:srgbClr val="D41636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ERAS protocols into emergency abdominal surgery settings</a:t>
            </a:r>
            <a:r>
              <a:rPr lang="it-IT" sz="1600" b="1" i="1">
                <a:solidFill>
                  <a:srgbClr val="D41636"/>
                </a:solidFill>
                <a:ea typeface="Microsoft YaHei" pitchFamily="34" charset="-122"/>
                <a:cs typeface="Lucida Sans" pitchFamily="34" charset="0"/>
              </a:rPr>
              <a:t>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31888"/>
            <a:ext cx="5491163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492250"/>
            <a:ext cx="26368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7524750" y="1563688"/>
            <a:ext cx="715963" cy="212725"/>
          </a:xfrm>
          <a:prstGeom prst="rect">
            <a:avLst/>
          </a:prstGeom>
          <a:noFill/>
          <a:ln w="35999" cap="flat">
            <a:solidFill>
              <a:srgbClr val="FF3333"/>
            </a:solidFill>
            <a:prstDash val="solid"/>
            <a:miter/>
          </a:ln>
        </p:spPr>
        <p:txBody>
          <a:bodyPr wrap="none" lIns="81485" tIns="47535" rIns="81485" bIns="47535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0825" y="3579813"/>
            <a:ext cx="2489200" cy="752475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3 </a:t>
            </a:r>
            <a:r>
              <a:rPr lang="it-IT" sz="1500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cohort</a:t>
            </a: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1500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studies</a:t>
            </a: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, 818 </a:t>
            </a:r>
            <a:r>
              <a:rPr lang="it-IT" sz="1500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patients</a:t>
            </a: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418 ERAS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400 standard care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850" y="915988"/>
            <a:ext cx="2439988" cy="43180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2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Surgical outcomes</a:t>
            </a:r>
          </a:p>
        </p:txBody>
      </p:sp>
      <p:pic>
        <p:nvPicPr>
          <p:cNvPr id="3789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9225"/>
            <a:ext cx="3384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84413"/>
            <a:ext cx="33115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084638"/>
            <a:ext cx="345598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292475"/>
            <a:ext cx="31686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140200" y="1419225"/>
            <a:ext cx="4657725" cy="70485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Length of hospital stay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was significantly shorter</a:t>
            </a:r>
            <a:r>
              <a:rPr lang="it-IT" sz="14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in patients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receiving ERAS than that of those receiving conventional care 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with the pooled MD of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− 3.07 days 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(95% CI, − 3.91 to − 2.23).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140200" y="2355850"/>
            <a:ext cx="4678363" cy="917575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The rate of postoperative complication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was significantly lower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in patients receiving ERAS than that of those receiving 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conventional care with the pooled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RR of 0.78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(95% CI, 0.63 to 0.97)</a:t>
            </a:r>
            <a:r>
              <a:rPr lang="it-IT" sz="1400">
                <a:solidFill>
                  <a:srgbClr val="000000"/>
                </a:solidFill>
                <a:ea typeface="Microsoft YaHei" pitchFamily="34" charset="-122"/>
                <a:cs typeface="Lucida Sans" pitchFamily="34" charset="0"/>
              </a:rPr>
              <a:t>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40200" y="3651250"/>
            <a:ext cx="4529138" cy="492125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Rates of 30-day readmission and mortality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were comparable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between the two groups.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0825" y="842963"/>
            <a:ext cx="3430588" cy="43180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2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Postoperative morbidities</a:t>
            </a:r>
          </a:p>
        </p:txBody>
      </p:sp>
      <p:pic>
        <p:nvPicPr>
          <p:cNvPr id="3993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76350"/>
            <a:ext cx="3457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211388"/>
            <a:ext cx="33147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076575"/>
            <a:ext cx="33845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011613"/>
            <a:ext cx="345757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356100" y="1276350"/>
            <a:ext cx="4292600" cy="917575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The rate of postoperative ileus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was significantly lower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in 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patients receiving ERAS than that of those receiving 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conventional care  with the pooled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RR of 0.55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(95% CI, 0.33 to 0.91).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427538" y="3219450"/>
            <a:ext cx="4376737" cy="70485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Rate of anastomotic leakage, rate of surgical site infection,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rate of 30-day reoperation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were comparable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between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the two groups.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0825" y="915988"/>
            <a:ext cx="3411538" cy="43180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u="sng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2400" b="1" u="sng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Gastrointestinal</a:t>
            </a:r>
            <a:r>
              <a:rPr lang="it-IT" sz="2400" b="1" u="sng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2400" b="1" u="sng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recovery</a:t>
            </a:r>
            <a:endParaRPr lang="it-IT" sz="2400" b="1" u="sng" kern="0" dirty="0"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</p:txBody>
      </p:sp>
      <p:pic>
        <p:nvPicPr>
          <p:cNvPr id="4198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63688"/>
            <a:ext cx="3457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43188"/>
            <a:ext cx="3671888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724275"/>
            <a:ext cx="38893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4211638" y="1635125"/>
            <a:ext cx="48244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908" tIns="33950" rIns="67908" bIns="33950">
            <a:spAutoFit/>
          </a:bodyPr>
          <a:lstStyle/>
          <a:p>
            <a:pPr algn="dist"/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Time to pass flatus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was significantly shorter 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in patients receiving ERAS than that of those receiving conventional care with the pooled MD of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− 1.39 days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(95% CI, − 1.52 to − 1.25).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4284663" y="2643188"/>
            <a:ext cx="4679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908" tIns="33950" rIns="67908" bIns="33950">
            <a:spAutoFit/>
          </a:bodyPr>
          <a:lstStyle/>
          <a:p>
            <a:pPr algn="dist"/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Time to first defecation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was also significantly shorter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in patients receiving ERAS—with the pooled MD of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− 0.73 days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(95% CI, − 1.40 to − 0.06).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4356100" y="3867150"/>
            <a:ext cx="4679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A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significantly shorter time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to resume regular diet was found in the ERAS group with the pooled MD of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− 2.39 days 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(95% CI, − 2.62 to − 2.15)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35225" y="1200150"/>
            <a:ext cx="4722813" cy="1169988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 anchorCtr="1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u="sng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Time</a:t>
            </a:r>
            <a:r>
              <a:rPr lang="it-IT" sz="2400" b="1" u="sng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2400" b="1" u="sng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to</a:t>
            </a:r>
            <a:r>
              <a:rPr lang="it-IT" sz="2400" b="1" u="sng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 start </a:t>
            </a:r>
            <a:r>
              <a:rPr lang="it-IT" sz="2400" b="1" u="sng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adjuvant</a:t>
            </a:r>
            <a:r>
              <a:rPr lang="it-IT" sz="2400" b="1" u="sng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2400" b="1" u="sng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chemotherapy</a:t>
            </a:r>
            <a:endParaRPr lang="it-IT" sz="2400" b="1" u="sng" kern="0" dirty="0"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</p:txBody>
      </p:sp>
      <p:pic>
        <p:nvPicPr>
          <p:cNvPr id="4403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924050"/>
            <a:ext cx="64262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195513" y="3795713"/>
            <a:ext cx="468153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908" tIns="33950" rIns="67908" bIns="33950">
            <a:spAutoFit/>
          </a:bodyPr>
          <a:lstStyle/>
          <a:p>
            <a:pPr algn="dist"/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Patient receiving ERAS had a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significantly shorter time to start adjuvant chemotherapy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, with the pooled MD of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− 12.05</a:t>
            </a:r>
          </a:p>
          <a:p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days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(95% CI, − 14.76 to − 9.35).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35125"/>
            <a:ext cx="25146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500313"/>
            <a:ext cx="1368425" cy="1795462"/>
          </a:xfrm>
          <a:prstGeom prst="rect">
            <a:avLst/>
          </a:prstGeom>
          <a:noFill/>
          <a:ln w="0">
            <a:solidFill>
              <a:srgbClr val="5B9BD5"/>
            </a:solidFill>
            <a:miter lim="800000"/>
            <a:headEnd/>
            <a:tailEnd/>
          </a:ln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843213" y="113188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>
                <a:solidFill>
                  <a:srgbClr val="000000"/>
                </a:solidFill>
              </a:rPr>
              <a:t>OUR EXPERIENCE: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042988" y="4371975"/>
            <a:ext cx="885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000">
                <a:solidFill>
                  <a:srgbClr val="000000"/>
                </a:solidFill>
              </a:rPr>
              <a:t>Marzo 2020 </a:t>
            </a:r>
          </a:p>
        </p:txBody>
      </p:sp>
      <p:pic>
        <p:nvPicPr>
          <p:cNvPr id="46087" name="Immagine 3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1635125"/>
            <a:ext cx="4987925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1116013" y="4371975"/>
            <a:ext cx="712787" cy="268288"/>
          </a:xfrm>
          <a:prstGeom prst="rect">
            <a:avLst/>
          </a:prstGeom>
          <a:noFill/>
          <a:ln w="35999" cap="flat">
            <a:solidFill>
              <a:srgbClr val="FF3333"/>
            </a:solidFill>
            <a:prstDash val="solid"/>
            <a:miter/>
          </a:ln>
        </p:spPr>
        <p:txBody>
          <a:bodyPr wrap="none" lIns="81485" tIns="47535" rIns="81485" bIns="47535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35125"/>
            <a:ext cx="251936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Immagin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635125"/>
            <a:ext cx="25923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Immagin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842963"/>
            <a:ext cx="25146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Immagin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1635125"/>
            <a:ext cx="244951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059113" y="113188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>
                <a:solidFill>
                  <a:srgbClr val="000000"/>
                </a:solidFill>
              </a:rPr>
              <a:t>OUR EXPERIENCE:</a:t>
            </a:r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85938" y="2786063"/>
            <a:ext cx="5429250" cy="1343025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kern="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Dott. Marco </a:t>
            </a:r>
            <a:r>
              <a:rPr lang="it-IT" sz="1600" b="1" kern="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Scatizzi</a:t>
            </a:r>
            <a:endParaRPr lang="it-IT" sz="1600" b="1" kern="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kern="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Direttore </a:t>
            </a:r>
            <a:r>
              <a:rPr lang="it-IT" sz="1600" b="1" kern="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S.O.C.</a:t>
            </a:r>
            <a:r>
              <a:rPr lang="it-IT" sz="1600" b="1" kern="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 Chirurgia Generale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kern="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Ospedale S. Maria Annunziata e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kern="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Ospedale </a:t>
            </a:r>
            <a:r>
              <a:rPr lang="it-IT" sz="1600" b="1" kern="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Serristori</a:t>
            </a:r>
            <a:endParaRPr lang="it-IT" sz="1600" b="1" kern="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kern="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Firenze - USL Toscana Centro</a:t>
            </a:r>
          </a:p>
        </p:txBody>
      </p:sp>
      <p:sp>
        <p:nvSpPr>
          <p:cNvPr id="7" name="TextShape 1"/>
          <p:cNvSpPr txBox="1"/>
          <p:nvPr/>
        </p:nvSpPr>
        <p:spPr>
          <a:xfrm>
            <a:off x="1857375" y="1643063"/>
            <a:ext cx="5715000" cy="439737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spc="-1" dirty="0">
                <a:solidFill>
                  <a:srgbClr val="CE181E"/>
                </a:solidFill>
                <a:latin typeface="Impact"/>
                <a:cs typeface="+mn-cs"/>
              </a:rPr>
              <a:t>ERAS </a:t>
            </a:r>
            <a:r>
              <a:rPr lang="it-IT" sz="2400" spc="-1" dirty="0">
                <a:solidFill>
                  <a:srgbClr val="CE181E"/>
                </a:solidFill>
                <a:latin typeface="Impact"/>
                <a:cs typeface="+mn-cs"/>
              </a:rPr>
              <a:t>IN TRAUMA AND </a:t>
            </a:r>
            <a:r>
              <a:rPr lang="it-IT" sz="2400" spc="-1" dirty="0">
                <a:solidFill>
                  <a:srgbClr val="CE181E"/>
                </a:solidFill>
                <a:latin typeface="Impact"/>
                <a:cs typeface="+mn-cs"/>
              </a:rPr>
              <a:t>EMERGENCY SURGERY: </a:t>
            </a:r>
            <a:endParaRPr lang="it-IT" sz="2400" spc="-1" dirty="0">
              <a:solidFill>
                <a:srgbClr val="CE181E"/>
              </a:solidFill>
              <a:latin typeface="Impac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spc="-1" dirty="0">
                <a:solidFill>
                  <a:srgbClr val="CE181E"/>
                </a:solidFill>
                <a:latin typeface="Impact"/>
                <a:cs typeface="+mn-cs"/>
              </a:rPr>
              <a:t>                                    IS </a:t>
            </a:r>
            <a:r>
              <a:rPr lang="it-IT" sz="2400" spc="-1" dirty="0">
                <a:solidFill>
                  <a:srgbClr val="CE181E"/>
                </a:solidFill>
                <a:latin typeface="Impact"/>
                <a:cs typeface="+mn-cs"/>
              </a:rPr>
              <a:t>IT FEASIBLE?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58863"/>
            <a:ext cx="48434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131888"/>
            <a:ext cx="28797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7308850" y="1131888"/>
            <a:ext cx="712788" cy="268287"/>
          </a:xfrm>
          <a:prstGeom prst="rect">
            <a:avLst/>
          </a:prstGeom>
          <a:noFill/>
          <a:ln w="35999" cap="flat">
            <a:solidFill>
              <a:srgbClr val="FF3333"/>
            </a:solidFill>
            <a:prstDash val="solid"/>
            <a:miter/>
          </a:ln>
        </p:spPr>
        <p:txBody>
          <a:bodyPr wrap="none" lIns="81485" tIns="47535" rIns="81485" bIns="47535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5725" y="2787650"/>
            <a:ext cx="9058275" cy="919163"/>
          </a:xfrm>
          <a:prstGeom prst="rect">
            <a:avLst/>
          </a:prstGeom>
          <a:noFill/>
          <a:ln cap="flat">
            <a:noFill/>
          </a:ln>
        </p:spPr>
        <p:txBody>
          <a:bodyPr wrap="none" lIns="81485" tIns="47535" rIns="81485" bIns="47535" anchorCtr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i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“</a:t>
            </a:r>
            <a:r>
              <a:rPr lang="en-US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The term ‘‘emergency laparotomy’’ encompasses a surgical exploration of the acute abdomen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for a number of underlying pathologies”</a:t>
            </a:r>
            <a:r>
              <a:rPr lang="it-IT" sz="17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.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84213" y="4011613"/>
            <a:ext cx="77771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485" tIns="47535" rIns="81485" bIns="47535" anchorCtr="1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For these ERAS Society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</a:rPr>
              <a:t>®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 guidelines the term ‘‘emergency’’ is applied to all patients with a non-elective,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 potentially life-threatening intra-abdominal condition requiring surgery,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excluding trauma laparotomies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, vascular conditions, appendectomy, and cholecystectomy.</a:t>
            </a:r>
            <a:endParaRPr lang="it-IT" sz="140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58863"/>
            <a:ext cx="50958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79388" y="2916238"/>
            <a:ext cx="80645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908" tIns="33950" rIns="67908" bIns="3395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Lead authors were invited by the ERAS Society to establish a guideline development group of healthcare professionals with 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diverse expertise in the management of patients undergoing emergency laparotomy. The guideline development group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consisted of </a:t>
            </a: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surgeons, anesthesiologists, and geriatricians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it-IT" sz="120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The time period searched was from 2005 until mid-2020, with greater emphasis on recent publications, randomized controlled trials, systematic reviews, meta-analyses and large cohort studies</a:t>
            </a:r>
            <a:endParaRPr lang="it-IT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it-IT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12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components of preoperative care were considered. </a:t>
            </a:r>
            <a:endParaRPr lang="it-IT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it-IT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it-IT" sz="17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it-IT" sz="17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58863"/>
            <a:ext cx="3492500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187450" y="3292475"/>
            <a:ext cx="2305050" cy="792163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87450" y="4084638"/>
            <a:ext cx="2305050" cy="533400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onnettore diritto 4"/>
          <p:cNvSpPr/>
          <p:nvPr/>
        </p:nvSpPr>
        <p:spPr>
          <a:xfrm flipV="1">
            <a:off x="3492500" y="2284413"/>
            <a:ext cx="1223963" cy="13668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FF3333"/>
            </a:solidFill>
            <a:prstDash val="solid"/>
            <a:miter/>
            <a:tailEnd type="arrow"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Connettore diritto 5"/>
          <p:cNvSpPr/>
          <p:nvPr/>
        </p:nvSpPr>
        <p:spPr>
          <a:xfrm flipV="1">
            <a:off x="3492500" y="3363913"/>
            <a:ext cx="1008063" cy="1046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FF3333"/>
            </a:solidFill>
            <a:prstDash val="solid"/>
            <a:miter/>
            <a:tailEnd type="arrow"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4859338" y="1995488"/>
            <a:ext cx="3455987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Delayed antibiotic administration increases mortality </a:t>
            </a:r>
            <a:endParaRPr lang="it-IT" sz="1400" u="sng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  <a:p>
            <a:endParaRPr lang="it-IT" sz="140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  <a:p>
            <a:endParaRPr lang="it-IT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787900" y="1924050"/>
            <a:ext cx="3600450" cy="647700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4716463" y="3076575"/>
            <a:ext cx="41052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Monitoring of blood lactate even in the absence of sepsis</a:t>
            </a:r>
            <a:r>
              <a:rPr lang="it-IT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643438" y="3076575"/>
            <a:ext cx="4032250" cy="574675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31888"/>
            <a:ext cx="3505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4643438" y="1419225"/>
            <a:ext cx="4351337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Delay to surgery increases mortality in patient with sepsis 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and septic shock.</a:t>
            </a:r>
          </a:p>
          <a:p>
            <a:endParaRPr lang="it-IT" sz="140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Patients with septic shock: source control within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3 h.</a:t>
            </a:r>
            <a:r>
              <a:rPr lang="it-IT" sz="14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Patients with sepsis without septic shock: source control 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within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6h.</a:t>
            </a:r>
          </a:p>
          <a:p>
            <a:endParaRPr lang="it-IT" sz="1400" b="1" u="sng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  <a:p>
            <a:endParaRPr lang="it-IT" b="1" u="sng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43438" y="1419225"/>
            <a:ext cx="4306887" cy="1655763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87450" y="1131888"/>
            <a:ext cx="2525713" cy="654050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Connettore diritto 5"/>
          <p:cNvSpPr/>
          <p:nvPr/>
        </p:nvSpPr>
        <p:spPr>
          <a:xfrm>
            <a:off x="3789363" y="585788"/>
            <a:ext cx="714375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FF3333"/>
            </a:solidFill>
            <a:prstDash val="solid"/>
            <a:miter/>
            <a:tailEnd type="arrow"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87450" y="1779588"/>
            <a:ext cx="2525713" cy="431800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Connettore diritto 7"/>
          <p:cNvSpPr/>
          <p:nvPr/>
        </p:nvSpPr>
        <p:spPr>
          <a:xfrm>
            <a:off x="3708400" y="2211388"/>
            <a:ext cx="898525" cy="1422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FF3333"/>
            </a:solidFill>
            <a:prstDash val="solid"/>
            <a:miter/>
            <a:tailEnd type="arrow"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00" y="3076575"/>
            <a:ext cx="4321175" cy="1044575"/>
          </a:xfrm>
          <a:prstGeom prst="rect">
            <a:avLst/>
          </a:prstGeom>
          <a:noFill/>
          <a:ln cap="flat">
            <a:noFill/>
          </a:ln>
        </p:spPr>
        <p:txBody>
          <a:bodyPr lIns="67908" tIns="33950" rIns="67908" bIns="33950">
            <a:spAutoFit/>
          </a:bodyPr>
          <a:lstStyle/>
          <a:p>
            <a:endParaRPr lang="it-IT" sz="160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  <a:p>
            <a:endParaRPr lang="it-IT" sz="160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  <a:p>
            <a:r>
              <a:rPr lang="it-IT" sz="16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CT scan should not cause a delay to   surgery.</a:t>
            </a:r>
          </a:p>
          <a:p>
            <a:endParaRPr lang="it-IT" sz="160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643438" y="3508375"/>
            <a:ext cx="3744912" cy="430213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" name="Connettore diritto 7"/>
          <p:cNvSpPr/>
          <p:nvPr/>
        </p:nvSpPr>
        <p:spPr>
          <a:xfrm>
            <a:off x="3708400" y="1347788"/>
            <a:ext cx="898525" cy="1422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FF3333"/>
            </a:solidFill>
            <a:prstDash val="solid"/>
            <a:miter/>
            <a:tailEnd type="arrow"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31888"/>
            <a:ext cx="403066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1258888" y="1635125"/>
            <a:ext cx="2819400" cy="654050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onnettore diritto 4"/>
          <p:cNvSpPr>
            <a:spLocks/>
          </p:cNvSpPr>
          <p:nvPr/>
        </p:nvSpPr>
        <p:spPr bwMode="auto">
          <a:xfrm>
            <a:off x="4140200" y="1978025"/>
            <a:ext cx="863600" cy="88900"/>
          </a:xfrm>
          <a:custGeom>
            <a:avLst/>
            <a:gdLst>
              <a:gd name="T0" fmla="*/ 640601 w 1281201"/>
              <a:gd name="T1" fmla="*/ 0 h 52881"/>
              <a:gd name="T2" fmla="*/ 1281201 w 1281201"/>
              <a:gd name="T3" fmla="*/ 26441 h 52881"/>
              <a:gd name="T4" fmla="*/ 640601 w 1281201"/>
              <a:gd name="T5" fmla="*/ 52881 h 52881"/>
              <a:gd name="T6" fmla="*/ 0 w 1281201"/>
              <a:gd name="T7" fmla="*/ 26441 h 52881"/>
              <a:gd name="T8" fmla="*/ 0 w 1281201"/>
              <a:gd name="T9" fmla="*/ 0 h 52881"/>
              <a:gd name="T10" fmla="*/ 1281201 w 1281201"/>
              <a:gd name="T11" fmla="*/ 52881 h 52881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1281201"/>
              <a:gd name="T19" fmla="*/ 0 h 52881"/>
              <a:gd name="T20" fmla="*/ 1281201 w 1281201"/>
              <a:gd name="T21" fmla="*/ 52881 h 528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1201" h="52881">
                <a:moveTo>
                  <a:pt x="0" y="0"/>
                </a:moveTo>
                <a:lnTo>
                  <a:pt x="1281201" y="52881"/>
                </a:lnTo>
              </a:path>
            </a:pathLst>
          </a:custGeom>
          <a:noFill/>
          <a:ln w="0" cap="flat">
            <a:solidFill>
              <a:srgbClr val="FF3333"/>
            </a:solidFill>
            <a:prstDash val="solid"/>
            <a:miter lim="800000"/>
            <a:headEnd/>
            <a:tailEnd type="arrow" w="med" len="med"/>
          </a:ln>
        </p:spPr>
        <p:txBody>
          <a:bodyPr wrap="none" lIns="67908" tIns="33950" rIns="67908" bIns="33950" anchor="ctr"/>
          <a:lstStyle/>
          <a:p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076825" y="1779588"/>
            <a:ext cx="2741613" cy="530225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57813" y="2401888"/>
            <a:ext cx="136525" cy="91440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364163" y="4156075"/>
            <a:ext cx="2727325" cy="342900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258888" y="4156075"/>
            <a:ext cx="2746375" cy="481013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Connettore diritto 9"/>
          <p:cNvSpPr>
            <a:spLocks/>
          </p:cNvSpPr>
          <p:nvPr/>
        </p:nvSpPr>
        <p:spPr bwMode="auto">
          <a:xfrm>
            <a:off x="3995738" y="4371975"/>
            <a:ext cx="1296987" cy="69850"/>
          </a:xfrm>
          <a:custGeom>
            <a:avLst/>
            <a:gdLst>
              <a:gd name="T0" fmla="*/ 644234 w 1288467"/>
              <a:gd name="T1" fmla="*/ 0 h 106936"/>
              <a:gd name="T2" fmla="*/ 1288467 w 1288467"/>
              <a:gd name="T3" fmla="*/ 53468 h 106936"/>
              <a:gd name="T4" fmla="*/ 644234 w 1288467"/>
              <a:gd name="T5" fmla="*/ 106936 h 106936"/>
              <a:gd name="T6" fmla="*/ 0 w 1288467"/>
              <a:gd name="T7" fmla="*/ 53468 h 106936"/>
              <a:gd name="T8" fmla="*/ 0 w 1288467"/>
              <a:gd name="T9" fmla="*/ 0 h 106936"/>
              <a:gd name="T10" fmla="*/ 1288467 w 1288467"/>
              <a:gd name="T11" fmla="*/ 106936 h 10693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1288467"/>
              <a:gd name="T19" fmla="*/ 0 h 106936"/>
              <a:gd name="T20" fmla="*/ 1288467 w 1288467"/>
              <a:gd name="T21" fmla="*/ 106936 h 1069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8467" h="106936">
                <a:moveTo>
                  <a:pt x="0" y="0"/>
                </a:moveTo>
                <a:lnTo>
                  <a:pt x="1288467" y="106936"/>
                </a:lnTo>
              </a:path>
            </a:pathLst>
          </a:custGeom>
          <a:noFill/>
          <a:ln w="0" cap="flat">
            <a:solidFill>
              <a:srgbClr val="FF3333"/>
            </a:solidFill>
            <a:prstDash val="solid"/>
            <a:miter lim="800000"/>
            <a:headEnd/>
            <a:tailEnd type="arrow" w="med" len="med"/>
          </a:ln>
        </p:spPr>
        <p:txBody>
          <a:bodyPr wrap="none" lIns="67908" tIns="33950" rIns="67908" bIns="33950" anchor="ctr"/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435600" y="4156075"/>
            <a:ext cx="2571750" cy="554038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Consider opioid-sparing analgesia</a:t>
            </a:r>
          </a:p>
          <a:p>
            <a:endParaRPr lang="it-IT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76825" y="1779588"/>
            <a:ext cx="2693988" cy="979487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Strongly consider reversal of home 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anticoagulation medications</a:t>
            </a:r>
          </a:p>
          <a:p>
            <a:endParaRPr lang="it-IT" sz="140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  <a:p>
            <a:endParaRPr lang="it-IT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7425"/>
            <a:ext cx="439896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138738" y="260350"/>
            <a:ext cx="138112" cy="631825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99050" y="1652588"/>
            <a:ext cx="138113" cy="631825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580063" y="3292475"/>
            <a:ext cx="3135312" cy="104140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Nasogastric intubation depending on the 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clinical condition.</a:t>
            </a:r>
          </a:p>
          <a:p>
            <a:endParaRPr lang="it-IT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  <a:p>
            <a:endParaRPr lang="it-IT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476375" y="2859088"/>
            <a:ext cx="3095625" cy="360362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580063" y="3292475"/>
            <a:ext cx="3095625" cy="525463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Connettore diritto 13"/>
          <p:cNvSpPr/>
          <p:nvPr/>
        </p:nvSpPr>
        <p:spPr>
          <a:xfrm>
            <a:off x="4572000" y="3003550"/>
            <a:ext cx="1008063" cy="5762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 cap="flat">
            <a:solidFill>
              <a:srgbClr val="FF3333"/>
            </a:solidFill>
            <a:prstDash val="solid"/>
            <a:miter/>
            <a:tailEnd type="arrow"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03325"/>
            <a:ext cx="5113337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539750" y="4156075"/>
            <a:ext cx="712788" cy="196850"/>
          </a:xfrm>
          <a:prstGeom prst="rect">
            <a:avLst/>
          </a:prstGeom>
          <a:noFill/>
          <a:ln w="35999" cap="flat">
            <a:solidFill>
              <a:srgbClr val="FF3333"/>
            </a:solidFill>
            <a:prstDash val="solid"/>
            <a:miter/>
          </a:ln>
        </p:spPr>
        <p:txBody>
          <a:bodyPr wrap="none" lIns="81485" tIns="47535" rIns="81485" bIns="47535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00125"/>
            <a:ext cx="36544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987425"/>
            <a:ext cx="36433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143000"/>
            <a:ext cx="434816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971550" y="3940175"/>
            <a:ext cx="4032250" cy="503238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63688"/>
            <a:ext cx="48577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995488"/>
            <a:ext cx="2598737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1763713" y="4227513"/>
            <a:ext cx="504825" cy="196850"/>
          </a:xfrm>
          <a:prstGeom prst="rect">
            <a:avLst/>
          </a:prstGeom>
          <a:noFill/>
          <a:ln w="35999" cap="flat">
            <a:solidFill>
              <a:srgbClr val="FF3333"/>
            </a:solidFill>
            <a:prstDash val="solid"/>
            <a:miter/>
          </a:ln>
        </p:spPr>
        <p:txBody>
          <a:bodyPr wrap="none" lIns="81485" tIns="47535" rIns="81485" bIns="47535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987675" y="2716213"/>
            <a:ext cx="936625" cy="215900"/>
          </a:xfrm>
          <a:prstGeom prst="rect">
            <a:avLst/>
          </a:prstGeom>
          <a:noFill/>
          <a:ln w="0" cap="flat">
            <a:solidFill>
              <a:srgbClr val="FF3333"/>
            </a:solidFill>
            <a:prstDash val="solid"/>
            <a:miter/>
          </a:ln>
        </p:spPr>
        <p:txBody>
          <a:bodyPr wrap="none" lIns="67908" tIns="33950" rIns="67908" bIns="3395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 idx="4294967295"/>
          </p:nvPr>
        </p:nvSpPr>
        <p:spPr>
          <a:xfrm>
            <a:off x="357188" y="1214438"/>
            <a:ext cx="8229600" cy="554037"/>
          </a:xfrm>
        </p:spPr>
        <p:txBody>
          <a:bodyPr>
            <a:spAutoFit/>
          </a:bodyPr>
          <a:lstStyle/>
          <a:p>
            <a:r>
              <a:rPr lang="it-IT" sz="3000" b="1" smtClean="0"/>
              <a:t>Enhanced Recovery After Surgery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468313" y="2211388"/>
            <a:ext cx="5429250" cy="1679575"/>
          </a:xfrm>
        </p:spPr>
        <p:txBody>
          <a:bodyPr rtlCol="0">
            <a:normAutofit fontScale="77500" lnSpcReduction="20000"/>
          </a:bodyPr>
          <a:lstStyle/>
          <a:p>
            <a:pPr algn="just" fontAlgn="auto">
              <a:spcBef>
                <a:spcPts val="875"/>
              </a:spcBef>
              <a:spcAft>
                <a:spcPts val="875"/>
              </a:spcAft>
              <a:buSzPct val="45000"/>
              <a:buFont typeface="StarSymbol"/>
              <a:buChar char="●"/>
              <a:defRPr/>
            </a:pPr>
            <a:r>
              <a:rPr lang="en-US" sz="2100" b="1" dirty="0" smtClean="0"/>
              <a:t>Enhanced Recovery After Surgery (ERAS) is a multidisciplinary structured approach which provides standardized evidence-based components of care to patients undergoing specific types of surgery.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r>
              <a:rPr sz="2000" b="1" dirty="0" smtClean="0"/>
              <a:t>A list of </a:t>
            </a:r>
            <a:r>
              <a:rPr sz="2000" b="1" dirty="0" err="1" smtClean="0"/>
              <a:t>guidelines</a:t>
            </a:r>
            <a:r>
              <a:rPr sz="2000" b="1" dirty="0" smtClean="0"/>
              <a:t> are </a:t>
            </a:r>
            <a:r>
              <a:rPr sz="2000" b="1" dirty="0" err="1" smtClean="0"/>
              <a:t>drawn</a:t>
            </a:r>
            <a:r>
              <a:rPr sz="2000" b="1" dirty="0" smtClean="0"/>
              <a:t> up and </a:t>
            </a:r>
            <a:r>
              <a:rPr sz="2000" b="1" dirty="0" err="1" smtClean="0"/>
              <a:t>updated</a:t>
            </a:r>
            <a:r>
              <a:rPr sz="2000" b="1" dirty="0" smtClean="0"/>
              <a:t> by the ERAS Society</a:t>
            </a:r>
            <a:r>
              <a:rPr sz="2200" dirty="0" smtClean="0"/>
              <a:t>®</a:t>
            </a:r>
            <a:endParaRPr sz="2000" b="1" dirty="0" smtClean="0"/>
          </a:p>
        </p:txBody>
      </p:sp>
      <p:pic>
        <p:nvPicPr>
          <p:cNvPr id="16387" name="Immagin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066925"/>
            <a:ext cx="2141537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>
          <a:blip r:embed="rId4"/>
          <a:stretch/>
        </p:blipFill>
        <p:spPr>
          <a:xfrm>
            <a:off x="1835150" y="3940175"/>
            <a:ext cx="4175125" cy="79216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" name="CustomShape 3"/>
          <p:cNvSpPr/>
          <p:nvPr/>
        </p:nvSpPr>
        <p:spPr>
          <a:xfrm>
            <a:off x="1908175" y="3940175"/>
            <a:ext cx="1295400" cy="157163"/>
          </a:xfrm>
          <a:prstGeom prst="roundRect">
            <a:avLst>
              <a:gd name="adj" fmla="val 16667"/>
            </a:avLst>
          </a:prstGeom>
          <a:noFill/>
          <a:ln w="158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3825"/>
            <a:ext cx="8713787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908175" y="2066925"/>
            <a:ext cx="5594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4000" b="1"/>
              <a:t>WHAT ABOUT TRAUMA SETTING?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31888"/>
            <a:ext cx="489743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131888"/>
            <a:ext cx="32035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CasellaDiTesto 12"/>
          <p:cNvSpPr txBox="1">
            <a:spLocks noChangeArrowheads="1"/>
          </p:cNvSpPr>
          <p:nvPr/>
        </p:nvSpPr>
        <p:spPr bwMode="auto">
          <a:xfrm>
            <a:off x="395288" y="2787650"/>
            <a:ext cx="76327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991" tIns="34496" rIns="68991" bIns="34496">
            <a:spAutoFit/>
          </a:bodyPr>
          <a:lstStyle/>
          <a:p>
            <a:pPr algn="ctr"/>
            <a:r>
              <a:rPr lang="it-IT" sz="1400">
                <a:latin typeface="Calibri" pitchFamily="34" charset="0"/>
              </a:rPr>
              <a:t>This was a single-center, </a:t>
            </a:r>
            <a:r>
              <a:rPr lang="it-IT" sz="1400" b="1">
                <a:latin typeface="Calibri" pitchFamily="34" charset="0"/>
              </a:rPr>
              <a:t>prospective</a:t>
            </a:r>
            <a:r>
              <a:rPr lang="it-IT" sz="1400">
                <a:latin typeface="Calibri" pitchFamily="34" charset="0"/>
              </a:rPr>
              <a:t>, RCT conduced in the Division of Trauma Surgery and </a:t>
            </a:r>
          </a:p>
          <a:p>
            <a:pPr algn="ctr"/>
            <a:r>
              <a:rPr lang="it-IT" sz="1400">
                <a:latin typeface="Calibri" pitchFamily="34" charset="0"/>
              </a:rPr>
              <a:t>Critical Care of a level I trauma center of India  between June 2019 and October 2020.</a:t>
            </a:r>
            <a:r>
              <a:rPr lang="it-IT">
                <a:latin typeface="Calibri" pitchFamily="34" charset="0"/>
              </a:rPr>
              <a:t> 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25413" y="2346325"/>
            <a:ext cx="138112" cy="333375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700" kern="0" dirty="0"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50825" y="3651250"/>
            <a:ext cx="2520950" cy="1168400"/>
          </a:xfrm>
          <a:prstGeom prst="rect">
            <a:avLst/>
          </a:prstGeom>
          <a:noFill/>
        </p:spPr>
        <p:txBody>
          <a:bodyPr lIns="68991" tIns="34496" rIns="68991" bIns="3449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60 </a:t>
            </a:r>
            <a:r>
              <a:rPr lang="it-IT" dirty="0" err="1">
                <a:latin typeface="+mn-lt"/>
                <a:cs typeface="+mn-cs"/>
              </a:rPr>
              <a:t>randomized</a:t>
            </a:r>
            <a:r>
              <a:rPr lang="it-IT" dirty="0">
                <a:latin typeface="+mn-lt"/>
                <a:cs typeface="+mn-cs"/>
              </a:rPr>
              <a:t> </a:t>
            </a:r>
            <a:r>
              <a:rPr lang="it-IT" dirty="0" err="1">
                <a:latin typeface="+mn-lt"/>
                <a:cs typeface="+mn-cs"/>
              </a:rPr>
              <a:t>patients</a:t>
            </a:r>
            <a:r>
              <a:rPr lang="it-IT" dirty="0">
                <a:latin typeface="+mn-lt"/>
                <a:cs typeface="+mn-cs"/>
              </a:rPr>
              <a:t> :</a:t>
            </a:r>
          </a:p>
          <a:p>
            <a:pPr marL="215598" indent="-21559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  <a:cs typeface="+mn-cs"/>
              </a:rPr>
              <a:t>30 ERAS;</a:t>
            </a:r>
          </a:p>
          <a:p>
            <a:pPr marL="215598" indent="-21559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  <a:cs typeface="+mn-cs"/>
              </a:rPr>
              <a:t>30 standard care.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987425"/>
            <a:ext cx="3357563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79388" y="1851025"/>
            <a:ext cx="3248025" cy="857250"/>
          </a:xfrm>
          <a:prstGeom prst="rect">
            <a:avLst/>
          </a:prstGeom>
          <a:noFill/>
          <a:ln w="35999" cap="flat">
            <a:solidFill>
              <a:srgbClr val="FF3333"/>
            </a:solidFill>
            <a:prstDash val="solid"/>
            <a:miter/>
          </a:ln>
        </p:spPr>
        <p:txBody>
          <a:bodyPr wrap="none" lIns="81485" tIns="47535" rIns="81485" bIns="47535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388" y="3363913"/>
            <a:ext cx="3240087" cy="720725"/>
          </a:xfrm>
          <a:prstGeom prst="rect">
            <a:avLst/>
          </a:prstGeom>
          <a:noFill/>
          <a:ln w="35999" cap="flat">
            <a:solidFill>
              <a:srgbClr val="FF3333"/>
            </a:solidFill>
            <a:prstDash val="solid"/>
            <a:miter/>
          </a:ln>
        </p:spPr>
        <p:txBody>
          <a:bodyPr wrap="none" lIns="81485" tIns="47535" rIns="81485" bIns="47535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86188" y="1928813"/>
            <a:ext cx="4929187" cy="919162"/>
          </a:xfrm>
          <a:prstGeom prst="rect">
            <a:avLst/>
          </a:prstGeom>
          <a:noFill/>
          <a:ln cap="flat">
            <a:noFill/>
          </a:ln>
        </p:spPr>
        <p:txBody>
          <a:bodyPr lIns="81485" tIns="47535" rIns="81485" bIns="47535">
            <a:spAutoFit/>
          </a:bodyPr>
          <a:lstStyle/>
          <a:p>
            <a:pPr algn="just"/>
            <a:r>
              <a:rPr lang="it-IT" i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“Limitation of our study was thatwe had stringent inclusion and exclusion criteria, </a:t>
            </a:r>
            <a:r>
              <a:rPr lang="it-IT" b="1" i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as it was the first RCT for ERAS in trauma”</a:t>
            </a:r>
          </a:p>
        </p:txBody>
      </p:sp>
      <p:sp>
        <p:nvSpPr>
          <p:cNvPr id="2" name="CasellaDiTesto 3"/>
          <p:cNvSpPr txBox="1"/>
          <p:nvPr/>
        </p:nvSpPr>
        <p:spPr>
          <a:xfrm>
            <a:off x="3851275" y="3219450"/>
            <a:ext cx="2370138" cy="1239838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Patient</a:t>
            </a: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1500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enrollmet</a:t>
            </a: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:</a:t>
            </a:r>
          </a:p>
          <a:p>
            <a:pPr marL="258718" indent="-25871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All</a:t>
            </a: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1500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acutely</a:t>
            </a: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1500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injuried</a:t>
            </a: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1500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patients</a:t>
            </a: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;</a:t>
            </a:r>
          </a:p>
          <a:p>
            <a:pPr marL="258718" indent="-25871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Age </a:t>
            </a:r>
            <a:r>
              <a:rPr lang="it-IT" sz="1500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group</a:t>
            </a: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 of 16-65 </a:t>
            </a:r>
            <a:r>
              <a:rPr lang="it-IT" sz="1500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years</a:t>
            </a: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;</a:t>
            </a:r>
          </a:p>
          <a:p>
            <a:pPr marL="258718" indent="-25871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ASA I-II.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700" kern="0" dirty="0"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32893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427288"/>
            <a:ext cx="1643062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139950"/>
            <a:ext cx="30718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35125"/>
            <a:ext cx="48958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443413"/>
            <a:ext cx="4114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419475" y="1058863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/>
              <a:t>PERSPECTIVES</a:t>
            </a:r>
            <a:r>
              <a:rPr lang="it-IT" b="1">
                <a:solidFill>
                  <a:srgbClr val="000000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85938" y="2786063"/>
            <a:ext cx="5429250" cy="1343025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kern="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Dott. Marco </a:t>
            </a:r>
            <a:r>
              <a:rPr lang="it-IT" sz="1600" b="1" kern="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Scatizzi</a:t>
            </a:r>
            <a:endParaRPr lang="it-IT" sz="1600" b="1" kern="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kern="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Direttore </a:t>
            </a:r>
            <a:r>
              <a:rPr lang="it-IT" sz="1600" b="1" kern="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S.O.C.</a:t>
            </a:r>
            <a:r>
              <a:rPr lang="it-IT" sz="1600" b="1" kern="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 Chirurgia Generale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kern="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Ospedale S. Maria Annunziata e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kern="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Ospedale </a:t>
            </a:r>
            <a:r>
              <a:rPr lang="it-IT" sz="1600" b="1" kern="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Serristori</a:t>
            </a:r>
            <a:endParaRPr lang="it-IT" sz="1600" b="1" kern="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kern="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34"/>
              </a:rPr>
              <a:t>Firenze - USL Toscana Centro</a:t>
            </a:r>
          </a:p>
        </p:txBody>
      </p:sp>
      <p:sp>
        <p:nvSpPr>
          <p:cNvPr id="7" name="TextShape 1"/>
          <p:cNvSpPr txBox="1"/>
          <p:nvPr/>
        </p:nvSpPr>
        <p:spPr>
          <a:xfrm>
            <a:off x="1857375" y="1643063"/>
            <a:ext cx="5715000" cy="439737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spc="-1" dirty="0">
                <a:solidFill>
                  <a:srgbClr val="CE181E"/>
                </a:solidFill>
                <a:latin typeface="Impact"/>
                <a:cs typeface="+mn-cs"/>
              </a:rPr>
              <a:t>ERAS </a:t>
            </a:r>
            <a:r>
              <a:rPr lang="it-IT" sz="2400" spc="-1" dirty="0">
                <a:solidFill>
                  <a:srgbClr val="CE181E"/>
                </a:solidFill>
                <a:latin typeface="Impact"/>
                <a:cs typeface="+mn-cs"/>
              </a:rPr>
              <a:t>IN TRAUMA AND </a:t>
            </a:r>
            <a:r>
              <a:rPr lang="it-IT" sz="2400" spc="-1" dirty="0">
                <a:solidFill>
                  <a:srgbClr val="CE181E"/>
                </a:solidFill>
                <a:latin typeface="Impact"/>
                <a:cs typeface="+mn-cs"/>
              </a:rPr>
              <a:t>EMERGENCY SURGERY: </a:t>
            </a:r>
            <a:endParaRPr lang="it-IT" sz="2400" spc="-1" dirty="0">
              <a:solidFill>
                <a:srgbClr val="CE181E"/>
              </a:solidFill>
              <a:latin typeface="Impac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spc="-1" dirty="0">
                <a:solidFill>
                  <a:srgbClr val="CE181E"/>
                </a:solidFill>
                <a:latin typeface="Impact"/>
                <a:cs typeface="+mn-cs"/>
              </a:rPr>
              <a:t>                                    IS </a:t>
            </a:r>
            <a:r>
              <a:rPr lang="it-IT" sz="2400" spc="-1" dirty="0">
                <a:solidFill>
                  <a:srgbClr val="CE181E"/>
                </a:solidFill>
                <a:latin typeface="Impact"/>
                <a:cs typeface="+mn-cs"/>
              </a:rPr>
              <a:t>IT FEASIBLE?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500188"/>
            <a:ext cx="46434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708150"/>
            <a:ext cx="1724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CustomShape 3"/>
          <p:cNvSpPr/>
          <p:nvPr/>
        </p:nvSpPr>
        <p:spPr>
          <a:xfrm>
            <a:off x="1763713" y="1635125"/>
            <a:ext cx="647700" cy="144463"/>
          </a:xfrm>
          <a:prstGeom prst="roundRect">
            <a:avLst>
              <a:gd name="adj" fmla="val 16667"/>
            </a:avLst>
          </a:prstGeom>
          <a:noFill/>
          <a:ln w="158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214313" y="1000125"/>
            <a:ext cx="3714750" cy="458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spc="-1" dirty="0">
                <a:solidFill>
                  <a:srgbClr val="002060"/>
                </a:solidFill>
                <a:latin typeface="Calibri Light"/>
                <a:ea typeface="DejaVu Sans"/>
              </a:rPr>
              <a:t>ERAS ITEMS 2018 vs 2012</a:t>
            </a:r>
            <a:endParaRPr lang="it-IT" sz="2800" b="1" spc="-1" dirty="0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327025" y="979488"/>
            <a:ext cx="8488363" cy="326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483" name="Picture 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1468438"/>
            <a:ext cx="4344987" cy="29337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0484" name="Picture 2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500188"/>
            <a:ext cx="3906837" cy="28543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45" name="CustomShape 3"/>
          <p:cNvSpPr/>
          <p:nvPr/>
        </p:nvSpPr>
        <p:spPr>
          <a:xfrm>
            <a:off x="2195513" y="1635125"/>
            <a:ext cx="968375" cy="157163"/>
          </a:xfrm>
          <a:prstGeom prst="roundRect">
            <a:avLst>
              <a:gd name="adj" fmla="val 16667"/>
            </a:avLst>
          </a:prstGeom>
          <a:noFill/>
          <a:ln w="158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4"/>
          <p:cNvSpPr/>
          <p:nvPr/>
        </p:nvSpPr>
        <p:spPr>
          <a:xfrm>
            <a:off x="514350" y="1436688"/>
            <a:ext cx="4011613" cy="144462"/>
          </a:xfrm>
          <a:prstGeom prst="roundRect">
            <a:avLst>
              <a:gd name="adj" fmla="val 16667"/>
            </a:avLst>
          </a:prstGeom>
          <a:noFill/>
          <a:ln w="158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4"/>
          <p:cNvSpPr/>
          <p:nvPr/>
        </p:nvSpPr>
        <p:spPr>
          <a:xfrm>
            <a:off x="214313" y="2571750"/>
            <a:ext cx="4357687" cy="214313"/>
          </a:xfrm>
          <a:prstGeom prst="roundRect">
            <a:avLst>
              <a:gd name="adj" fmla="val 16667"/>
            </a:avLst>
          </a:prstGeom>
          <a:noFill/>
          <a:ln w="158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4"/>
          <p:cNvSpPr/>
          <p:nvPr/>
        </p:nvSpPr>
        <p:spPr>
          <a:xfrm>
            <a:off x="214313" y="3714750"/>
            <a:ext cx="4357687" cy="142875"/>
          </a:xfrm>
          <a:prstGeom prst="roundRect">
            <a:avLst>
              <a:gd name="adj" fmla="val 16667"/>
            </a:avLst>
          </a:prstGeom>
          <a:noFill/>
          <a:ln w="158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4"/>
          <p:cNvSpPr/>
          <p:nvPr/>
        </p:nvSpPr>
        <p:spPr>
          <a:xfrm>
            <a:off x="4786313" y="3429000"/>
            <a:ext cx="3857625" cy="142875"/>
          </a:xfrm>
          <a:prstGeom prst="roundRect">
            <a:avLst>
              <a:gd name="adj" fmla="val 16667"/>
            </a:avLst>
          </a:prstGeom>
          <a:noFill/>
          <a:ln w="158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276350"/>
            <a:ext cx="2857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3000375"/>
            <a:ext cx="30337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139950"/>
            <a:ext cx="158115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Immagin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1635125"/>
            <a:ext cx="33845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stomShape 1"/>
          <p:cNvSpPr/>
          <p:nvPr/>
        </p:nvSpPr>
        <p:spPr>
          <a:xfrm>
            <a:off x="-684213" y="1058863"/>
            <a:ext cx="6100763" cy="3984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it-IT" sz="2400" b="1">
                <a:solidFill>
                  <a:srgbClr val="000000"/>
                </a:solidFill>
                <a:cs typeface="DejaVu Sans" pitchFamily="34" charset="0"/>
              </a:rPr>
              <a:t>ERAS: NEW ITEMS &amp; NEW FIELDS</a:t>
            </a:r>
            <a:endParaRPr lang="it-IT" sz="2400" b="1">
              <a:cs typeface="Arial" charset="0"/>
            </a:endParaRPr>
          </a:p>
        </p:txBody>
      </p:sp>
      <p:pic>
        <p:nvPicPr>
          <p:cNvPr id="21510" name="Picture 4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3724275"/>
            <a:ext cx="2765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ottotitolo 1"/>
          <p:cNvSpPr>
            <a:spLocks noGrp="1"/>
          </p:cNvSpPr>
          <p:nvPr>
            <p:ph type="subTitle" idx="4294967295"/>
          </p:nvPr>
        </p:nvSpPr>
        <p:spPr>
          <a:xfrm>
            <a:off x="457200" y="204788"/>
            <a:ext cx="8229600" cy="4392612"/>
          </a:xfrm>
        </p:spPr>
        <p:txBody>
          <a:bodyPr anchor="ctr" anchorCtr="1"/>
          <a:lstStyle/>
          <a:p>
            <a:pPr algn="ctr">
              <a:buFont typeface="Arial" charset="0"/>
              <a:buNone/>
            </a:pPr>
            <a:r>
              <a:rPr lang="it-IT" sz="4000" b="1" smtClean="0">
                <a:ea typeface="Microsoft YaHei" pitchFamily="34" charset="-122"/>
              </a:rPr>
              <a:t>WHAT ABOUT THE EMERGENCY SETTING?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42963"/>
            <a:ext cx="367188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842963"/>
            <a:ext cx="253523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6518275" y="915988"/>
            <a:ext cx="933450" cy="222250"/>
          </a:xfrm>
          <a:prstGeom prst="rect">
            <a:avLst/>
          </a:prstGeom>
          <a:noFill/>
          <a:ln w="35999" cap="flat">
            <a:solidFill>
              <a:srgbClr val="FF3333"/>
            </a:solidFill>
            <a:prstDash val="solid"/>
            <a:miter/>
          </a:ln>
        </p:spPr>
        <p:txBody>
          <a:bodyPr wrap="none" lIns="81485" tIns="47535" rIns="81485" bIns="47535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79388" y="2571750"/>
            <a:ext cx="41370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908" tIns="33950" rIns="67908" bIns="33950">
            <a:spAutoFit/>
          </a:bodyPr>
          <a:lstStyle/>
          <a:p>
            <a:r>
              <a:rPr lang="it-IT" sz="16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6 comparative studies,  1334 patients:</a:t>
            </a:r>
          </a:p>
          <a:p>
            <a:pPr>
              <a:buSzPct val="45000"/>
              <a:buFont typeface="StarSymbol"/>
              <a:buChar char="●"/>
            </a:pPr>
            <a:r>
              <a:rPr lang="it-IT" sz="16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690  ERAS;</a:t>
            </a:r>
          </a:p>
          <a:p>
            <a:pPr>
              <a:buSzPct val="45000"/>
              <a:buFont typeface="StarSymbol"/>
              <a:buChar char="●"/>
            </a:pPr>
            <a:r>
              <a:rPr lang="it-IT" sz="16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644 standard care.</a:t>
            </a:r>
          </a:p>
          <a:p>
            <a:pPr>
              <a:buSzPct val="45000"/>
              <a:buFont typeface="StarSymbol"/>
              <a:buChar char="●"/>
            </a:pPr>
            <a:endParaRPr lang="it-IT" sz="1600" b="1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  <a:p>
            <a:pPr>
              <a:buSzPct val="45000"/>
              <a:buFont typeface="StarSymbol"/>
              <a:buChar char="●"/>
            </a:pPr>
            <a:endParaRPr lang="it-IT" sz="150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625" y="1492250"/>
            <a:ext cx="2403475" cy="660400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5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Primary outcomes</a:t>
            </a:r>
          </a:p>
          <a:p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• Length of hospital stay</a:t>
            </a:r>
          </a:p>
          <a:p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• Total post-operative complications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435600" y="2284413"/>
            <a:ext cx="4286250" cy="2532062"/>
          </a:xfrm>
          <a:prstGeom prst="rect">
            <a:avLst/>
          </a:prstGeom>
          <a:noFill/>
          <a:ln cap="flat">
            <a:noFill/>
          </a:ln>
        </p:spPr>
        <p:txBody>
          <a:bodyPr lIns="67908" tIns="33950" rIns="67908" bIns="33950">
            <a:spAutoFit/>
          </a:bodyPr>
          <a:lstStyle/>
          <a:p>
            <a:r>
              <a:rPr lang="it-IT" sz="15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Secondary outcomes</a:t>
            </a:r>
          </a:p>
          <a:p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• Post-operative time to first flatus</a:t>
            </a:r>
          </a:p>
          <a:p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• Post-operative time to first defecation</a:t>
            </a:r>
          </a:p>
          <a:p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• Post-operative time to first oral liquid diet</a:t>
            </a:r>
          </a:p>
          <a:p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• Post-operative time to first oral solid diet</a:t>
            </a:r>
          </a:p>
          <a:p>
            <a:endParaRPr lang="it-IT" sz="120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Lucida Sans" pitchFamily="34" charset="0"/>
            </a:endParaRPr>
          </a:p>
          <a:p>
            <a:pPr>
              <a:buSzPct val="45000"/>
              <a:buFont typeface="StarSymbol"/>
              <a:buNone/>
            </a:pPr>
            <a:r>
              <a:rPr lang="it-IT" sz="15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Major complications</a:t>
            </a:r>
          </a:p>
          <a:p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• Pulmonary complications</a:t>
            </a:r>
          </a:p>
          <a:p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• Paralytic ileus</a:t>
            </a:r>
          </a:p>
          <a:p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• Surgical site infection</a:t>
            </a:r>
          </a:p>
          <a:p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• 30-Day mortality</a:t>
            </a:r>
          </a:p>
          <a:p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• Need for re-admission</a:t>
            </a:r>
          </a:p>
          <a:p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• Need for re-operation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79388" y="3579813"/>
            <a:ext cx="3643312" cy="1162050"/>
          </a:xfrm>
          <a:prstGeom prst="rect">
            <a:avLst/>
          </a:prstGeom>
          <a:noFill/>
          <a:ln cap="flat">
            <a:noFill/>
          </a:ln>
        </p:spPr>
        <p:txBody>
          <a:bodyPr lIns="67908" tIns="33950" rIns="67908" bIns="33950">
            <a:spAutoFit/>
          </a:bodyPr>
          <a:lstStyle/>
          <a:p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Emergency abdominal procedures:</a:t>
            </a:r>
          </a:p>
          <a:p>
            <a:pPr>
              <a:buSzPct val="45000"/>
              <a:buFont typeface="StarSymbol"/>
              <a:buChar char="●"/>
            </a:pPr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emergency resection of small bowel;</a:t>
            </a:r>
          </a:p>
          <a:p>
            <a:pPr>
              <a:buSzPct val="45000"/>
              <a:buFont typeface="StarSymbol"/>
              <a:buChar char="●"/>
            </a:pPr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segmental colectomy;</a:t>
            </a:r>
          </a:p>
          <a:p>
            <a:pPr>
              <a:buSzPct val="45000"/>
              <a:buFont typeface="StarSymbol"/>
              <a:buChar char="●"/>
            </a:pPr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total colectomy;</a:t>
            </a:r>
          </a:p>
          <a:p>
            <a:pPr>
              <a:buSzPct val="45000"/>
              <a:buFont typeface="StarSymbol"/>
              <a:buChar char="●"/>
            </a:pPr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operation for perforated viscus;</a:t>
            </a:r>
          </a:p>
          <a:p>
            <a:pPr>
              <a:buSzPct val="45000"/>
              <a:buFont typeface="StarSymbol"/>
              <a:buChar char="●"/>
            </a:pPr>
            <a:r>
              <a:rPr lang="it-IT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adhesiolysis or laparotomy.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92250"/>
            <a:ext cx="46863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23850" y="915988"/>
            <a:ext cx="2063750" cy="371475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u="sng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Primary</a:t>
            </a:r>
            <a:r>
              <a:rPr lang="it-IT" sz="2000" b="1" u="sng" kern="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2000" b="1" u="sng" kern="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outcomes</a:t>
            </a:r>
            <a:endParaRPr lang="it-IT" sz="2000" b="1" u="sng" kern="0" dirty="0"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148013"/>
            <a:ext cx="50466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580063" y="1851025"/>
            <a:ext cx="3319462" cy="917575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pPr algn="dist"/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ERAS protocols resulted in</a:t>
            </a:r>
            <a:r>
              <a:rPr lang="it-IT" sz="1400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shorter length of</a:t>
            </a:r>
          </a:p>
          <a:p>
            <a:pPr algn="dist"/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hospital stay</a:t>
            </a:r>
            <a:r>
              <a:rPr lang="it-IT" sz="1400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compared with non-ERAS </a:t>
            </a:r>
          </a:p>
          <a:p>
            <a:pPr algn="dist"/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protocols (meandifference: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-3.09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, </a:t>
            </a:r>
          </a:p>
          <a:p>
            <a:pPr algn="dist"/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95% CI -3.37,-2.80, P &lt;0.00001)</a:t>
            </a:r>
            <a:r>
              <a:rPr lang="it-IT" sz="1400">
                <a:solidFill>
                  <a:srgbClr val="000000"/>
                </a:solidFill>
                <a:ea typeface="Microsoft YaHei" pitchFamily="34" charset="-122"/>
                <a:cs typeface="Lucida Sans" pitchFamily="34" charset="0"/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580063" y="3579813"/>
            <a:ext cx="3389312" cy="917575"/>
          </a:xfrm>
          <a:prstGeom prst="rect">
            <a:avLst/>
          </a:prstGeom>
          <a:noFill/>
          <a:ln cap="flat">
            <a:noFill/>
          </a:ln>
        </p:spPr>
        <p:txBody>
          <a:bodyPr wrap="none" lIns="67908" tIns="33950" rIns="67908" bIns="33950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ERAS protocols resulted in 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lower risk of total</a:t>
            </a:r>
          </a:p>
          <a:p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post-operative complications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 compared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with non-ERASprotocols (</a:t>
            </a:r>
            <a:r>
              <a:rPr lang="it-IT" sz="1400" b="1" u="sng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odds ratio: 0.50</a:t>
            </a:r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, </a:t>
            </a:r>
          </a:p>
          <a:p>
            <a:r>
              <a:rPr lang="it-IT" sz="1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95% CI 0.38, 0.66,P &lt;0.00001)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939</Words>
  <Application>Microsoft Office PowerPoint</Application>
  <PresentationFormat>Presentazione su schermo (16:9)</PresentationFormat>
  <Paragraphs>170</Paragraphs>
  <Slides>36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9" baseType="lpstr">
      <vt:lpstr>Calibri</vt:lpstr>
      <vt:lpstr>Arial</vt:lpstr>
      <vt:lpstr>Segoe UI</vt:lpstr>
      <vt:lpstr>Microsoft YaHei</vt:lpstr>
      <vt:lpstr>Impact</vt:lpstr>
      <vt:lpstr>StarSymbol</vt:lpstr>
      <vt:lpstr>Calibri Light</vt:lpstr>
      <vt:lpstr>DejaVu Sans</vt:lpstr>
      <vt:lpstr>Lucida Sans</vt:lpstr>
      <vt:lpstr>Times New Roman</vt:lpstr>
      <vt:lpstr>Lucida Sans Unicode</vt:lpstr>
      <vt:lpstr>Tahoma</vt:lpstr>
      <vt:lpstr>Tema di Office</vt:lpstr>
      <vt:lpstr>8-9 Giugno 2024 – Cefpas, Caltanissetta “3° Congresso nazionale sulla Gestione del trauma di interesse chirurgico. L'approccio all'evento trauma del giovane chirurgo”  Presidente del Congresso: Dott. Giovanni Di Lorenzo  Presidente Onorario: Dott. Giovanni Ciaccio </vt:lpstr>
      <vt:lpstr>Diapositiva 2</vt:lpstr>
      <vt:lpstr>Enhanced Recovery After Surgery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Inserisci il titolo  ----</dc:title>
  <dc:creator>Computer</dc:creator>
  <cp:lastModifiedBy>User</cp:lastModifiedBy>
  <cp:revision>24</cp:revision>
  <dcterms:created xsi:type="dcterms:W3CDTF">2024-05-17T06:22:38Z</dcterms:created>
  <dcterms:modified xsi:type="dcterms:W3CDTF">2024-06-06T20:29:37Z</dcterms:modified>
</cp:coreProperties>
</file>