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58" r:id="rId3"/>
    <p:sldId id="260" r:id="rId4"/>
    <p:sldId id="261" r:id="rId5"/>
    <p:sldId id="262" r:id="rId6"/>
    <p:sldId id="263" r:id="rId7"/>
    <p:sldId id="264" r:id="rId8"/>
    <p:sldId id="265" r:id="rId9"/>
    <p:sldId id="266" r:id="rId10"/>
    <p:sldId id="268" r:id="rId11"/>
    <p:sldId id="269" r:id="rId12"/>
    <p:sldId id="303" r:id="rId13"/>
    <p:sldId id="338" r:id="rId14"/>
    <p:sldId id="339" r:id="rId15"/>
    <p:sldId id="315" r:id="rId16"/>
    <p:sldId id="322" r:id="rId17"/>
    <p:sldId id="325" r:id="rId18"/>
    <p:sldId id="340" r:id="rId19"/>
    <p:sldId id="341" r:id="rId20"/>
    <p:sldId id="273" r:id="rId21"/>
    <p:sldId id="275" r:id="rId22"/>
    <p:sldId id="342" r:id="rId23"/>
    <p:sldId id="343" r:id="rId24"/>
    <p:sldId id="344" r:id="rId25"/>
    <p:sldId id="345" r:id="rId26"/>
    <p:sldId id="346" r:id="rId27"/>
    <p:sldId id="347" r:id="rId28"/>
    <p:sldId id="348" r:id="rId29"/>
    <p:sldId id="282" r:id="rId30"/>
    <p:sldId id="284" r:id="rId31"/>
    <p:sldId id="285" r:id="rId32"/>
  </p:sldIdLst>
  <p:sldSz cx="9144000" cy="5143500" type="screen16x9"/>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vo Dolce" initials="SD" lastIdx="1" clrIdx="0">
    <p:extLst>
      <p:ext uri="{19B8F6BF-5375-455C-9EA6-DF929625EA0E}">
        <p15:presenceInfo xmlns:p15="http://schemas.microsoft.com/office/powerpoint/2012/main" userId="373872497adacc8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922" y="77"/>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5-25T22:47:32.455" idx="1">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3929AC-A4C2-4310-8153-6C56B82029D6}" type="datetimeFigureOut">
              <a:rPr lang="it-IT" smtClean="0"/>
              <a:t>06/06/2024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D754B7-2167-4986-B701-6AEEF85C1C81}" type="slidenum">
              <a:rPr lang="it-IT" smtClean="0"/>
              <a:t>‹N›</a:t>
            </a:fld>
            <a:endParaRPr lang="it-IT"/>
          </a:p>
        </p:txBody>
      </p:sp>
    </p:spTree>
    <p:extLst>
      <p:ext uri="{BB962C8B-B14F-4D97-AF65-F5344CB8AC3E}">
        <p14:creationId xmlns:p14="http://schemas.microsoft.com/office/powerpoint/2010/main" val="4218053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D754B7-2167-4986-B701-6AEEF85C1C81}" type="slidenum">
              <a:rPr lang="it-IT" smtClean="0"/>
              <a:t>5</a:t>
            </a:fld>
            <a:endParaRPr lang="it-IT"/>
          </a:p>
        </p:txBody>
      </p:sp>
    </p:spTree>
    <p:extLst>
      <p:ext uri="{BB962C8B-B14F-4D97-AF65-F5344CB8AC3E}">
        <p14:creationId xmlns:p14="http://schemas.microsoft.com/office/powerpoint/2010/main" val="3288015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19"/>
            <a:ext cx="7772400" cy="1102519"/>
          </a:xfrm>
        </p:spPr>
        <p:txBody>
          <a:bodyPr/>
          <a:lstStyle/>
          <a:p>
            <a:r>
              <a:rPr lang="it-IT"/>
              <a:t>Fare clic per modificare lo stile del titolo</a:t>
            </a:r>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3AAFADC8-E694-4372-9F3E-80D2404CF59D}" type="datetimeFigureOut">
              <a:rPr lang="it-IT" smtClean="0"/>
              <a:t>06/06/2024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236F33F-6C23-4495-A2B0-38076BE4B791}"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AAFADC8-E694-4372-9F3E-80D2404CF59D}" type="datetimeFigureOut">
              <a:rPr lang="it-IT" smtClean="0"/>
              <a:t>06/06/2024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236F33F-6C23-4495-A2B0-38076BE4B791}"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05979"/>
            <a:ext cx="2057400" cy="4388644"/>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05979"/>
            <a:ext cx="6019800" cy="4388644"/>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AAFADC8-E694-4372-9F3E-80D2404CF59D}" type="datetimeFigureOut">
              <a:rPr lang="it-IT" smtClean="0"/>
              <a:t>06/06/2024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236F33F-6C23-4495-A2B0-38076BE4B791}" type="slidenum">
              <a:rPr lang="it-IT" smtClean="0"/>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20"/>
            <a:ext cx="7772400" cy="1102519"/>
          </a:xfrm>
        </p:spPr>
        <p:txBody>
          <a:bodyPr/>
          <a:lstStyle/>
          <a:p>
            <a:r>
              <a:rPr lang="it-IT"/>
              <a:t>Fare clic per modificare lo stile del titolo</a:t>
            </a:r>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517B5B59-5D5E-4F90-AA74-4AAFE289A1EF}" type="datetimeFigureOut">
              <a:rPr lang="it-IT" smtClean="0"/>
              <a:pPr/>
              <a:t>06/06/2024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7772E7D-D57A-4B2A-A862-3EB24A232681}" type="slidenum">
              <a:rPr lang="it-IT" smtClean="0"/>
              <a:pPr/>
              <a:t>‹N›</a:t>
            </a:fld>
            <a:endParaRPr lang="it-IT"/>
          </a:p>
        </p:txBody>
      </p:sp>
    </p:spTree>
    <p:extLst>
      <p:ext uri="{BB962C8B-B14F-4D97-AF65-F5344CB8AC3E}">
        <p14:creationId xmlns:p14="http://schemas.microsoft.com/office/powerpoint/2010/main" val="3361668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17B5B59-5D5E-4F90-AA74-4AAFE289A1EF}" type="datetimeFigureOut">
              <a:rPr lang="it-IT" smtClean="0"/>
              <a:pPr/>
              <a:t>06/06/2024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7772E7D-D57A-4B2A-A862-3EB24A232681}" type="slidenum">
              <a:rPr lang="it-IT" smtClean="0"/>
              <a:pPr/>
              <a:t>‹N›</a:t>
            </a:fld>
            <a:endParaRPr lang="it-IT"/>
          </a:p>
        </p:txBody>
      </p:sp>
    </p:spTree>
    <p:extLst>
      <p:ext uri="{BB962C8B-B14F-4D97-AF65-F5344CB8AC3E}">
        <p14:creationId xmlns:p14="http://schemas.microsoft.com/office/powerpoint/2010/main" val="2767426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p:spPr>
        <p:txBody>
          <a:bodyPr anchor="t"/>
          <a:lstStyle>
            <a:lvl1pPr algn="l">
              <a:defRPr sz="3000" b="1" cap="all"/>
            </a:lvl1pPr>
          </a:lstStyle>
          <a:p>
            <a:r>
              <a:rPr lang="it-IT"/>
              <a:t>Fare clic per modificare lo stile del titolo</a:t>
            </a:r>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517B5B59-5D5E-4F90-AA74-4AAFE289A1EF}" type="datetimeFigureOut">
              <a:rPr lang="it-IT" smtClean="0"/>
              <a:pPr/>
              <a:t>06/06/2024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7772E7D-D57A-4B2A-A862-3EB24A232681}" type="slidenum">
              <a:rPr lang="it-IT" smtClean="0"/>
              <a:pPr/>
              <a:t>‹N›</a:t>
            </a:fld>
            <a:endParaRPr lang="it-IT"/>
          </a:p>
        </p:txBody>
      </p:sp>
    </p:spTree>
    <p:extLst>
      <p:ext uri="{BB962C8B-B14F-4D97-AF65-F5344CB8AC3E}">
        <p14:creationId xmlns:p14="http://schemas.microsoft.com/office/powerpoint/2010/main" val="3615358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517B5B59-5D5E-4F90-AA74-4AAFE289A1EF}" type="datetimeFigureOut">
              <a:rPr lang="it-IT" smtClean="0"/>
              <a:pPr/>
              <a:t>06/06/2024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7772E7D-D57A-4B2A-A862-3EB24A232681}" type="slidenum">
              <a:rPr lang="it-IT" smtClean="0"/>
              <a:pPr/>
              <a:t>‹N›</a:t>
            </a:fld>
            <a:endParaRPr lang="it-IT"/>
          </a:p>
        </p:txBody>
      </p:sp>
    </p:spTree>
    <p:extLst>
      <p:ext uri="{BB962C8B-B14F-4D97-AF65-F5344CB8AC3E}">
        <p14:creationId xmlns:p14="http://schemas.microsoft.com/office/powerpoint/2010/main" val="3583169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6" name="Segnaposto contenuto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517B5B59-5D5E-4F90-AA74-4AAFE289A1EF}" type="datetimeFigureOut">
              <a:rPr lang="it-IT" smtClean="0"/>
              <a:pPr/>
              <a:t>06/06/2024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7772E7D-D57A-4B2A-A862-3EB24A232681}" type="slidenum">
              <a:rPr lang="it-IT" smtClean="0"/>
              <a:pPr/>
              <a:t>‹N›</a:t>
            </a:fld>
            <a:endParaRPr lang="it-IT"/>
          </a:p>
        </p:txBody>
      </p:sp>
    </p:spTree>
    <p:extLst>
      <p:ext uri="{BB962C8B-B14F-4D97-AF65-F5344CB8AC3E}">
        <p14:creationId xmlns:p14="http://schemas.microsoft.com/office/powerpoint/2010/main" val="3604284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517B5B59-5D5E-4F90-AA74-4AAFE289A1EF}" type="datetimeFigureOut">
              <a:rPr lang="it-IT" smtClean="0"/>
              <a:pPr/>
              <a:t>06/06/2024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7772E7D-D57A-4B2A-A862-3EB24A232681}" type="slidenum">
              <a:rPr lang="it-IT" smtClean="0"/>
              <a:pPr/>
              <a:t>‹N›</a:t>
            </a:fld>
            <a:endParaRPr lang="it-IT"/>
          </a:p>
        </p:txBody>
      </p:sp>
    </p:spTree>
    <p:extLst>
      <p:ext uri="{BB962C8B-B14F-4D97-AF65-F5344CB8AC3E}">
        <p14:creationId xmlns:p14="http://schemas.microsoft.com/office/powerpoint/2010/main" val="2874610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17B5B59-5D5E-4F90-AA74-4AAFE289A1EF}" type="datetimeFigureOut">
              <a:rPr lang="it-IT" smtClean="0"/>
              <a:pPr/>
              <a:t>06/06/2024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7772E7D-D57A-4B2A-A862-3EB24A232681}" type="slidenum">
              <a:rPr lang="it-IT" smtClean="0"/>
              <a:pPr/>
              <a:t>‹N›</a:t>
            </a:fld>
            <a:endParaRPr lang="it-IT"/>
          </a:p>
        </p:txBody>
      </p:sp>
    </p:spTree>
    <p:extLst>
      <p:ext uri="{BB962C8B-B14F-4D97-AF65-F5344CB8AC3E}">
        <p14:creationId xmlns:p14="http://schemas.microsoft.com/office/powerpoint/2010/main" val="870665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04787"/>
            <a:ext cx="3008313" cy="871538"/>
          </a:xfrm>
        </p:spPr>
        <p:txBody>
          <a:bodyPr anchor="b"/>
          <a:lstStyle>
            <a:lvl1pPr algn="l">
              <a:defRPr sz="1500" b="1"/>
            </a:lvl1pPr>
          </a:lstStyle>
          <a:p>
            <a:r>
              <a:rPr lang="it-IT"/>
              <a:t>Fare clic per modificare lo stile del titolo</a:t>
            </a:r>
          </a:p>
        </p:txBody>
      </p:sp>
      <p:sp>
        <p:nvSpPr>
          <p:cNvPr id="3" name="Segnaposto contenuto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517B5B59-5D5E-4F90-AA74-4AAFE289A1EF}" type="datetimeFigureOut">
              <a:rPr lang="it-IT" smtClean="0"/>
              <a:pPr/>
              <a:t>06/06/2024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7772E7D-D57A-4B2A-A862-3EB24A232681}" type="slidenum">
              <a:rPr lang="it-IT" smtClean="0"/>
              <a:pPr/>
              <a:t>‹N›</a:t>
            </a:fld>
            <a:endParaRPr lang="it-IT"/>
          </a:p>
        </p:txBody>
      </p:sp>
    </p:spTree>
    <p:extLst>
      <p:ext uri="{BB962C8B-B14F-4D97-AF65-F5344CB8AC3E}">
        <p14:creationId xmlns:p14="http://schemas.microsoft.com/office/powerpoint/2010/main" val="926954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AAFADC8-E694-4372-9F3E-80D2404CF59D}" type="datetimeFigureOut">
              <a:rPr lang="it-IT" smtClean="0"/>
              <a:t>06/06/2024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236F33F-6C23-4495-A2B0-38076BE4B791}" type="slidenum">
              <a:rPr lang="it-IT" smtClean="0"/>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0"/>
            <a:ext cx="5486400" cy="425054"/>
          </a:xfrm>
        </p:spPr>
        <p:txBody>
          <a:bodyPr anchor="b"/>
          <a:lstStyle>
            <a:lvl1pPr algn="l">
              <a:defRPr sz="1500" b="1"/>
            </a:lvl1pPr>
          </a:lstStyle>
          <a:p>
            <a:r>
              <a:rPr lang="it-IT"/>
              <a:t>Fare clic per modificare lo stile del titolo</a:t>
            </a:r>
          </a:p>
        </p:txBody>
      </p:sp>
      <p:sp>
        <p:nvSpPr>
          <p:cNvPr id="3" name="Segnaposto immagine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517B5B59-5D5E-4F90-AA74-4AAFE289A1EF}" type="datetimeFigureOut">
              <a:rPr lang="it-IT" smtClean="0"/>
              <a:pPr/>
              <a:t>06/06/2024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7772E7D-D57A-4B2A-A862-3EB24A232681}" type="slidenum">
              <a:rPr lang="it-IT" smtClean="0"/>
              <a:pPr/>
              <a:t>‹N›</a:t>
            </a:fld>
            <a:endParaRPr lang="it-IT"/>
          </a:p>
        </p:txBody>
      </p:sp>
    </p:spTree>
    <p:extLst>
      <p:ext uri="{BB962C8B-B14F-4D97-AF65-F5344CB8AC3E}">
        <p14:creationId xmlns:p14="http://schemas.microsoft.com/office/powerpoint/2010/main" val="1077384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17B5B59-5D5E-4F90-AA74-4AAFE289A1EF}" type="datetimeFigureOut">
              <a:rPr lang="it-IT" smtClean="0"/>
              <a:pPr/>
              <a:t>06/06/2024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7772E7D-D57A-4B2A-A862-3EB24A232681}" type="slidenum">
              <a:rPr lang="it-IT" smtClean="0"/>
              <a:pPr/>
              <a:t>‹N›</a:t>
            </a:fld>
            <a:endParaRPr lang="it-IT"/>
          </a:p>
        </p:txBody>
      </p:sp>
    </p:spTree>
    <p:extLst>
      <p:ext uri="{BB962C8B-B14F-4D97-AF65-F5344CB8AC3E}">
        <p14:creationId xmlns:p14="http://schemas.microsoft.com/office/powerpoint/2010/main" val="2798562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05980"/>
            <a:ext cx="2057400" cy="4388644"/>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05980"/>
            <a:ext cx="6019800" cy="4388644"/>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17B5B59-5D5E-4F90-AA74-4AAFE289A1EF}" type="datetimeFigureOut">
              <a:rPr lang="it-IT" smtClean="0"/>
              <a:pPr/>
              <a:t>06/06/2024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7772E7D-D57A-4B2A-A862-3EB24A232681}" type="slidenum">
              <a:rPr lang="it-IT" smtClean="0"/>
              <a:pPr/>
              <a:t>‹N›</a:t>
            </a:fld>
            <a:endParaRPr lang="it-IT"/>
          </a:p>
        </p:txBody>
      </p:sp>
    </p:spTree>
    <p:extLst>
      <p:ext uri="{BB962C8B-B14F-4D97-AF65-F5344CB8AC3E}">
        <p14:creationId xmlns:p14="http://schemas.microsoft.com/office/powerpoint/2010/main" val="387975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3AAFADC8-E694-4372-9F3E-80D2404CF59D}" type="datetimeFigureOut">
              <a:rPr lang="it-IT" smtClean="0"/>
              <a:t>06/06/2024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236F33F-6C23-4495-A2B0-38076BE4B791}"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3AAFADC8-E694-4372-9F3E-80D2404CF59D}" type="datetimeFigureOut">
              <a:rPr lang="it-IT" smtClean="0"/>
              <a:t>06/06/2024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236F33F-6C23-4495-A2B0-38076BE4B791}"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3AAFADC8-E694-4372-9F3E-80D2404CF59D}" type="datetimeFigureOut">
              <a:rPr lang="it-IT" smtClean="0"/>
              <a:t>06/06/2024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236F33F-6C23-4495-A2B0-38076BE4B791}"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3AAFADC8-E694-4372-9F3E-80D2404CF59D}" type="datetimeFigureOut">
              <a:rPr lang="it-IT" smtClean="0"/>
              <a:t>06/06/2024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236F33F-6C23-4495-A2B0-38076BE4B791}"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AAFADC8-E694-4372-9F3E-80D2404CF59D}" type="datetimeFigureOut">
              <a:rPr lang="it-IT" smtClean="0"/>
              <a:t>06/06/2024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236F33F-6C23-4495-A2B0-38076BE4B791}"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04787"/>
            <a:ext cx="3008313" cy="871538"/>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3AAFADC8-E694-4372-9F3E-80D2404CF59D}" type="datetimeFigureOut">
              <a:rPr lang="it-IT" smtClean="0"/>
              <a:t>06/06/2024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236F33F-6C23-4495-A2B0-38076BE4B791}"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0"/>
            <a:ext cx="5486400" cy="425054"/>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3AAFADC8-E694-4372-9F3E-80D2404CF59D}" type="datetimeFigureOut">
              <a:rPr lang="it-IT" smtClean="0"/>
              <a:t>06/06/2024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236F33F-6C23-4495-A2B0-38076BE4B791}"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AFADC8-E694-4372-9F3E-80D2404CF59D}" type="datetimeFigureOut">
              <a:rPr lang="it-IT" smtClean="0"/>
              <a:t>06/06/2024</a:t>
            </a:fld>
            <a:endParaRPr lang="it-IT"/>
          </a:p>
        </p:txBody>
      </p:sp>
      <p:sp>
        <p:nvSpPr>
          <p:cNvPr id="5" name="Segnaposto piè di pa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236F33F-6C23-4495-A2B0-38076BE4B791}"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17B5B59-5D5E-4F90-AA74-4AAFE289A1EF}" type="datetimeFigureOut">
              <a:rPr lang="it-IT" smtClean="0"/>
              <a:pPr/>
              <a:t>06/06/2024</a:t>
            </a:fld>
            <a:endParaRPr lang="it-IT"/>
          </a:p>
        </p:txBody>
      </p:sp>
      <p:sp>
        <p:nvSpPr>
          <p:cNvPr id="5" name="Segnaposto piè di pagina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7772E7D-D57A-4B2A-A862-3EB24A232681}" type="slidenum">
              <a:rPr lang="it-IT" smtClean="0"/>
              <a:pPr/>
              <a:t>‹N›</a:t>
            </a:fld>
            <a:endParaRPr lang="it-IT"/>
          </a:p>
        </p:txBody>
      </p:sp>
    </p:spTree>
    <p:extLst>
      <p:ext uri="{BB962C8B-B14F-4D97-AF65-F5344CB8AC3E}">
        <p14:creationId xmlns:p14="http://schemas.microsoft.com/office/powerpoint/2010/main" val="42707470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19"/>
            <a:ext cx="7772400" cy="2188377"/>
          </a:xfrm>
        </p:spPr>
        <p:txBody>
          <a:bodyPr>
            <a:normAutofit/>
          </a:bodyPr>
          <a:lstStyle/>
          <a:p>
            <a:r>
              <a:rPr lang="it-IT" sz="2200" b="1" dirty="0"/>
              <a:t>8-9 Giugno 2024 – </a:t>
            </a:r>
            <a:r>
              <a:rPr lang="it-IT" sz="2200" b="1" dirty="0" err="1"/>
              <a:t>Cefpas</a:t>
            </a:r>
            <a:r>
              <a:rPr lang="it-IT" sz="2200" b="1" dirty="0"/>
              <a:t>, Caltanissetta</a:t>
            </a:r>
            <a:br>
              <a:rPr lang="it-IT" sz="2200" b="1" dirty="0"/>
            </a:br>
            <a:r>
              <a:rPr lang="it-IT" sz="1800" b="1" dirty="0"/>
              <a:t>“</a:t>
            </a:r>
            <a:r>
              <a:rPr lang="it-IT" sz="1800" dirty="0"/>
              <a:t>3° Congresso nazionale sulla Gestione del trauma di interesse chirurgico.</a:t>
            </a:r>
            <a:br>
              <a:rPr lang="it-IT" sz="1800" dirty="0"/>
            </a:br>
            <a:r>
              <a:rPr lang="it-IT" sz="1800" dirty="0"/>
              <a:t>L'approccio all'evento trauma del giovane chirurgo</a:t>
            </a:r>
            <a:r>
              <a:rPr lang="it-IT" sz="1800" b="1" dirty="0"/>
              <a:t>”</a:t>
            </a:r>
            <a:br>
              <a:rPr lang="it-IT" sz="1800" b="1" dirty="0"/>
            </a:br>
            <a:br>
              <a:rPr lang="it-IT" sz="1800" b="1" dirty="0"/>
            </a:br>
            <a:r>
              <a:rPr lang="it-IT" sz="1600" b="1" dirty="0"/>
              <a:t>Presidente del Congresso: </a:t>
            </a:r>
            <a:r>
              <a:rPr lang="it-IT" sz="1600" dirty="0"/>
              <a:t>Dott. Giovanni Di Lorenzo</a:t>
            </a:r>
            <a:br>
              <a:rPr lang="it-IT" sz="1600" b="1" dirty="0"/>
            </a:br>
            <a:r>
              <a:rPr lang="it-IT" sz="1600" b="1" dirty="0"/>
              <a:t> Presidente Onorario: </a:t>
            </a:r>
            <a:r>
              <a:rPr lang="it-IT" sz="1600" dirty="0"/>
              <a:t>Dott. Giovanni </a:t>
            </a:r>
            <a:r>
              <a:rPr lang="it-IT" sz="1600" dirty="0" err="1"/>
              <a:t>Ciaccio</a:t>
            </a:r>
            <a:br>
              <a:rPr lang="it-IT" sz="1800" b="1" dirty="0"/>
            </a:br>
            <a:endParaRPr lang="it-IT" sz="1800" b="1" dirty="0"/>
          </a:p>
        </p:txBody>
      </p:sp>
      <p:sp>
        <p:nvSpPr>
          <p:cNvPr id="3" name="Sottotitolo 2"/>
          <p:cNvSpPr>
            <a:spLocks noGrp="1"/>
          </p:cNvSpPr>
          <p:nvPr>
            <p:ph type="subTitle" idx="1"/>
          </p:nvPr>
        </p:nvSpPr>
        <p:spPr>
          <a:xfrm>
            <a:off x="285720" y="4429138"/>
            <a:ext cx="8501122" cy="357190"/>
          </a:xfrm>
        </p:spPr>
        <p:txBody>
          <a:bodyPr>
            <a:noAutofit/>
          </a:bodyPr>
          <a:lstStyle/>
          <a:p>
            <a:r>
              <a:rPr lang="en-US" sz="700" b="1" dirty="0">
                <a:solidFill>
                  <a:schemeClr val="tx1"/>
                </a:solidFill>
                <a:latin typeface="+mj-lt"/>
                <a:cs typeface="Segoe UI" pitchFamily="34" charset="0"/>
              </a:rPr>
              <a:t>Ai </a:t>
            </a:r>
            <a:r>
              <a:rPr lang="en-US" sz="700" b="1" dirty="0" err="1">
                <a:solidFill>
                  <a:schemeClr val="tx1"/>
                </a:solidFill>
                <a:latin typeface="+mj-lt"/>
                <a:cs typeface="Segoe UI" pitchFamily="34" charset="0"/>
              </a:rPr>
              <a:t>sensi</a:t>
            </a:r>
            <a:r>
              <a:rPr lang="en-US" sz="700" b="1" dirty="0">
                <a:solidFill>
                  <a:schemeClr val="tx1"/>
                </a:solidFill>
                <a:latin typeface="+mj-lt"/>
                <a:cs typeface="Segoe UI" pitchFamily="34" charset="0"/>
              </a:rPr>
              <a:t> </a:t>
            </a:r>
            <a:r>
              <a:rPr lang="en-US" sz="700" b="1" dirty="0" err="1">
                <a:solidFill>
                  <a:schemeClr val="tx1"/>
                </a:solidFill>
                <a:latin typeface="+mj-lt"/>
                <a:cs typeface="Segoe UI" pitchFamily="34" charset="0"/>
              </a:rPr>
              <a:t>dell’art</a:t>
            </a:r>
            <a:r>
              <a:rPr lang="en-US" sz="700" b="1" dirty="0">
                <a:solidFill>
                  <a:schemeClr val="tx1"/>
                </a:solidFill>
                <a:latin typeface="+mj-lt"/>
                <a:cs typeface="Segoe UI" pitchFamily="34" charset="0"/>
              </a:rPr>
              <a:t>. 76, comma 4, </a:t>
            </a:r>
            <a:r>
              <a:rPr lang="en-US" sz="700" b="1" dirty="0" err="1">
                <a:solidFill>
                  <a:schemeClr val="tx1"/>
                </a:solidFill>
                <a:latin typeface="+mj-lt"/>
                <a:cs typeface="Segoe UI" pitchFamily="34" charset="0"/>
              </a:rPr>
              <a:t>dell’Accordo</a:t>
            </a:r>
            <a:r>
              <a:rPr lang="en-US" sz="700" b="1" dirty="0">
                <a:solidFill>
                  <a:schemeClr val="tx1"/>
                </a:solidFill>
                <a:latin typeface="+mj-lt"/>
                <a:cs typeface="Segoe UI" pitchFamily="34" charset="0"/>
              </a:rPr>
              <a:t> </a:t>
            </a:r>
            <a:r>
              <a:rPr lang="en-US" sz="700" b="1" dirty="0" err="1">
                <a:solidFill>
                  <a:schemeClr val="tx1"/>
                </a:solidFill>
                <a:latin typeface="+mj-lt"/>
                <a:cs typeface="Segoe UI" pitchFamily="34" charset="0"/>
              </a:rPr>
              <a:t>Stato-Regioni</a:t>
            </a:r>
            <a:r>
              <a:rPr lang="en-US" sz="700" b="1" dirty="0">
                <a:solidFill>
                  <a:schemeClr val="tx1"/>
                </a:solidFill>
                <a:latin typeface="+mj-lt"/>
                <a:cs typeface="Segoe UI" pitchFamily="34" charset="0"/>
              </a:rPr>
              <a:t> del 2 </a:t>
            </a:r>
            <a:r>
              <a:rPr lang="en-US" sz="700" b="1" dirty="0" err="1">
                <a:solidFill>
                  <a:schemeClr val="tx1"/>
                </a:solidFill>
                <a:latin typeface="+mj-lt"/>
                <a:cs typeface="Segoe UI" pitchFamily="34" charset="0"/>
              </a:rPr>
              <a:t>febbraio</a:t>
            </a:r>
            <a:r>
              <a:rPr lang="en-US" sz="700" b="1" dirty="0">
                <a:solidFill>
                  <a:schemeClr val="tx1"/>
                </a:solidFill>
                <a:latin typeface="+mj-lt"/>
                <a:cs typeface="Segoe UI" pitchFamily="34" charset="0"/>
              </a:rPr>
              <a:t> 2017 e del </a:t>
            </a:r>
            <a:r>
              <a:rPr lang="en-US" sz="700" b="1" dirty="0" err="1">
                <a:solidFill>
                  <a:schemeClr val="tx1"/>
                </a:solidFill>
                <a:latin typeface="+mj-lt"/>
                <a:cs typeface="Segoe UI" pitchFamily="34" charset="0"/>
              </a:rPr>
              <a:t>paragrafo</a:t>
            </a:r>
            <a:r>
              <a:rPr lang="en-US" sz="700" b="1" dirty="0">
                <a:solidFill>
                  <a:schemeClr val="tx1"/>
                </a:solidFill>
                <a:latin typeface="+mj-lt"/>
                <a:cs typeface="Segoe UI" pitchFamily="34" charset="0"/>
              </a:rPr>
              <a:t> 4.5 del </a:t>
            </a:r>
            <a:r>
              <a:rPr lang="en-US" sz="700" b="1" dirty="0" err="1">
                <a:solidFill>
                  <a:schemeClr val="tx1"/>
                </a:solidFill>
                <a:latin typeface="+mj-lt"/>
                <a:cs typeface="Segoe UI" pitchFamily="34" charset="0"/>
              </a:rPr>
              <a:t>manuale</a:t>
            </a:r>
            <a:r>
              <a:rPr lang="en-US" sz="700" b="1" dirty="0">
                <a:solidFill>
                  <a:schemeClr val="tx1"/>
                </a:solidFill>
                <a:latin typeface="+mj-lt"/>
                <a:cs typeface="Segoe UI" pitchFamily="34" charset="0"/>
              </a:rPr>
              <a:t> </a:t>
            </a:r>
            <a:r>
              <a:rPr lang="en-US" sz="700" b="1" dirty="0" err="1">
                <a:solidFill>
                  <a:schemeClr val="tx1"/>
                </a:solidFill>
                <a:latin typeface="+mj-lt"/>
                <a:cs typeface="Segoe UI" pitchFamily="34" charset="0"/>
              </a:rPr>
              <a:t>nazionale</a:t>
            </a:r>
            <a:r>
              <a:rPr lang="en-US" sz="700" b="1" dirty="0">
                <a:solidFill>
                  <a:schemeClr val="tx1"/>
                </a:solidFill>
                <a:latin typeface="+mj-lt"/>
                <a:cs typeface="Segoe UI" pitchFamily="34" charset="0"/>
              </a:rPr>
              <a:t> </a:t>
            </a:r>
            <a:r>
              <a:rPr lang="en-US" sz="700" b="1" dirty="0" err="1">
                <a:solidFill>
                  <a:schemeClr val="tx1"/>
                </a:solidFill>
                <a:latin typeface="+mj-lt"/>
                <a:cs typeface="Segoe UI" pitchFamily="34" charset="0"/>
              </a:rPr>
              <a:t>di</a:t>
            </a:r>
            <a:r>
              <a:rPr lang="en-US" sz="700" b="1" dirty="0">
                <a:solidFill>
                  <a:schemeClr val="tx1"/>
                </a:solidFill>
                <a:latin typeface="+mj-lt"/>
                <a:cs typeface="Segoe UI" pitchFamily="34" charset="0"/>
              </a:rPr>
              <a:t> </a:t>
            </a:r>
            <a:r>
              <a:rPr lang="en-US" sz="700" b="1" dirty="0" err="1">
                <a:solidFill>
                  <a:schemeClr val="tx1"/>
                </a:solidFill>
                <a:latin typeface="+mj-lt"/>
                <a:cs typeface="Segoe UI" pitchFamily="34" charset="0"/>
              </a:rPr>
              <a:t>accreditamento</a:t>
            </a:r>
            <a:r>
              <a:rPr lang="en-US" sz="700" b="1" dirty="0">
                <a:solidFill>
                  <a:schemeClr val="tx1"/>
                </a:solidFill>
                <a:latin typeface="+mj-lt"/>
                <a:cs typeface="Segoe UI" pitchFamily="34" charset="0"/>
              </a:rPr>
              <a:t> per </a:t>
            </a:r>
            <a:r>
              <a:rPr lang="en-US" sz="700" b="1" dirty="0" err="1">
                <a:solidFill>
                  <a:schemeClr val="tx1"/>
                </a:solidFill>
                <a:latin typeface="+mj-lt"/>
                <a:cs typeface="Segoe UI" pitchFamily="34" charset="0"/>
              </a:rPr>
              <a:t>l’erogazione</a:t>
            </a:r>
            <a:r>
              <a:rPr lang="en-US" sz="700" b="1" dirty="0">
                <a:solidFill>
                  <a:schemeClr val="tx1"/>
                </a:solidFill>
                <a:latin typeface="+mj-lt"/>
                <a:cs typeface="Segoe UI" pitchFamily="34" charset="0"/>
              </a:rPr>
              <a:t> </a:t>
            </a:r>
            <a:r>
              <a:rPr lang="en-US" sz="700" b="1" dirty="0" err="1">
                <a:solidFill>
                  <a:schemeClr val="tx1"/>
                </a:solidFill>
                <a:latin typeface="+mj-lt"/>
                <a:cs typeface="Segoe UI" pitchFamily="34" charset="0"/>
              </a:rPr>
              <a:t>di</a:t>
            </a:r>
            <a:r>
              <a:rPr lang="en-US" sz="700" b="1" dirty="0">
                <a:solidFill>
                  <a:schemeClr val="tx1"/>
                </a:solidFill>
                <a:latin typeface="+mj-lt"/>
                <a:cs typeface="Segoe UI" pitchFamily="34" charset="0"/>
              </a:rPr>
              <a:t> </a:t>
            </a:r>
            <a:r>
              <a:rPr lang="en-US" sz="700" b="1" dirty="0" err="1">
                <a:solidFill>
                  <a:schemeClr val="tx1"/>
                </a:solidFill>
                <a:latin typeface="+mj-lt"/>
                <a:cs typeface="Segoe UI" pitchFamily="34" charset="0"/>
              </a:rPr>
              <a:t>eventi</a:t>
            </a:r>
            <a:r>
              <a:rPr lang="en-US" sz="700" b="1" dirty="0">
                <a:solidFill>
                  <a:schemeClr val="tx1"/>
                </a:solidFill>
                <a:latin typeface="+mj-lt"/>
                <a:cs typeface="Segoe UI" pitchFamily="34" charset="0"/>
              </a:rPr>
              <a:t> ECM. DICHIARA </a:t>
            </a:r>
            <a:r>
              <a:rPr lang="en-US" sz="700" b="1" dirty="0" err="1">
                <a:solidFill>
                  <a:schemeClr val="tx1"/>
                </a:solidFill>
                <a:latin typeface="+mj-lt"/>
                <a:cs typeface="Segoe UI" pitchFamily="34" charset="0"/>
              </a:rPr>
              <a:t>che</a:t>
            </a:r>
            <a:r>
              <a:rPr lang="en-US" sz="700" b="1" dirty="0">
                <a:solidFill>
                  <a:schemeClr val="tx1"/>
                </a:solidFill>
                <a:latin typeface="+mj-lt"/>
                <a:cs typeface="Segoe UI" pitchFamily="34" charset="0"/>
              </a:rPr>
              <a:t> </a:t>
            </a:r>
            <a:r>
              <a:rPr lang="en-US" sz="700" b="1" dirty="0" err="1">
                <a:solidFill>
                  <a:schemeClr val="tx1"/>
                </a:solidFill>
                <a:latin typeface="+mj-lt"/>
                <a:cs typeface="Segoe UI" pitchFamily="34" charset="0"/>
              </a:rPr>
              <a:t>negli</a:t>
            </a:r>
            <a:r>
              <a:rPr lang="en-US" sz="700" b="1" dirty="0">
                <a:solidFill>
                  <a:schemeClr val="tx1"/>
                </a:solidFill>
                <a:latin typeface="+mj-lt"/>
                <a:cs typeface="Segoe UI" pitchFamily="34" charset="0"/>
              </a:rPr>
              <a:t> </a:t>
            </a:r>
            <a:r>
              <a:rPr lang="en-US" sz="700" b="1" dirty="0" err="1">
                <a:solidFill>
                  <a:schemeClr val="tx1"/>
                </a:solidFill>
                <a:latin typeface="+mj-lt"/>
                <a:cs typeface="Segoe UI" pitchFamily="34" charset="0"/>
              </a:rPr>
              <a:t>ultimi</a:t>
            </a:r>
            <a:r>
              <a:rPr lang="en-US" sz="700" b="1" dirty="0">
                <a:solidFill>
                  <a:schemeClr val="tx1"/>
                </a:solidFill>
                <a:latin typeface="+mj-lt"/>
                <a:cs typeface="Segoe UI" pitchFamily="34" charset="0"/>
              </a:rPr>
              <a:t> due </a:t>
            </a:r>
            <a:r>
              <a:rPr lang="en-US" sz="700" b="1" dirty="0" err="1">
                <a:solidFill>
                  <a:schemeClr val="tx1"/>
                </a:solidFill>
                <a:latin typeface="+mj-lt"/>
                <a:cs typeface="Segoe UI" pitchFamily="34" charset="0"/>
              </a:rPr>
              <a:t>anni</a:t>
            </a:r>
            <a:r>
              <a:rPr lang="en-US" sz="700" b="1" dirty="0">
                <a:solidFill>
                  <a:schemeClr val="tx1"/>
                </a:solidFill>
                <a:latin typeface="+mj-lt"/>
                <a:cs typeface="Segoe UI" pitchFamily="34" charset="0"/>
              </a:rPr>
              <a:t> non ha </a:t>
            </a:r>
            <a:r>
              <a:rPr lang="en-US" sz="700" b="1" dirty="0" err="1">
                <a:solidFill>
                  <a:schemeClr val="tx1"/>
                </a:solidFill>
                <a:latin typeface="+mj-lt"/>
                <a:cs typeface="Segoe UI" pitchFamily="34" charset="0"/>
              </a:rPr>
              <a:t>avuto</a:t>
            </a:r>
            <a:r>
              <a:rPr lang="en-US" sz="700" b="1" dirty="0">
                <a:solidFill>
                  <a:schemeClr val="tx1"/>
                </a:solidFill>
                <a:latin typeface="+mj-lt"/>
                <a:cs typeface="Segoe UI" pitchFamily="34" charset="0"/>
              </a:rPr>
              <a:t>, </a:t>
            </a:r>
            <a:r>
              <a:rPr lang="en-US" sz="700" b="1" dirty="0" err="1">
                <a:solidFill>
                  <a:schemeClr val="tx1"/>
                </a:solidFill>
                <a:latin typeface="+mj-lt"/>
                <a:cs typeface="Segoe UI" pitchFamily="34" charset="0"/>
              </a:rPr>
              <a:t>rapporti</a:t>
            </a:r>
            <a:r>
              <a:rPr lang="en-US" sz="700" b="1" dirty="0">
                <a:solidFill>
                  <a:schemeClr val="tx1"/>
                </a:solidFill>
                <a:latin typeface="+mj-lt"/>
                <a:cs typeface="Segoe UI" pitchFamily="34" charset="0"/>
              </a:rPr>
              <a:t> con </a:t>
            </a:r>
            <a:r>
              <a:rPr lang="en-US" sz="700" b="1" dirty="0" err="1">
                <a:solidFill>
                  <a:schemeClr val="tx1"/>
                </a:solidFill>
                <a:latin typeface="+mj-lt"/>
                <a:cs typeface="Segoe UI" pitchFamily="34" charset="0"/>
              </a:rPr>
              <a:t>soggetti</a:t>
            </a:r>
            <a:r>
              <a:rPr lang="en-US" sz="700" b="1" dirty="0">
                <a:solidFill>
                  <a:schemeClr val="tx1"/>
                </a:solidFill>
                <a:latin typeface="+mj-lt"/>
                <a:cs typeface="Segoe UI" pitchFamily="34" charset="0"/>
              </a:rPr>
              <a:t> </a:t>
            </a:r>
            <a:r>
              <a:rPr lang="en-US" sz="700" b="1" dirty="0" err="1">
                <a:solidFill>
                  <a:schemeClr val="tx1"/>
                </a:solidFill>
                <a:latin typeface="+mj-lt"/>
                <a:cs typeface="Segoe UI" pitchFamily="34" charset="0"/>
              </a:rPr>
              <a:t>portatori</a:t>
            </a:r>
            <a:r>
              <a:rPr lang="en-US" sz="700" b="1" dirty="0">
                <a:solidFill>
                  <a:schemeClr val="tx1"/>
                </a:solidFill>
                <a:latin typeface="+mj-lt"/>
                <a:cs typeface="Segoe UI" pitchFamily="34" charset="0"/>
              </a:rPr>
              <a:t> </a:t>
            </a:r>
            <a:r>
              <a:rPr lang="en-US" sz="700" b="1" dirty="0" err="1">
                <a:solidFill>
                  <a:schemeClr val="tx1"/>
                </a:solidFill>
                <a:latin typeface="+mj-lt"/>
                <a:cs typeface="Segoe UI" pitchFamily="34" charset="0"/>
              </a:rPr>
              <a:t>di</a:t>
            </a:r>
            <a:r>
              <a:rPr lang="en-US" sz="700" b="1" dirty="0">
                <a:solidFill>
                  <a:schemeClr val="tx1"/>
                </a:solidFill>
                <a:latin typeface="+mj-lt"/>
                <a:cs typeface="Segoe UI" pitchFamily="34" charset="0"/>
              </a:rPr>
              <a:t> </a:t>
            </a:r>
            <a:r>
              <a:rPr lang="en-US" sz="700" b="1" dirty="0" err="1">
                <a:solidFill>
                  <a:schemeClr val="tx1"/>
                </a:solidFill>
                <a:latin typeface="+mj-lt"/>
                <a:cs typeface="Segoe UI" pitchFamily="34" charset="0"/>
              </a:rPr>
              <a:t>interessi</a:t>
            </a:r>
            <a:r>
              <a:rPr lang="en-US" sz="700" b="1" dirty="0">
                <a:solidFill>
                  <a:schemeClr val="tx1"/>
                </a:solidFill>
                <a:latin typeface="+mj-lt"/>
                <a:cs typeface="Segoe UI" pitchFamily="34" charset="0"/>
              </a:rPr>
              <a:t> </a:t>
            </a:r>
            <a:r>
              <a:rPr lang="en-US" sz="700" b="1" dirty="0" err="1">
                <a:solidFill>
                  <a:schemeClr val="tx1"/>
                </a:solidFill>
                <a:latin typeface="+mj-lt"/>
                <a:cs typeface="Segoe UI" pitchFamily="34" charset="0"/>
              </a:rPr>
              <a:t>commerciali</a:t>
            </a:r>
            <a:r>
              <a:rPr lang="en-US" sz="700" b="1" dirty="0">
                <a:solidFill>
                  <a:schemeClr val="tx1"/>
                </a:solidFill>
                <a:latin typeface="+mj-lt"/>
                <a:cs typeface="Segoe UI" pitchFamily="34" charset="0"/>
              </a:rPr>
              <a:t> in </a:t>
            </a:r>
            <a:r>
              <a:rPr lang="en-US" sz="700" b="1" dirty="0" err="1">
                <a:solidFill>
                  <a:schemeClr val="tx1"/>
                </a:solidFill>
                <a:latin typeface="+mj-lt"/>
                <a:cs typeface="Segoe UI" pitchFamily="34" charset="0"/>
              </a:rPr>
              <a:t>ambito</a:t>
            </a:r>
            <a:r>
              <a:rPr lang="en-US" sz="700" b="1" dirty="0">
                <a:solidFill>
                  <a:schemeClr val="tx1"/>
                </a:solidFill>
                <a:latin typeface="+mj-lt"/>
                <a:cs typeface="Segoe UI" pitchFamily="34" charset="0"/>
              </a:rPr>
              <a:t> </a:t>
            </a:r>
            <a:r>
              <a:rPr lang="en-US" sz="700" b="1" dirty="0" err="1">
                <a:solidFill>
                  <a:schemeClr val="tx1"/>
                </a:solidFill>
                <a:latin typeface="+mj-lt"/>
                <a:cs typeface="Segoe UI" pitchFamily="34" charset="0"/>
              </a:rPr>
              <a:t>Sanitario</a:t>
            </a:r>
            <a:r>
              <a:rPr lang="en-US" sz="700" b="1" dirty="0">
                <a:solidFill>
                  <a:schemeClr val="tx1"/>
                </a:solidFill>
                <a:latin typeface="+mj-lt"/>
                <a:cs typeface="Segoe UI" pitchFamily="34" charset="0"/>
              </a:rPr>
              <a:t>.</a:t>
            </a:r>
            <a:br>
              <a:rPr lang="en-US" sz="700" dirty="0">
                <a:solidFill>
                  <a:schemeClr val="tx1"/>
                </a:solidFill>
                <a:latin typeface="+mj-lt"/>
              </a:rPr>
            </a:br>
            <a:endParaRPr lang="it-IT" sz="700" dirty="0">
              <a:solidFill>
                <a:schemeClr val="tx1"/>
              </a:solidFill>
              <a:latin typeface="+mj-lt"/>
            </a:endParaRPr>
          </a:p>
        </p:txBody>
      </p:sp>
      <p:sp>
        <p:nvSpPr>
          <p:cNvPr id="4" name="Titolo 1">
            <a:extLst>
              <a:ext uri="{FF2B5EF4-FFF2-40B4-BE49-F238E27FC236}">
                <a16:creationId xmlns:a16="http://schemas.microsoft.com/office/drawing/2014/main" id="{EC3BF205-73F4-8DB2-5807-44483E425DFC}"/>
              </a:ext>
            </a:extLst>
          </p:cNvPr>
          <p:cNvSpPr txBox="1">
            <a:spLocks/>
          </p:cNvSpPr>
          <p:nvPr/>
        </p:nvSpPr>
        <p:spPr>
          <a:xfrm>
            <a:off x="539552" y="949747"/>
            <a:ext cx="8208912" cy="648072"/>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9600" b="1" dirty="0"/>
              <a:t>Gestione del trauma di interesse chirurgico</a:t>
            </a:r>
            <a:endParaRPr lang="it-IT" sz="3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1AAD84C-F5EE-7368-C57F-643171A760CE}"/>
              </a:ext>
            </a:extLst>
          </p:cNvPr>
          <p:cNvPicPr>
            <a:picLocks noChangeAspect="1"/>
          </p:cNvPicPr>
          <p:nvPr/>
        </p:nvPicPr>
        <p:blipFill>
          <a:blip r:embed="rId2"/>
          <a:stretch>
            <a:fillRect/>
          </a:stretch>
        </p:blipFill>
        <p:spPr>
          <a:xfrm>
            <a:off x="899592" y="987574"/>
            <a:ext cx="7344816" cy="3726414"/>
          </a:xfrm>
          <a:prstGeom prst="rect">
            <a:avLst/>
          </a:prstGeom>
        </p:spPr>
      </p:pic>
    </p:spTree>
    <p:extLst>
      <p:ext uri="{BB962C8B-B14F-4D97-AF65-F5344CB8AC3E}">
        <p14:creationId xmlns:p14="http://schemas.microsoft.com/office/powerpoint/2010/main" val="2516246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9000" r="-29000"/>
          </a:stretch>
        </a:blipFill>
        <a:effectLst/>
      </p:bgPr>
    </p:bg>
    <p:spTree>
      <p:nvGrpSpPr>
        <p:cNvPr id="1" name=""/>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9000" r="-29000"/>
          </a:stretch>
        </a:blipFill>
        <a:effectLst/>
      </p:bgPr>
    </p:bg>
    <p:spTree>
      <p:nvGrpSpPr>
        <p:cNvPr id="1" name=""/>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9000" r="-29000"/>
          </a:stretch>
        </a:blipFill>
        <a:effectLst/>
      </p:bgPr>
    </p:bg>
    <p:spTree>
      <p:nvGrpSpPr>
        <p:cNvPr id="1" name=""/>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9000" r="-29000"/>
          </a:stretch>
        </a:blipFill>
        <a:effectLst/>
      </p:bgPr>
    </p:bg>
    <p:spTree>
      <p:nvGrpSpPr>
        <p:cNvPr id="1" name=""/>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9000" r="-29000"/>
          </a:stretch>
        </a:blipFill>
        <a:effectLst/>
      </p:bgPr>
    </p:bg>
    <p:spTree>
      <p:nvGrpSpPr>
        <p:cNvPr id="1" name=""/>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9000" r="-29000"/>
          </a:stretch>
        </a:blipFill>
        <a:effectLst/>
      </p:bgPr>
    </p:bg>
    <p:spTree>
      <p:nvGrpSpPr>
        <p:cNvPr id="1" name=""/>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9000" r="-29000"/>
          </a:stretch>
        </a:blipFill>
        <a:effectLst/>
      </p:bgPr>
    </p:bg>
    <p:spTree>
      <p:nvGrpSpPr>
        <p:cNvPr id="1" name=""/>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9000" r="-29000"/>
          </a:stretch>
        </a:blipFill>
        <a:effectLst/>
      </p:bgPr>
    </p:bg>
    <p:spTree>
      <p:nvGrpSpPr>
        <p:cNvPr id="1" name=""/>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65E89B77-FD7A-3AA9-A79F-726AD4DAA76B}"/>
              </a:ext>
            </a:extLst>
          </p:cNvPr>
          <p:cNvSpPr txBox="1"/>
          <p:nvPr/>
        </p:nvSpPr>
        <p:spPr>
          <a:xfrm>
            <a:off x="107504" y="1275606"/>
            <a:ext cx="8784976" cy="3477875"/>
          </a:xfrm>
          <a:prstGeom prst="rect">
            <a:avLst/>
          </a:prstGeom>
          <a:noFill/>
        </p:spPr>
        <p:txBody>
          <a:bodyPr wrap="square" rtlCol="0">
            <a:spAutoFit/>
          </a:bodyPr>
          <a:lstStyle/>
          <a:p>
            <a:pPr algn="ctr"/>
            <a:r>
              <a:rPr lang="it-IT" sz="2000" dirty="0">
                <a:latin typeface="Arial" panose="020B0604020202020204" pitchFamily="34" charset="0"/>
                <a:cs typeface="Arial" panose="020B0604020202020204" pitchFamily="34" charset="0"/>
              </a:rPr>
              <a:t>La sera precedente l’intervento è fondamentale controllare che siano presenti:</a:t>
            </a:r>
          </a:p>
          <a:p>
            <a:pPr marL="285750" indent="-285750">
              <a:buFont typeface="Arial" panose="020B0604020202020204" pitchFamily="34" charset="0"/>
              <a:buChar char="•"/>
            </a:pPr>
            <a:r>
              <a:rPr lang="it-IT" sz="2000" dirty="0">
                <a:latin typeface="Arial" panose="020B0604020202020204" pitchFamily="34" charset="0"/>
                <a:cs typeface="Arial" panose="020B0604020202020204" pitchFamily="34" charset="0"/>
              </a:rPr>
              <a:t>Cartella clinica </a:t>
            </a:r>
          </a:p>
          <a:p>
            <a:pPr marL="285750" indent="-285750">
              <a:buFont typeface="Arial" panose="020B0604020202020204" pitchFamily="34" charset="0"/>
              <a:buChar char="•"/>
            </a:pPr>
            <a:r>
              <a:rPr lang="it-IT" sz="2000" dirty="0">
                <a:latin typeface="Arial" panose="020B0604020202020204" pitchFamily="34" charset="0"/>
                <a:cs typeface="Arial" panose="020B0604020202020204" pitchFamily="34" charset="0"/>
              </a:rPr>
              <a:t>Cartella o documentazione infermieristica </a:t>
            </a:r>
          </a:p>
          <a:p>
            <a:pPr marL="285750" indent="-285750">
              <a:buFont typeface="Arial" panose="020B0604020202020204" pitchFamily="34" charset="0"/>
              <a:buChar char="•"/>
            </a:pPr>
            <a:r>
              <a:rPr lang="it-IT" sz="2000" dirty="0">
                <a:latin typeface="Arial" panose="020B0604020202020204" pitchFamily="34" charset="0"/>
                <a:cs typeface="Arial" panose="020B0604020202020204" pitchFamily="34" charset="0"/>
              </a:rPr>
              <a:t>Consenso informato </a:t>
            </a:r>
          </a:p>
          <a:p>
            <a:pPr marL="285750" indent="-285750">
              <a:buFont typeface="Arial" panose="020B0604020202020204" pitchFamily="34" charset="0"/>
              <a:buChar char="•"/>
            </a:pPr>
            <a:r>
              <a:rPr lang="it-IT" sz="2000" dirty="0">
                <a:latin typeface="Arial" panose="020B0604020202020204" pitchFamily="34" charset="0"/>
                <a:cs typeface="Arial" panose="020B0604020202020204" pitchFamily="34" charset="0"/>
              </a:rPr>
              <a:t>Referti di diagnostica di laboratorio e per immagini </a:t>
            </a:r>
          </a:p>
          <a:p>
            <a:pPr marL="285750" indent="-285750">
              <a:buFont typeface="Arial" panose="020B0604020202020204" pitchFamily="34" charset="0"/>
              <a:buChar char="•"/>
            </a:pPr>
            <a:r>
              <a:rPr lang="it-IT" sz="2000" dirty="0">
                <a:latin typeface="Arial" panose="020B0604020202020204" pitchFamily="34" charset="0"/>
                <a:cs typeface="Arial" panose="020B0604020202020204" pitchFamily="34" charset="0"/>
              </a:rPr>
              <a:t>Valutazione anestesiologica </a:t>
            </a:r>
          </a:p>
          <a:p>
            <a:pPr algn="ctr"/>
            <a:endParaRPr lang="it-IT" sz="2000" dirty="0">
              <a:latin typeface="Arial" panose="020B0604020202020204" pitchFamily="34" charset="0"/>
              <a:cs typeface="Arial" panose="020B0604020202020204" pitchFamily="34" charset="0"/>
            </a:endParaRPr>
          </a:p>
          <a:p>
            <a:pPr algn="ctr"/>
            <a:r>
              <a:rPr lang="it-IT" sz="2000" dirty="0">
                <a:latin typeface="Arial" panose="020B0604020202020204" pitchFamily="34" charset="0"/>
                <a:cs typeface="Arial" panose="020B0604020202020204" pitchFamily="34" charset="0"/>
              </a:rPr>
              <a:t>Verificare che la documentazione accompagni il paziente in</a:t>
            </a:r>
          </a:p>
          <a:p>
            <a:pPr algn="ctr"/>
            <a:r>
              <a:rPr lang="it-IT" sz="2000" dirty="0">
                <a:latin typeface="Arial" panose="020B0604020202020204" pitchFamily="34" charset="0"/>
                <a:cs typeface="Arial" panose="020B0604020202020204" pitchFamily="34" charset="0"/>
              </a:rPr>
              <a:t>sala operatoria utilizzando la </a:t>
            </a:r>
            <a:r>
              <a:rPr lang="it-IT" sz="2000" dirty="0">
                <a:solidFill>
                  <a:srgbClr val="FF0000"/>
                </a:solidFill>
                <a:latin typeface="Arial" panose="020B0604020202020204" pitchFamily="34" charset="0"/>
                <a:cs typeface="Arial" panose="020B0604020202020204" pitchFamily="34" charset="0"/>
              </a:rPr>
              <a:t>check-list.  </a:t>
            </a:r>
          </a:p>
          <a:p>
            <a:pPr algn="ctr"/>
            <a:r>
              <a:rPr lang="it-IT" sz="2000" dirty="0">
                <a:solidFill>
                  <a:srgbClr val="FF0000"/>
                </a:solidFill>
                <a:latin typeface="Arial" panose="020B0604020202020204" pitchFamily="34" charset="0"/>
                <a:cs typeface="Arial" panose="020B0604020202020204" pitchFamily="34" charset="0"/>
              </a:rPr>
              <a:t>Tutto pronto per la mattina successiva.</a:t>
            </a:r>
          </a:p>
        </p:txBody>
      </p:sp>
    </p:spTree>
    <p:extLst>
      <p:ext uri="{BB962C8B-B14F-4D97-AF65-F5344CB8AC3E}">
        <p14:creationId xmlns:p14="http://schemas.microsoft.com/office/powerpoint/2010/main" val="3623674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2603EEA-BE62-A3DF-073B-55C72B2C1297}"/>
              </a:ext>
            </a:extLst>
          </p:cNvPr>
          <p:cNvSpPr>
            <a:spLocks noGrp="1"/>
          </p:cNvSpPr>
          <p:nvPr>
            <p:ph idx="1"/>
          </p:nvPr>
        </p:nvSpPr>
        <p:spPr>
          <a:xfrm>
            <a:off x="445088" y="987574"/>
            <a:ext cx="8375384" cy="3888432"/>
          </a:xfrm>
        </p:spPr>
        <p:txBody>
          <a:bodyPr>
            <a:normAutofit lnSpcReduction="10000"/>
          </a:bodyPr>
          <a:lstStyle/>
          <a:p>
            <a:pPr marL="0" indent="0" algn="ctr">
              <a:buNone/>
            </a:pPr>
            <a:r>
              <a:rPr lang="it-IT" dirty="0"/>
              <a:t>La Gestione del rischio clinico nel percorso del paziente critico. </a:t>
            </a:r>
          </a:p>
          <a:p>
            <a:pPr marL="0" indent="0" algn="ctr">
              <a:buNone/>
            </a:pPr>
            <a:r>
              <a:rPr lang="it-IT" dirty="0"/>
              <a:t>Relatore </a:t>
            </a:r>
          </a:p>
          <a:p>
            <a:pPr marL="0" indent="0" algn="ctr">
              <a:buNone/>
            </a:pPr>
            <a:r>
              <a:rPr lang="it-IT" dirty="0"/>
              <a:t>Dr. Salvatore  Dolce</a:t>
            </a:r>
          </a:p>
          <a:p>
            <a:pPr marL="0" indent="0" algn="ctr">
              <a:buNone/>
            </a:pPr>
            <a:r>
              <a:rPr lang="it-IT" dirty="0"/>
              <a:t>Coordinatore C.O. </a:t>
            </a:r>
          </a:p>
          <a:p>
            <a:pPr marL="0" indent="0" algn="ctr">
              <a:buNone/>
            </a:pPr>
            <a:r>
              <a:rPr lang="it-IT" dirty="0"/>
              <a:t>ASP 6 Palermo</a:t>
            </a:r>
          </a:p>
          <a:p>
            <a:pPr marL="0" indent="0" algn="ctr">
              <a:buNone/>
            </a:pPr>
            <a:r>
              <a:rPr lang="it-IT" dirty="0"/>
              <a:t>P.O. Termini Imerese </a:t>
            </a:r>
          </a:p>
        </p:txBody>
      </p:sp>
    </p:spTree>
    <p:extLst>
      <p:ext uri="{BB962C8B-B14F-4D97-AF65-F5344CB8AC3E}">
        <p14:creationId xmlns:p14="http://schemas.microsoft.com/office/powerpoint/2010/main" val="4055306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5A0056A-E9D5-AE9E-14A4-5BF26BAB498F}"/>
              </a:ext>
            </a:extLst>
          </p:cNvPr>
          <p:cNvSpPr txBox="1"/>
          <p:nvPr/>
        </p:nvSpPr>
        <p:spPr>
          <a:xfrm>
            <a:off x="-4427" y="1232922"/>
            <a:ext cx="9123203" cy="2677656"/>
          </a:xfrm>
          <a:prstGeom prst="rect">
            <a:avLst/>
          </a:prstGeom>
          <a:noFill/>
        </p:spPr>
        <p:txBody>
          <a:bodyPr wrap="square">
            <a:spAutoFit/>
          </a:bodyPr>
          <a:lstStyle/>
          <a:p>
            <a:pPr marL="0" indent="0" algn="ctr">
              <a:buNone/>
            </a:pPr>
            <a:r>
              <a:rPr lang="it-IT" sz="2800" b="0" i="0" dirty="0">
                <a:effectLst/>
                <a:latin typeface="+mn-lt"/>
              </a:rPr>
              <a:t>La</a:t>
            </a:r>
            <a:r>
              <a:rPr lang="it-IT" sz="2800" b="1" i="0" dirty="0">
                <a:effectLst/>
                <a:latin typeface="+mn-lt"/>
              </a:rPr>
              <a:t> gestione del rischio clinico</a:t>
            </a:r>
            <a:r>
              <a:rPr lang="it-IT" sz="2800" b="0" i="0" dirty="0">
                <a:effectLst/>
                <a:latin typeface="+mn-lt"/>
              </a:rPr>
              <a:t> in sanità </a:t>
            </a:r>
          </a:p>
          <a:p>
            <a:pPr marL="0" indent="0" algn="ctr">
              <a:buNone/>
            </a:pPr>
            <a:r>
              <a:rPr lang="it-IT" sz="2800" b="0" i="0" dirty="0">
                <a:effectLst/>
                <a:latin typeface="+mn-lt"/>
              </a:rPr>
              <a:t>(clinical risk management)</a:t>
            </a:r>
          </a:p>
          <a:p>
            <a:pPr marL="0" indent="0" algn="ctr">
              <a:buNone/>
            </a:pPr>
            <a:r>
              <a:rPr lang="it-IT" sz="2800" b="0" i="0" dirty="0">
                <a:effectLst/>
                <a:latin typeface="+mn-lt"/>
              </a:rPr>
              <a:t>rappresenta l’</a:t>
            </a:r>
            <a:r>
              <a:rPr lang="it-IT" sz="2800" b="1" i="0" dirty="0">
                <a:effectLst/>
                <a:latin typeface="+mn-lt"/>
              </a:rPr>
              <a:t>insieme delle azioni messe in atto per migliorare la qualità delle prestazioni sanitarie e garantire la sicurezza dei pazienti,</a:t>
            </a:r>
            <a:r>
              <a:rPr lang="it-IT" sz="2800" b="0" i="0" dirty="0">
                <a:effectLst/>
                <a:latin typeface="+mn-lt"/>
              </a:rPr>
              <a:t> </a:t>
            </a:r>
          </a:p>
          <a:p>
            <a:pPr marL="0" indent="0" algn="ctr">
              <a:buNone/>
            </a:pPr>
            <a:r>
              <a:rPr lang="it-IT" sz="2800" b="0" i="0" dirty="0">
                <a:effectLst/>
                <a:latin typeface="+mn-lt"/>
              </a:rPr>
              <a:t>sicurezza, tra l’altro, basata sull’apprendimento dall’errore. </a:t>
            </a:r>
          </a:p>
        </p:txBody>
      </p:sp>
    </p:spTree>
    <p:extLst>
      <p:ext uri="{BB962C8B-B14F-4D97-AF65-F5344CB8AC3E}">
        <p14:creationId xmlns:p14="http://schemas.microsoft.com/office/powerpoint/2010/main" val="3165026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E25E537-E103-808E-2539-64FF9EE71EDA}"/>
              </a:ext>
            </a:extLst>
          </p:cNvPr>
          <p:cNvSpPr txBox="1"/>
          <p:nvPr/>
        </p:nvSpPr>
        <p:spPr>
          <a:xfrm>
            <a:off x="484248" y="843558"/>
            <a:ext cx="8175504" cy="3046988"/>
          </a:xfrm>
          <a:prstGeom prst="rect">
            <a:avLst/>
          </a:prstGeom>
          <a:noFill/>
        </p:spPr>
        <p:txBody>
          <a:bodyPr wrap="square">
            <a:spAutoFit/>
          </a:bodyPr>
          <a:lstStyle/>
          <a:p>
            <a:pPr algn="ctr" eaLnBrk="0" fontAlgn="base" hangingPunct="0">
              <a:spcBef>
                <a:spcPct val="0"/>
              </a:spcBef>
              <a:spcAft>
                <a:spcPct val="0"/>
              </a:spcAft>
              <a:defRPr/>
            </a:pPr>
            <a:r>
              <a:rPr lang="it-IT" sz="2400" dirty="0">
                <a:latin typeface="Arial"/>
              </a:rPr>
              <a:t>Solo una </a:t>
            </a:r>
            <a:r>
              <a:rPr lang="it-IT" sz="2400" b="1" dirty="0">
                <a:latin typeface="Arial"/>
              </a:rPr>
              <a:t>gestione integrata del rischio </a:t>
            </a:r>
            <a:r>
              <a:rPr lang="it-IT" sz="2400" dirty="0">
                <a:latin typeface="Arial"/>
              </a:rPr>
              <a:t>può portare a:</a:t>
            </a:r>
          </a:p>
          <a:p>
            <a:pPr algn="ctr" eaLnBrk="0" fontAlgn="base" hangingPunct="0">
              <a:spcBef>
                <a:spcPct val="0"/>
              </a:spcBef>
              <a:spcAft>
                <a:spcPct val="0"/>
              </a:spcAft>
              <a:defRPr/>
            </a:pPr>
            <a:endParaRPr lang="it-IT" sz="2400" dirty="0">
              <a:latin typeface="Arial"/>
            </a:endParaRPr>
          </a:p>
          <a:p>
            <a:pPr marL="457200" indent="-457200" eaLnBrk="0" fontAlgn="base" hangingPunct="0">
              <a:spcBef>
                <a:spcPct val="0"/>
              </a:spcBef>
              <a:spcAft>
                <a:spcPct val="0"/>
              </a:spcAft>
              <a:buFont typeface="Arial" panose="020B0604020202020204" pitchFamily="34" charset="0"/>
              <a:buChar char="•"/>
              <a:defRPr/>
            </a:pPr>
            <a:r>
              <a:rPr lang="it-IT" sz="2400" dirty="0">
                <a:latin typeface="Arial"/>
              </a:rPr>
              <a:t>cambiamenti nella pratica clinica, </a:t>
            </a:r>
          </a:p>
          <a:p>
            <a:pPr marL="457200" indent="-457200" eaLnBrk="0" fontAlgn="base" hangingPunct="0">
              <a:spcBef>
                <a:spcPct val="0"/>
              </a:spcBef>
              <a:spcAft>
                <a:spcPct val="0"/>
              </a:spcAft>
              <a:buFont typeface="Arial" panose="020B0604020202020204" pitchFamily="34" charset="0"/>
              <a:buChar char="•"/>
              <a:defRPr/>
            </a:pPr>
            <a:r>
              <a:rPr lang="it-IT" sz="2400" dirty="0">
                <a:latin typeface="Arial"/>
              </a:rPr>
              <a:t>una cultura della salute più attenta e vicina al paziente e agli operatori,</a:t>
            </a:r>
          </a:p>
          <a:p>
            <a:pPr marL="457200" indent="-457200" eaLnBrk="0" fontAlgn="base" hangingPunct="0">
              <a:spcBef>
                <a:spcPct val="0"/>
              </a:spcBef>
              <a:spcAft>
                <a:spcPct val="0"/>
              </a:spcAft>
              <a:buFont typeface="Arial" panose="020B0604020202020204" pitchFamily="34" charset="0"/>
              <a:buChar char="•"/>
              <a:defRPr/>
            </a:pPr>
            <a:r>
              <a:rPr lang="it-IT" sz="2400" dirty="0">
                <a:latin typeface="Arial"/>
              </a:rPr>
              <a:t>una diminuzione dei costi delle prestazioni</a:t>
            </a:r>
          </a:p>
          <a:p>
            <a:pPr marL="457200" indent="-457200" eaLnBrk="0" fontAlgn="base" hangingPunct="0">
              <a:spcBef>
                <a:spcPct val="0"/>
              </a:spcBef>
              <a:spcAft>
                <a:spcPct val="0"/>
              </a:spcAft>
              <a:buFont typeface="Arial" panose="020B0604020202020204" pitchFamily="34" charset="0"/>
              <a:buChar char="•"/>
              <a:defRPr/>
            </a:pPr>
            <a:r>
              <a:rPr lang="it-IT" sz="2400" dirty="0">
                <a:latin typeface="Arial"/>
              </a:rPr>
              <a:t>la destinazione di risorse su interventi tesi a sviluppare organizzazioni e strutture sanitarie sicure ed efficienti.</a:t>
            </a:r>
          </a:p>
        </p:txBody>
      </p:sp>
    </p:spTree>
    <p:extLst>
      <p:ext uri="{BB962C8B-B14F-4D97-AF65-F5344CB8AC3E}">
        <p14:creationId xmlns:p14="http://schemas.microsoft.com/office/powerpoint/2010/main" val="1212259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A3EB3857-5883-E6F5-91BB-83C3363A9969}"/>
              </a:ext>
            </a:extLst>
          </p:cNvPr>
          <p:cNvSpPr txBox="1"/>
          <p:nvPr/>
        </p:nvSpPr>
        <p:spPr>
          <a:xfrm>
            <a:off x="431540" y="1059582"/>
            <a:ext cx="8280920" cy="341632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2400" b="0" i="0" u="none" strike="noStrike" kern="1200" cap="none" spc="0" normalizeH="0" baseline="0" noProof="0" dirty="0">
                <a:ln>
                  <a:noFill/>
                </a:ln>
                <a:effectLst/>
                <a:uLnTx/>
                <a:uFillTx/>
                <a:latin typeface="Arial"/>
                <a:ea typeface="+mn-ea"/>
                <a:cs typeface="+mn-cs"/>
              </a:rPr>
              <a:t>La chirurgia, per l'elevata complessità che la contraddistingue, necessita di </a:t>
            </a:r>
            <a:r>
              <a:rPr kumimoji="0" lang="it-IT" sz="2400" b="1" i="0" u="none" strike="noStrike" kern="1200" cap="none" spc="0" normalizeH="0" baseline="0" noProof="0" dirty="0">
                <a:ln>
                  <a:noFill/>
                </a:ln>
                <a:effectLst/>
                <a:uLnTx/>
                <a:uFillTx/>
                <a:latin typeface="Arial"/>
                <a:ea typeface="+mn-ea"/>
                <a:cs typeface="+mn-cs"/>
              </a:rPr>
              <a:t>elevati livelli di sicurezza</a:t>
            </a:r>
            <a:r>
              <a:rPr kumimoji="0" lang="it-IT" sz="2400" b="0" i="0" u="none" strike="noStrike" kern="1200" cap="none" spc="0" normalizeH="0" baseline="0" noProof="0" dirty="0">
                <a:ln>
                  <a:noFill/>
                </a:ln>
                <a:effectLst/>
                <a:uLnTx/>
                <a:uFillTx/>
                <a:latin typeface="Arial"/>
                <a:ea typeface="+mn-ea"/>
                <a:cs typeface="+mn-cs"/>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2400" b="0" i="0" u="none" strike="noStrike" kern="1200" cap="none" spc="0" normalizeH="0" baseline="0" noProof="0" dirty="0">
                <a:ln>
                  <a:noFill/>
                </a:ln>
                <a:effectLst/>
                <a:uLnTx/>
                <a:uFillTx/>
                <a:latin typeface="Arial"/>
                <a:ea typeface="+mn-ea"/>
                <a:cs typeface="+mn-cs"/>
              </a:rPr>
              <a:t>In ambito internazionale viene data sempre più attenzione alle problematiche relative alla </a:t>
            </a:r>
            <a:r>
              <a:rPr kumimoji="0" lang="it-IT" sz="2400" b="1" i="0" u="none" strike="noStrike" kern="1200" cap="none" spc="0" normalizeH="0" baseline="0" noProof="0" dirty="0">
                <a:ln>
                  <a:noFill/>
                </a:ln>
                <a:effectLst/>
                <a:uLnTx/>
                <a:uFillTx/>
                <a:latin typeface="Arial"/>
                <a:ea typeface="+mn-ea"/>
                <a:cs typeface="+mn-cs"/>
              </a:rPr>
              <a:t>sicurezza in sala operatoria</a:t>
            </a:r>
            <a:r>
              <a:rPr kumimoji="0" lang="it-IT" sz="2400" b="0" i="0" u="none" strike="noStrike" kern="1200" cap="none" spc="0" normalizeH="0" baseline="0" noProof="0" dirty="0">
                <a:ln>
                  <a:noFill/>
                </a:ln>
                <a:effectLst/>
                <a:uLnTx/>
                <a:uFillTx/>
                <a:latin typeface="Arial"/>
                <a:ea typeface="+mn-ea"/>
                <a:cs typeface="+mn-cs"/>
              </a:rPr>
              <a:t>, in quanto gli eventi avversi in chirurgia costituiscono una percentuale rilevante.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2400" b="0" i="0" u="none" strike="noStrike" kern="1200" cap="none" spc="0" normalizeH="0" baseline="0" noProof="0" dirty="0">
                <a:ln>
                  <a:noFill/>
                </a:ln>
                <a:effectLst/>
                <a:uLnTx/>
                <a:uFillTx/>
                <a:latin typeface="Arial"/>
                <a:ea typeface="+mn-ea"/>
                <a:cs typeface="+mn-cs"/>
              </a:rPr>
              <a:t>In questo senso, l'impiego delle </a:t>
            </a:r>
            <a:r>
              <a:rPr kumimoji="0" lang="it-IT" sz="2400" b="1" i="0" u="sng" strike="noStrike" kern="1200" cap="none" spc="0" normalizeH="0" baseline="0" noProof="0" dirty="0">
                <a:ln>
                  <a:noFill/>
                </a:ln>
                <a:solidFill>
                  <a:srgbClr val="FF0000"/>
                </a:solidFill>
                <a:effectLst/>
                <a:uLnTx/>
                <a:uFillTx/>
                <a:latin typeface="Arial"/>
                <a:ea typeface="+mn-ea"/>
                <a:cs typeface="+mn-cs"/>
              </a:rPr>
              <a:t>checklist di sala operatoria </a:t>
            </a:r>
            <a:r>
              <a:rPr kumimoji="0" lang="it-IT" sz="2400" b="0" i="0" u="none" strike="noStrike" kern="1200" cap="none" spc="0" normalizeH="0" baseline="0" noProof="0" dirty="0">
                <a:ln>
                  <a:noFill/>
                </a:ln>
                <a:effectLst/>
                <a:uLnTx/>
                <a:uFillTx/>
                <a:latin typeface="Arial"/>
                <a:ea typeface="+mn-ea"/>
                <a:cs typeface="+mn-cs"/>
              </a:rPr>
              <a:t>è uno degli </a:t>
            </a:r>
            <a:r>
              <a:rPr kumimoji="0" lang="it-IT" sz="2400" b="1" i="0" u="none" strike="noStrike" kern="1200" cap="none" spc="0" normalizeH="0" baseline="0" noProof="0" dirty="0">
                <a:ln>
                  <a:noFill/>
                </a:ln>
                <a:effectLst/>
                <a:uLnTx/>
                <a:uFillTx/>
                <a:latin typeface="Arial"/>
                <a:ea typeface="+mn-ea"/>
                <a:cs typeface="+mn-cs"/>
              </a:rPr>
              <a:t>strumenti</a:t>
            </a:r>
            <a:r>
              <a:rPr kumimoji="0" lang="it-IT" sz="2400" b="0" i="0" u="none" strike="noStrike" kern="1200" cap="none" spc="0" normalizeH="0" baseline="0" noProof="0" dirty="0">
                <a:ln>
                  <a:noFill/>
                </a:ln>
                <a:effectLst/>
                <a:uLnTx/>
                <a:uFillTx/>
                <a:latin typeface="Arial"/>
                <a:ea typeface="+mn-ea"/>
                <a:cs typeface="+mn-cs"/>
              </a:rPr>
              <a:t> introdotti con l'intento di </a:t>
            </a:r>
            <a:r>
              <a:rPr kumimoji="0" lang="it-IT" sz="2400" b="1" i="0" u="none" strike="noStrike" kern="1200" cap="none" spc="0" normalizeH="0" baseline="0" noProof="0" dirty="0">
                <a:ln>
                  <a:noFill/>
                </a:ln>
                <a:effectLst/>
                <a:uLnTx/>
                <a:uFillTx/>
                <a:latin typeface="Arial"/>
                <a:ea typeface="+mn-ea"/>
                <a:cs typeface="+mn-cs"/>
              </a:rPr>
              <a:t>garantire adeguati livelli di qualità e di sicurezza. </a:t>
            </a:r>
          </a:p>
        </p:txBody>
      </p:sp>
    </p:spTree>
    <p:extLst>
      <p:ext uri="{BB962C8B-B14F-4D97-AF65-F5344CB8AC3E}">
        <p14:creationId xmlns:p14="http://schemas.microsoft.com/office/powerpoint/2010/main" val="615160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A64D8A4-6071-826C-72EC-D4CC14E90FD4}"/>
              </a:ext>
            </a:extLst>
          </p:cNvPr>
          <p:cNvSpPr txBox="1"/>
          <p:nvPr/>
        </p:nvSpPr>
        <p:spPr>
          <a:xfrm>
            <a:off x="609854" y="915566"/>
            <a:ext cx="7924292" cy="769441"/>
          </a:xfrm>
          <a:prstGeom prst="rect">
            <a:avLst/>
          </a:prstGeom>
          <a:noFill/>
        </p:spPr>
        <p:txBody>
          <a:bodyPr wrap="square">
            <a:spAutoFit/>
          </a:bodyPr>
          <a:lstStyle/>
          <a:p>
            <a:pPr algn="ctr"/>
            <a:r>
              <a:rPr lang="it-IT" sz="4400" dirty="0">
                <a:effectLst/>
                <a:latin typeface="+mj-lt"/>
              </a:rPr>
              <a:t>Il concetto di </a:t>
            </a:r>
            <a:r>
              <a:rPr lang="it-IT" sz="4400" b="1" dirty="0">
                <a:effectLst/>
                <a:latin typeface="+mj-lt"/>
              </a:rPr>
              <a:t>bundle </a:t>
            </a:r>
            <a:r>
              <a:rPr lang="it-IT" sz="4400" dirty="0">
                <a:effectLst/>
                <a:latin typeface="+mj-lt"/>
              </a:rPr>
              <a:t>(1)</a:t>
            </a:r>
            <a:endParaRPr lang="it-IT" sz="4400" dirty="0">
              <a:latin typeface="+mj-lt"/>
            </a:endParaRPr>
          </a:p>
        </p:txBody>
      </p:sp>
      <p:sp>
        <p:nvSpPr>
          <p:cNvPr id="4" name="CasellaDiTesto 3">
            <a:extLst>
              <a:ext uri="{FF2B5EF4-FFF2-40B4-BE49-F238E27FC236}">
                <a16:creationId xmlns:a16="http://schemas.microsoft.com/office/drawing/2014/main" id="{D5AB4E2D-55AE-2BB0-911B-23417304B08E}"/>
              </a:ext>
            </a:extLst>
          </p:cNvPr>
          <p:cNvSpPr txBox="1"/>
          <p:nvPr/>
        </p:nvSpPr>
        <p:spPr>
          <a:xfrm>
            <a:off x="755576" y="1995686"/>
            <a:ext cx="7632848" cy="2677656"/>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2400" b="0" i="0" u="none" strike="noStrike" kern="1200" cap="none" spc="0" normalizeH="0" baseline="0" noProof="0" dirty="0">
                <a:ln>
                  <a:noFill/>
                </a:ln>
                <a:effectLst/>
                <a:uLnTx/>
                <a:uFillTx/>
                <a:latin typeface="Arial"/>
                <a:ea typeface="+mn-ea"/>
                <a:cs typeface="+mn-cs"/>
              </a:rPr>
              <a:t>Il concetto di </a:t>
            </a:r>
            <a:r>
              <a:rPr kumimoji="0" lang="it-IT" sz="2400" b="1" i="0" u="none" strike="noStrike" kern="1200" cap="none" spc="0" normalizeH="0" baseline="0" noProof="0" dirty="0">
                <a:ln>
                  <a:noFill/>
                </a:ln>
                <a:effectLst/>
                <a:uLnTx/>
                <a:uFillTx/>
                <a:latin typeface="Arial"/>
                <a:ea typeface="+mn-ea"/>
                <a:cs typeface="+mn-cs"/>
              </a:rPr>
              <a:t>bundle</a:t>
            </a:r>
            <a:r>
              <a:rPr kumimoji="0" lang="it-IT" sz="2400" b="0" i="0" u="none" strike="noStrike" kern="1200" cap="none" spc="0" normalizeH="0" baseline="0" noProof="0" dirty="0">
                <a:ln>
                  <a:noFill/>
                </a:ln>
                <a:effectLst/>
                <a:uLnTx/>
                <a:uFillTx/>
                <a:latin typeface="Arial"/>
                <a:ea typeface="+mn-ea"/>
                <a:cs typeface="+mn-cs"/>
              </a:rPr>
              <a:t> (“pacchetto di cura”)</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2400" b="0" i="0" u="none" strike="noStrike" kern="1200" cap="none" spc="0" normalizeH="0" baseline="0" noProof="0" dirty="0">
                <a:ln>
                  <a:noFill/>
                </a:ln>
                <a:effectLst/>
                <a:uLnTx/>
                <a:uFillTx/>
                <a:latin typeface="Arial"/>
                <a:ea typeface="+mn-ea"/>
                <a:cs typeface="+mn-cs"/>
              </a:rPr>
              <a:t>è stato sviluppato a partire dal 2001 in Massachusetts</a:t>
            </a:r>
            <a:r>
              <a:rPr lang="it-IT" sz="2400" dirty="0">
                <a:latin typeface="Arial"/>
              </a:rPr>
              <a:t>n (</a:t>
            </a:r>
            <a:r>
              <a:rPr kumimoji="0" lang="it-IT" sz="2400" b="0" i="0" u="none" strike="noStrike" kern="1200" cap="none" spc="0" normalizeH="0" baseline="0" noProof="0" dirty="0">
                <a:ln>
                  <a:noFill/>
                </a:ln>
                <a:effectLst/>
                <a:uLnTx/>
                <a:uFillTx/>
                <a:latin typeface="Arial"/>
                <a:ea typeface="+mn-ea"/>
                <a:cs typeface="+mn-cs"/>
              </a:rPr>
              <a:t>USA), </a:t>
            </a:r>
            <a:r>
              <a:rPr lang="it-IT" sz="2400" dirty="0">
                <a:latin typeface="Arial"/>
              </a:rPr>
              <a:t>con l’</a:t>
            </a:r>
            <a:r>
              <a:rPr kumimoji="0" lang="it-IT" sz="2400" b="0" i="0" u="none" strike="noStrike" kern="1200" cap="none" spc="0" normalizeH="0" baseline="0" noProof="0" dirty="0">
                <a:ln>
                  <a:noFill/>
                </a:ln>
                <a:effectLst/>
                <a:uLnTx/>
                <a:uFillTx/>
                <a:latin typeface="Arial"/>
                <a:ea typeface="+mn-ea"/>
                <a:cs typeface="+mn-cs"/>
              </a:rPr>
              <a:t>obiettivo di migliorare la qualità nelle organizzazioni sanitarie,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2400" b="0" i="0" u="none" strike="noStrike" kern="1200" cap="none" spc="0" normalizeH="0" baseline="0" noProof="0" dirty="0">
                <a:ln>
                  <a:noFill/>
                </a:ln>
                <a:effectLst/>
                <a:uLnTx/>
                <a:uFillTx/>
                <a:latin typeface="Arial"/>
                <a:ea typeface="+mn-ea"/>
                <a:cs typeface="+mn-cs"/>
              </a:rPr>
              <a:t>per aiutare gli operatori sanitari a prendersi cura dei pazienti, soprattutto per trattamenti ad alto rischio. </a:t>
            </a:r>
            <a:br>
              <a:rPr kumimoji="0" lang="it-IT" sz="2400" b="0" i="0" u="none" strike="noStrike" kern="1200" cap="none" spc="0" normalizeH="0" baseline="0" noProof="0" dirty="0">
                <a:ln>
                  <a:noFill/>
                </a:ln>
                <a:effectLst/>
                <a:uLnTx/>
                <a:uFillTx/>
                <a:latin typeface="Arial"/>
                <a:ea typeface="+mn-ea"/>
                <a:cs typeface="+mn-cs"/>
              </a:rPr>
            </a:br>
            <a:endParaRPr kumimoji="0" lang="it-IT" sz="2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609589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E9A20A1-50E1-6338-B54B-DBFCE3397E9D}"/>
              </a:ext>
            </a:extLst>
          </p:cNvPr>
          <p:cNvSpPr txBox="1"/>
          <p:nvPr/>
        </p:nvSpPr>
        <p:spPr>
          <a:xfrm>
            <a:off x="717866" y="793089"/>
            <a:ext cx="7708268" cy="769441"/>
          </a:xfrm>
          <a:prstGeom prst="rect">
            <a:avLst/>
          </a:prstGeom>
          <a:noFill/>
        </p:spPr>
        <p:txBody>
          <a:bodyPr wrap="square">
            <a:spAutoFit/>
          </a:bodyPr>
          <a:lstStyle/>
          <a:p>
            <a:pPr algn="ctr"/>
            <a:r>
              <a:rPr lang="it-IT" sz="4400" dirty="0">
                <a:effectLst/>
                <a:latin typeface="+mj-lt"/>
              </a:rPr>
              <a:t>Il concetto di </a:t>
            </a:r>
            <a:r>
              <a:rPr lang="it-IT" sz="4400" b="1" dirty="0">
                <a:effectLst/>
                <a:latin typeface="+mj-lt"/>
              </a:rPr>
              <a:t>bundle </a:t>
            </a:r>
            <a:r>
              <a:rPr lang="it-IT" sz="4400" dirty="0">
                <a:effectLst/>
                <a:latin typeface="+mj-lt"/>
              </a:rPr>
              <a:t>(2)</a:t>
            </a:r>
            <a:endParaRPr lang="it-IT" sz="4400" dirty="0">
              <a:latin typeface="+mj-lt"/>
            </a:endParaRPr>
          </a:p>
        </p:txBody>
      </p:sp>
      <p:sp>
        <p:nvSpPr>
          <p:cNvPr id="4" name="CasellaDiTesto 3">
            <a:extLst>
              <a:ext uri="{FF2B5EF4-FFF2-40B4-BE49-F238E27FC236}">
                <a16:creationId xmlns:a16="http://schemas.microsoft.com/office/drawing/2014/main" id="{E1D51C43-BB70-B00E-4B77-61A4E8F95085}"/>
              </a:ext>
            </a:extLst>
          </p:cNvPr>
          <p:cNvSpPr txBox="1"/>
          <p:nvPr/>
        </p:nvSpPr>
        <p:spPr>
          <a:xfrm>
            <a:off x="539552" y="1995686"/>
            <a:ext cx="7486935" cy="2800767"/>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it-IT" sz="2400" dirty="0">
                <a:latin typeface="Arial"/>
              </a:rPr>
              <a:t>È</a:t>
            </a:r>
            <a:r>
              <a:rPr kumimoji="0" lang="it-IT" sz="2400" i="0" u="none" strike="noStrike" kern="1200" cap="none" spc="0" normalizeH="0" baseline="0" noProof="0" dirty="0">
                <a:ln>
                  <a:noFill/>
                </a:ln>
                <a:effectLst/>
                <a:uLnTx/>
                <a:uFillTx/>
                <a:latin typeface="Arial"/>
                <a:ea typeface="+mn-ea"/>
                <a:cs typeface="+mn-cs"/>
              </a:rPr>
              <a:t> un insieme di comportamenti, interventi e/o pratiche </a:t>
            </a:r>
            <a:r>
              <a:rPr kumimoji="0" lang="it-IT" sz="2400" i="0" u="none" strike="noStrike" kern="1200" cap="none" spc="0" normalizeH="0" baseline="0" noProof="0" dirty="0" err="1">
                <a:ln>
                  <a:noFill/>
                </a:ln>
                <a:effectLst/>
                <a:uLnTx/>
                <a:uFillTx/>
                <a:latin typeface="Arial"/>
                <a:ea typeface="+mn-ea"/>
                <a:cs typeface="+mn-cs"/>
              </a:rPr>
              <a:t>evidence-based</a:t>
            </a:r>
            <a:r>
              <a:rPr kumimoji="0" lang="it-IT" sz="2400" i="0" u="none" strike="noStrike" kern="1200" cap="none" spc="0" normalizeH="0" baseline="0" noProof="0" dirty="0">
                <a:ln>
                  <a:noFill/>
                </a:ln>
                <a:effectLst/>
                <a:uLnTx/>
                <a:uFillTx/>
                <a:latin typeface="Arial"/>
                <a:ea typeface="+mn-ea"/>
                <a:cs typeface="+mn-cs"/>
              </a:rPr>
              <a:t> (basate su review sistematiche e studi clinici) rivolti ad una specifica tipologia di pazienti e setting di cura, al fine di migliorarne l’efficacia e la sicurezza.</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it-IT" sz="2400" dirty="0">
              <a:latin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3200" b="1" i="0" u="none" strike="noStrike" kern="1200" cap="none" spc="0" normalizeH="0" baseline="0" noProof="0" dirty="0">
              <a:ln>
                <a:noFill/>
              </a:ln>
              <a:solidFill>
                <a:srgbClr val="094F88"/>
              </a:solidFill>
              <a:effectLst/>
              <a:uLnTx/>
              <a:uFillTx/>
              <a:latin typeface="Arial"/>
              <a:ea typeface="+mn-ea"/>
              <a:cs typeface="+mn-cs"/>
            </a:endParaRPr>
          </a:p>
        </p:txBody>
      </p:sp>
    </p:spTree>
    <p:extLst>
      <p:ext uri="{BB962C8B-B14F-4D97-AF65-F5344CB8AC3E}">
        <p14:creationId xmlns:p14="http://schemas.microsoft.com/office/powerpoint/2010/main" val="2569910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C44CD45-A1BF-B445-B6C0-0899FD41ECAB}"/>
              </a:ext>
            </a:extLst>
          </p:cNvPr>
          <p:cNvSpPr txBox="1"/>
          <p:nvPr/>
        </p:nvSpPr>
        <p:spPr>
          <a:xfrm>
            <a:off x="717866" y="771550"/>
            <a:ext cx="7708268" cy="769441"/>
          </a:xfrm>
          <a:prstGeom prst="rect">
            <a:avLst/>
          </a:prstGeom>
          <a:noFill/>
        </p:spPr>
        <p:txBody>
          <a:bodyPr wrap="square">
            <a:spAutoFit/>
          </a:bodyPr>
          <a:lstStyle/>
          <a:p>
            <a:pPr algn="ctr"/>
            <a:r>
              <a:rPr lang="it-IT" sz="4400" dirty="0">
                <a:effectLst/>
                <a:latin typeface="+mj-lt"/>
              </a:rPr>
              <a:t>Il concetto di </a:t>
            </a:r>
            <a:r>
              <a:rPr lang="it-IT" sz="4400" b="1" dirty="0">
                <a:effectLst/>
                <a:latin typeface="+mj-lt"/>
              </a:rPr>
              <a:t>bundle </a:t>
            </a:r>
            <a:r>
              <a:rPr lang="it-IT" sz="4400" dirty="0">
                <a:effectLst/>
                <a:latin typeface="+mj-lt"/>
              </a:rPr>
              <a:t>(3)</a:t>
            </a:r>
            <a:endParaRPr lang="it-IT" sz="4400" dirty="0">
              <a:latin typeface="+mj-lt"/>
            </a:endParaRPr>
          </a:p>
        </p:txBody>
      </p:sp>
      <p:sp>
        <p:nvSpPr>
          <p:cNvPr id="3" name="CasellaDiTesto 2">
            <a:extLst>
              <a:ext uri="{FF2B5EF4-FFF2-40B4-BE49-F238E27FC236}">
                <a16:creationId xmlns:a16="http://schemas.microsoft.com/office/drawing/2014/main" id="{4808BCA2-E54F-6A29-B249-F0E28548464F}"/>
              </a:ext>
            </a:extLst>
          </p:cNvPr>
          <p:cNvSpPr txBox="1"/>
          <p:nvPr/>
        </p:nvSpPr>
        <p:spPr>
          <a:xfrm>
            <a:off x="992797" y="1171150"/>
            <a:ext cx="7158406" cy="3046988"/>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lang="it-IT" sz="2400" dirty="0">
              <a:solidFill>
                <a:srgbClr val="094F88"/>
              </a:solidFill>
              <a:latin typeface="Arial"/>
            </a:endParaRPr>
          </a:p>
          <a:p>
            <a:pPr algn="ctr">
              <a:defRPr/>
            </a:pPr>
            <a:r>
              <a:rPr lang="it-IT" sz="2400" dirty="0"/>
              <a:t>Il bundle è un opportunità per semplificare le decisioni, ridurre omissioni ed errori,</a:t>
            </a:r>
          </a:p>
          <a:p>
            <a:pPr algn="ctr">
              <a:defRPr/>
            </a:pPr>
            <a:r>
              <a:rPr lang="it-IT" sz="2400" dirty="0"/>
              <a:t>promuovere gli obiettivi di cura, promuovere soluzioni assistenziali coerenti, e soprattutto, proprio per l’immediatezza che lo contraddistingue,</a:t>
            </a:r>
          </a:p>
          <a:p>
            <a:pPr algn="ctr">
              <a:defRPr/>
            </a:pPr>
            <a:r>
              <a:rPr lang="it-IT" sz="2400" dirty="0"/>
              <a:t>promuovere la compliance degli operatori.</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2400" b="1" i="0" u="none" strike="noStrike" kern="1200" cap="none" spc="0" normalizeH="0" baseline="0" noProof="0" dirty="0">
              <a:ln>
                <a:noFill/>
              </a:ln>
              <a:solidFill>
                <a:srgbClr val="094F88"/>
              </a:solidFill>
              <a:effectLst/>
              <a:uLnTx/>
              <a:uFillTx/>
              <a:latin typeface="Arial"/>
              <a:ea typeface="+mn-ea"/>
              <a:cs typeface="+mn-cs"/>
            </a:endParaRPr>
          </a:p>
        </p:txBody>
      </p:sp>
    </p:spTree>
    <p:extLst>
      <p:ext uri="{BB962C8B-B14F-4D97-AF65-F5344CB8AC3E}">
        <p14:creationId xmlns:p14="http://schemas.microsoft.com/office/powerpoint/2010/main" val="1905644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22654F4-4F3C-AC87-938A-2B21C72812CF}"/>
              </a:ext>
            </a:extLst>
          </p:cNvPr>
          <p:cNvSpPr txBox="1"/>
          <p:nvPr/>
        </p:nvSpPr>
        <p:spPr>
          <a:xfrm>
            <a:off x="1115615" y="843558"/>
            <a:ext cx="6912769" cy="769441"/>
          </a:xfrm>
          <a:prstGeom prst="rect">
            <a:avLst/>
          </a:prstGeom>
          <a:noFill/>
        </p:spPr>
        <p:txBody>
          <a:bodyPr wrap="square">
            <a:spAutoFit/>
          </a:bodyPr>
          <a:lstStyle/>
          <a:p>
            <a:pPr algn="ctr"/>
            <a:r>
              <a:rPr lang="it-IT" sz="4400" dirty="0">
                <a:effectLst/>
                <a:latin typeface="+mj-lt"/>
              </a:rPr>
              <a:t>Il concetto di </a:t>
            </a:r>
            <a:r>
              <a:rPr lang="it-IT" sz="4400" b="1" dirty="0">
                <a:effectLst/>
                <a:latin typeface="+mj-lt"/>
              </a:rPr>
              <a:t>bundle </a:t>
            </a:r>
            <a:r>
              <a:rPr lang="it-IT" sz="4400" dirty="0">
                <a:effectLst/>
                <a:latin typeface="+mj-lt"/>
              </a:rPr>
              <a:t>(4)</a:t>
            </a:r>
            <a:endParaRPr lang="it-IT" sz="4400" dirty="0">
              <a:latin typeface="+mj-lt"/>
            </a:endParaRPr>
          </a:p>
        </p:txBody>
      </p:sp>
      <p:sp>
        <p:nvSpPr>
          <p:cNvPr id="4" name="CasellaDiTesto 3">
            <a:extLst>
              <a:ext uri="{FF2B5EF4-FFF2-40B4-BE49-F238E27FC236}">
                <a16:creationId xmlns:a16="http://schemas.microsoft.com/office/drawing/2014/main" id="{44B36108-E7F6-DAFB-4BA0-A03C380E8F23}"/>
              </a:ext>
            </a:extLst>
          </p:cNvPr>
          <p:cNvSpPr txBox="1"/>
          <p:nvPr/>
        </p:nvSpPr>
        <p:spPr>
          <a:xfrm>
            <a:off x="683567" y="1626149"/>
            <a:ext cx="7776864" cy="341632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2400" b="0" i="0" u="none" strike="noStrike" kern="1200" cap="none" spc="0" normalizeH="0" baseline="0" noProof="0" dirty="0">
                <a:ln>
                  <a:noFill/>
                </a:ln>
                <a:effectLst/>
                <a:uLnTx/>
                <a:uFillTx/>
                <a:latin typeface="Arial"/>
                <a:ea typeface="+mn-ea"/>
                <a:cs typeface="+mn-cs"/>
              </a:rPr>
              <a:t>Sulla base di tali premesse nel nostro C.O. utilizziamo la metodologia del bundle per la prevenzione delle infezioni correlate all’assistenza (ICA), in particolare per la prevenzione delle infezioni del sito chirurgico.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2400" b="0" i="0" u="none" strike="noStrike" kern="1200" cap="none" spc="0" normalizeH="0" baseline="0" noProof="0" dirty="0">
                <a:ln>
                  <a:noFill/>
                </a:ln>
                <a:effectLst/>
                <a:uLnTx/>
                <a:uFillTx/>
                <a:latin typeface="Arial"/>
                <a:ea typeface="+mn-ea"/>
                <a:cs typeface="+mn-cs"/>
              </a:rPr>
              <a:t>Gli studi in letteratura hanno evidenziato che l’applicazione dei bundle alla prevenzione delle ICA determina una riduzione dei tassi di mortalità, d’infezione e dei tempi di degenza. </a:t>
            </a:r>
            <a:br>
              <a:rPr kumimoji="0" lang="it-IT" sz="2400" b="0" i="0" u="none" strike="noStrike" kern="1200" cap="none" spc="0" normalizeH="0" baseline="0" noProof="0" dirty="0">
                <a:ln>
                  <a:noFill/>
                </a:ln>
                <a:effectLst/>
                <a:uLnTx/>
                <a:uFillTx/>
                <a:latin typeface="Arial"/>
                <a:ea typeface="+mn-ea"/>
                <a:cs typeface="+mn-cs"/>
              </a:rPr>
            </a:br>
            <a:endParaRPr kumimoji="0" lang="it-IT" sz="2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939766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FD101FD-0879-D3BA-C210-AE44DE223DBA}"/>
              </a:ext>
            </a:extLst>
          </p:cNvPr>
          <p:cNvSpPr txBox="1"/>
          <p:nvPr/>
        </p:nvSpPr>
        <p:spPr>
          <a:xfrm>
            <a:off x="197768" y="843558"/>
            <a:ext cx="8748464" cy="769441"/>
          </a:xfrm>
          <a:prstGeom prst="rect">
            <a:avLst/>
          </a:prstGeom>
          <a:noFill/>
        </p:spPr>
        <p:txBody>
          <a:bodyPr wrap="square">
            <a:spAutoFit/>
          </a:bodyPr>
          <a:lstStyle/>
          <a:p>
            <a:pPr algn="ctr"/>
            <a:r>
              <a:rPr lang="it-IT" sz="4400" dirty="0">
                <a:effectLst/>
                <a:latin typeface="+mj-lt"/>
              </a:rPr>
              <a:t>Il concetto di </a:t>
            </a:r>
            <a:r>
              <a:rPr lang="it-IT" sz="4400" b="1" dirty="0">
                <a:effectLst/>
                <a:latin typeface="+mj-lt"/>
              </a:rPr>
              <a:t>bundle </a:t>
            </a:r>
            <a:r>
              <a:rPr lang="it-IT" sz="4400" dirty="0">
                <a:effectLst/>
                <a:latin typeface="+mj-lt"/>
              </a:rPr>
              <a:t>(5)</a:t>
            </a:r>
            <a:endParaRPr lang="it-IT" sz="4400" dirty="0">
              <a:latin typeface="+mj-lt"/>
            </a:endParaRPr>
          </a:p>
        </p:txBody>
      </p:sp>
      <p:sp>
        <p:nvSpPr>
          <p:cNvPr id="4" name="CasellaDiTesto 3">
            <a:extLst>
              <a:ext uri="{FF2B5EF4-FFF2-40B4-BE49-F238E27FC236}">
                <a16:creationId xmlns:a16="http://schemas.microsoft.com/office/drawing/2014/main" id="{227817EE-C8E7-A5C4-F526-8D6A6252B197}"/>
              </a:ext>
            </a:extLst>
          </p:cNvPr>
          <p:cNvSpPr txBox="1"/>
          <p:nvPr/>
        </p:nvSpPr>
        <p:spPr>
          <a:xfrm>
            <a:off x="683568" y="1563638"/>
            <a:ext cx="7776864" cy="2862322"/>
          </a:xfrm>
          <a:prstGeom prst="rect">
            <a:avLst/>
          </a:prstGeom>
          <a:noFill/>
        </p:spPr>
        <p:txBody>
          <a:bodyPr wrap="square">
            <a:spAutoFit/>
          </a:bodyPr>
          <a:lstStyle/>
          <a:p>
            <a:pPr marL="457200" indent="-457200" algn="ctr">
              <a:buFont typeface="Arial" panose="020B0604020202020204" pitchFamily="34" charset="0"/>
              <a:buChar char="•"/>
            </a:pPr>
            <a:r>
              <a:rPr lang="it-IT" sz="2000" b="1" dirty="0">
                <a:latin typeface="+mn-lt"/>
              </a:rPr>
              <a:t>No tricotomia </a:t>
            </a:r>
            <a:r>
              <a:rPr lang="it-IT" sz="2000" dirty="0">
                <a:latin typeface="+mn-lt"/>
              </a:rPr>
              <a:t>solo mediante l’uso di rasoi elettrici monouso.</a:t>
            </a:r>
          </a:p>
          <a:p>
            <a:pPr marL="457200" indent="-457200" algn="ctr">
              <a:buFont typeface="Arial" panose="020B0604020202020204" pitchFamily="34" charset="0"/>
              <a:buChar char="•"/>
            </a:pPr>
            <a:r>
              <a:rPr lang="it-IT" sz="2000" dirty="0">
                <a:latin typeface="+mn-lt"/>
              </a:rPr>
              <a:t>Per la </a:t>
            </a:r>
            <a:r>
              <a:rPr lang="it-IT" sz="2000" b="1" dirty="0">
                <a:latin typeface="+mn-lt"/>
              </a:rPr>
              <a:t>profilassi antibiotica </a:t>
            </a:r>
            <a:r>
              <a:rPr lang="it-IT" sz="2000" dirty="0">
                <a:latin typeface="+mn-lt"/>
              </a:rPr>
              <a:t>la molecola indicata è la </a:t>
            </a:r>
            <a:r>
              <a:rPr lang="it-IT" sz="2000" b="1" dirty="0" err="1">
                <a:latin typeface="+mn-lt"/>
              </a:rPr>
              <a:t>Cefazolina</a:t>
            </a:r>
            <a:r>
              <a:rPr lang="it-IT" sz="2000" dirty="0">
                <a:latin typeface="+mn-lt"/>
              </a:rPr>
              <a:t> 2gr. per via e.v.</a:t>
            </a:r>
          </a:p>
          <a:p>
            <a:pPr marL="457200" indent="-457200" algn="ctr">
              <a:buFont typeface="Arial" panose="020B0604020202020204" pitchFamily="34" charset="0"/>
              <a:buChar char="•"/>
            </a:pPr>
            <a:r>
              <a:rPr lang="it-IT" sz="2000" b="1" dirty="0">
                <a:latin typeface="+mn-lt"/>
              </a:rPr>
              <a:t>Antisepsi della cute </a:t>
            </a:r>
            <a:r>
              <a:rPr lang="it-IT" sz="2000" dirty="0">
                <a:latin typeface="+mn-lt"/>
              </a:rPr>
              <a:t>è raccomandato l’uso della Clorexidina gluconato al 2% in soluzione di alcol isopropilico al 70%</a:t>
            </a:r>
          </a:p>
          <a:p>
            <a:pPr marL="457200" indent="-457200" algn="ctr">
              <a:buFont typeface="Arial" panose="020B0604020202020204" pitchFamily="34" charset="0"/>
              <a:buChar char="•"/>
            </a:pPr>
            <a:r>
              <a:rPr lang="it-IT" sz="2000" b="1" dirty="0">
                <a:latin typeface="+mn-lt"/>
              </a:rPr>
              <a:t>Mantenimento della normotermia</a:t>
            </a:r>
          </a:p>
          <a:p>
            <a:pPr marL="457200" indent="-457200" algn="ctr">
              <a:buFont typeface="Arial" panose="020B0604020202020204" pitchFamily="34" charset="0"/>
              <a:buChar char="•"/>
            </a:pPr>
            <a:r>
              <a:rPr lang="it-IT" sz="2000" b="1" dirty="0">
                <a:latin typeface="+mn-lt"/>
              </a:rPr>
              <a:t>Glicemia &lt; 200 mg/dl</a:t>
            </a:r>
          </a:p>
          <a:p>
            <a:pPr algn="ctr"/>
            <a:r>
              <a:rPr lang="it-IT" sz="2000" b="1" dirty="0">
                <a:latin typeface="+mn-lt"/>
              </a:rPr>
              <a:t>Tutti gli interventi previsti dal bundle saranno riportati</a:t>
            </a:r>
          </a:p>
          <a:p>
            <a:pPr algn="ctr"/>
            <a:r>
              <a:rPr lang="it-IT" sz="2000" b="1" dirty="0">
                <a:latin typeface="+mn-lt"/>
              </a:rPr>
              <a:t>nella check-list di sala operatoria.</a:t>
            </a:r>
          </a:p>
        </p:txBody>
      </p:sp>
    </p:spTree>
    <p:extLst>
      <p:ext uri="{BB962C8B-B14F-4D97-AF65-F5344CB8AC3E}">
        <p14:creationId xmlns:p14="http://schemas.microsoft.com/office/powerpoint/2010/main" val="2270679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7CC2D65-1AAE-93A1-74B4-AA0FE69D52F9}"/>
              </a:ext>
            </a:extLst>
          </p:cNvPr>
          <p:cNvPicPr>
            <a:picLocks noChangeAspect="1"/>
          </p:cNvPicPr>
          <p:nvPr/>
        </p:nvPicPr>
        <p:blipFill>
          <a:blip r:embed="rId2"/>
          <a:stretch>
            <a:fillRect/>
          </a:stretch>
        </p:blipFill>
        <p:spPr>
          <a:xfrm>
            <a:off x="1187624" y="998892"/>
            <a:ext cx="2520280" cy="3649906"/>
          </a:xfrm>
          <a:prstGeom prst="rect">
            <a:avLst/>
          </a:prstGeom>
        </p:spPr>
      </p:pic>
      <p:pic>
        <p:nvPicPr>
          <p:cNvPr id="3" name="Immagine 2">
            <a:extLst>
              <a:ext uri="{FF2B5EF4-FFF2-40B4-BE49-F238E27FC236}">
                <a16:creationId xmlns:a16="http://schemas.microsoft.com/office/drawing/2014/main" id="{9B8D4E2D-DCF5-7387-3A9F-43959A386CC9}"/>
              </a:ext>
            </a:extLst>
          </p:cNvPr>
          <p:cNvPicPr>
            <a:picLocks noChangeAspect="1"/>
          </p:cNvPicPr>
          <p:nvPr/>
        </p:nvPicPr>
        <p:blipFill>
          <a:blip r:embed="rId3"/>
          <a:stretch>
            <a:fillRect/>
          </a:stretch>
        </p:blipFill>
        <p:spPr>
          <a:xfrm>
            <a:off x="5076056" y="998892"/>
            <a:ext cx="2543075" cy="3649906"/>
          </a:xfrm>
          <a:prstGeom prst="rect">
            <a:avLst/>
          </a:prstGeom>
        </p:spPr>
      </p:pic>
    </p:spTree>
    <p:extLst>
      <p:ext uri="{BB962C8B-B14F-4D97-AF65-F5344CB8AC3E}">
        <p14:creationId xmlns:p14="http://schemas.microsoft.com/office/powerpoint/2010/main" val="2111742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FB6622D-B51D-7026-9D37-A89F60987248}"/>
              </a:ext>
            </a:extLst>
          </p:cNvPr>
          <p:cNvPicPr>
            <a:picLocks noChangeAspect="1"/>
          </p:cNvPicPr>
          <p:nvPr/>
        </p:nvPicPr>
        <p:blipFill>
          <a:blip r:embed="rId2"/>
          <a:stretch>
            <a:fillRect/>
          </a:stretch>
        </p:blipFill>
        <p:spPr>
          <a:xfrm>
            <a:off x="5436096" y="845920"/>
            <a:ext cx="2560772" cy="3744416"/>
          </a:xfrm>
          <a:prstGeom prst="rect">
            <a:avLst/>
          </a:prstGeom>
        </p:spPr>
      </p:pic>
      <p:pic>
        <p:nvPicPr>
          <p:cNvPr id="3" name="Immagine 2">
            <a:extLst>
              <a:ext uri="{FF2B5EF4-FFF2-40B4-BE49-F238E27FC236}">
                <a16:creationId xmlns:a16="http://schemas.microsoft.com/office/drawing/2014/main" id="{5B393F19-3F20-42F8-0D16-5F759155C8EC}"/>
              </a:ext>
            </a:extLst>
          </p:cNvPr>
          <p:cNvPicPr>
            <a:picLocks noChangeAspect="1"/>
          </p:cNvPicPr>
          <p:nvPr/>
        </p:nvPicPr>
        <p:blipFill>
          <a:blip r:embed="rId3"/>
          <a:stretch>
            <a:fillRect/>
          </a:stretch>
        </p:blipFill>
        <p:spPr>
          <a:xfrm>
            <a:off x="741974" y="845920"/>
            <a:ext cx="2664296" cy="3771882"/>
          </a:xfrm>
          <a:prstGeom prst="rect">
            <a:avLst/>
          </a:prstGeom>
        </p:spPr>
      </p:pic>
    </p:spTree>
    <p:extLst>
      <p:ext uri="{BB962C8B-B14F-4D97-AF65-F5344CB8AC3E}">
        <p14:creationId xmlns:p14="http://schemas.microsoft.com/office/powerpoint/2010/main" val="2208392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28B8FBD0-7074-203F-21C3-CE44D6FABD5A}"/>
              </a:ext>
            </a:extLst>
          </p:cNvPr>
          <p:cNvSpPr txBox="1">
            <a:spLocks noGrp="1"/>
          </p:cNvSpPr>
          <p:nvPr>
            <p:ph type="title"/>
          </p:nvPr>
        </p:nvSpPr>
        <p:spPr>
          <a:xfrm>
            <a:off x="302840" y="915566"/>
            <a:ext cx="8229600" cy="857250"/>
          </a:xfrm>
          <a:prstGeom prst="rect">
            <a:avLst/>
          </a:prstGeom>
          <a:noFill/>
        </p:spPr>
        <p:txBody>
          <a:bodyPr wrap="square">
            <a:spAutoFit/>
          </a:bodyPr>
          <a:lstStyle/>
          <a:p>
            <a:pPr algn="ctr"/>
            <a:r>
              <a:rPr lang="it-IT" sz="2400" dirty="0">
                <a:latin typeface="Arial" panose="020B0604020202020204" pitchFamily="34" charset="0"/>
                <a:cs typeface="Arial" panose="020B0604020202020204" pitchFamily="34" charset="0"/>
              </a:rPr>
              <a:t>Per </a:t>
            </a:r>
            <a:r>
              <a:rPr lang="it-IT" sz="2400" b="1" dirty="0">
                <a:latin typeface="Arial" panose="020B0604020202020204" pitchFamily="34" charset="0"/>
                <a:cs typeface="Arial" panose="020B0604020202020204" pitchFamily="34" charset="0"/>
              </a:rPr>
              <a:t>preparazione del paziente operando</a:t>
            </a:r>
            <a:r>
              <a:rPr lang="it-IT" sz="2400" dirty="0">
                <a:latin typeface="Arial" panose="020B0604020202020204" pitchFamily="34" charset="0"/>
                <a:cs typeface="Arial" panose="020B0604020202020204" pitchFamily="34" charset="0"/>
              </a:rPr>
              <a:t> si intende quel periodo che va:</a:t>
            </a:r>
          </a:p>
        </p:txBody>
      </p:sp>
      <p:sp>
        <p:nvSpPr>
          <p:cNvPr id="5" name="Segnaposto contenuto 4">
            <a:extLst>
              <a:ext uri="{FF2B5EF4-FFF2-40B4-BE49-F238E27FC236}">
                <a16:creationId xmlns:a16="http://schemas.microsoft.com/office/drawing/2014/main" id="{1E639439-FD89-74E2-081A-B3C5A0995C67}"/>
              </a:ext>
            </a:extLst>
          </p:cNvPr>
          <p:cNvSpPr txBox="1">
            <a:spLocks noGrp="1"/>
          </p:cNvSpPr>
          <p:nvPr>
            <p:ph idx="1"/>
          </p:nvPr>
        </p:nvSpPr>
        <p:spPr>
          <a:xfrm>
            <a:off x="28372" y="1738690"/>
            <a:ext cx="3528392" cy="292387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4400" b="0" i="0" u="none" strike="noStrike" kern="1200" cap="none" spc="0" normalizeH="0" baseline="0" noProof="0" dirty="0">
                <a:ln>
                  <a:noFill/>
                </a:ln>
                <a:solidFill>
                  <a:srgbClr val="19467E"/>
                </a:solidFill>
                <a:effectLst/>
                <a:uLnTx/>
                <a:uFillTx/>
                <a:latin typeface="Arial"/>
                <a:ea typeface="+mn-ea"/>
                <a:cs typeface="+mn-cs"/>
              </a:rPr>
              <a:t> </a:t>
            </a:r>
            <a:r>
              <a:rPr kumimoji="0" lang="it-IT" sz="2400" b="0" i="0" u="none" strike="noStrike" kern="1200" cap="none" spc="0" normalizeH="0" baseline="0" noProof="0" dirty="0">
                <a:ln>
                  <a:noFill/>
                </a:ln>
                <a:effectLst/>
                <a:uLnTx/>
                <a:uFillTx/>
                <a:latin typeface="Arial"/>
                <a:ea typeface="+mn-ea"/>
                <a:cs typeface="+mn-cs"/>
              </a:rPr>
              <a:t>dal momento in cui si stabilisce che è necessario procedere con un intervento chirurgico </a:t>
            </a:r>
            <a:endParaRPr kumimoji="0" lang="it-IT" sz="2800" b="0" i="0" u="none" strike="noStrike" kern="1200" cap="none" spc="0" normalizeH="0" baseline="0" noProof="0" dirty="0">
              <a:ln>
                <a:noFill/>
              </a:ln>
              <a:effectLst/>
              <a:uLnTx/>
              <a:uFillTx/>
              <a:latin typeface="Arial"/>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4400" b="0" i="0" u="none" strike="noStrike" kern="1200" cap="none" spc="0" normalizeH="0" baseline="0" noProof="0" dirty="0">
                <a:ln>
                  <a:noFill/>
                </a:ln>
                <a:effectLst/>
                <a:uLnTx/>
                <a:uFillTx/>
                <a:latin typeface="Arial"/>
              </a:rPr>
              <a:t> </a:t>
            </a:r>
            <a:endParaRPr lang="it-IT" dirty="0"/>
          </a:p>
        </p:txBody>
      </p:sp>
      <p:sp>
        <p:nvSpPr>
          <p:cNvPr id="6" name="Freccia a destra 5">
            <a:extLst>
              <a:ext uri="{FF2B5EF4-FFF2-40B4-BE49-F238E27FC236}">
                <a16:creationId xmlns:a16="http://schemas.microsoft.com/office/drawing/2014/main" id="{2A1B0F40-32D6-FCDE-54A4-BE01870B4DCF}"/>
              </a:ext>
            </a:extLst>
          </p:cNvPr>
          <p:cNvSpPr/>
          <p:nvPr/>
        </p:nvSpPr>
        <p:spPr>
          <a:xfrm>
            <a:off x="3728310" y="2427734"/>
            <a:ext cx="1635778" cy="288032"/>
          </a:xfrm>
          <a:prstGeom prst="rightArrow">
            <a:avLst>
              <a:gd name="adj1" fmla="val 50000"/>
              <a:gd name="adj2" fmla="val 11956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solidFill>
                <a:schemeClr val="tx1"/>
              </a:solidFill>
            </a:endParaRPr>
          </a:p>
        </p:txBody>
      </p:sp>
      <p:sp>
        <p:nvSpPr>
          <p:cNvPr id="7" name="CasellaDiTesto 6">
            <a:extLst>
              <a:ext uri="{FF2B5EF4-FFF2-40B4-BE49-F238E27FC236}">
                <a16:creationId xmlns:a16="http://schemas.microsoft.com/office/drawing/2014/main" id="{673BCFC3-718A-6172-E641-39A32819D74A}"/>
              </a:ext>
            </a:extLst>
          </p:cNvPr>
          <p:cNvSpPr txBox="1"/>
          <p:nvPr/>
        </p:nvSpPr>
        <p:spPr>
          <a:xfrm>
            <a:off x="5364088" y="2156251"/>
            <a:ext cx="3456384" cy="830997"/>
          </a:xfrm>
          <a:prstGeom prst="rect">
            <a:avLst/>
          </a:prstGeom>
          <a:noFill/>
        </p:spPr>
        <p:txBody>
          <a:bodyPr wrap="square" rtlCol="0">
            <a:spAutoFit/>
          </a:bodyPr>
          <a:lstStyle/>
          <a:p>
            <a:pPr algn="ctr"/>
            <a:r>
              <a:rPr kumimoji="0" lang="it-IT" sz="2400" b="0" i="0" u="none" strike="noStrike" kern="1200" cap="none" spc="0" normalizeH="0" baseline="0" noProof="0" dirty="0">
                <a:ln>
                  <a:noFill/>
                </a:ln>
                <a:effectLst/>
                <a:uLnTx/>
                <a:uFillTx/>
                <a:latin typeface="Arial"/>
              </a:rPr>
              <a:t>al momento dell'intervento stesso.</a:t>
            </a:r>
            <a:endParaRPr lang="it-IT" sz="2400" dirty="0"/>
          </a:p>
        </p:txBody>
      </p:sp>
    </p:spTree>
    <p:extLst>
      <p:ext uri="{BB962C8B-B14F-4D97-AF65-F5344CB8AC3E}">
        <p14:creationId xmlns:p14="http://schemas.microsoft.com/office/powerpoint/2010/main" val="360612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player1\Desktop\osped.jpg">
            <a:extLst>
              <a:ext uri="{FF2B5EF4-FFF2-40B4-BE49-F238E27FC236}">
                <a16:creationId xmlns:a16="http://schemas.microsoft.com/office/drawing/2014/main" id="{4477070A-663F-8871-C304-35C5C843DACB}"/>
              </a:ext>
            </a:extLst>
          </p:cNvPr>
          <p:cNvPicPr>
            <a:picLocks noChangeAspect="1" noChangeArrowheads="1"/>
          </p:cNvPicPr>
          <p:nvPr/>
        </p:nvPicPr>
        <p:blipFill rotWithShape="1">
          <a:blip r:embed="rId2" cstate="print"/>
          <a:srcRect r="-2404" b="22929"/>
          <a:stretch/>
        </p:blipFill>
        <p:spPr bwMode="auto">
          <a:xfrm rot="10800000" flipV="1">
            <a:off x="2987824" y="994904"/>
            <a:ext cx="3024336" cy="1836917"/>
          </a:xfrm>
          <a:prstGeom prst="rect">
            <a:avLst/>
          </a:prstGeom>
          <a:noFill/>
        </p:spPr>
      </p:pic>
      <p:pic>
        <p:nvPicPr>
          <p:cNvPr id="3" name="Immagine 2">
            <a:extLst>
              <a:ext uri="{FF2B5EF4-FFF2-40B4-BE49-F238E27FC236}">
                <a16:creationId xmlns:a16="http://schemas.microsoft.com/office/drawing/2014/main" id="{30F4F6AF-3E46-529E-CB90-80EADCB758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140935" y="1763554"/>
            <a:ext cx="3694868" cy="2080210"/>
          </a:xfrm>
          <a:prstGeom prst="rect">
            <a:avLst/>
          </a:prstGeom>
        </p:spPr>
      </p:pic>
      <p:pic>
        <p:nvPicPr>
          <p:cNvPr id="4" name="Picture 10" descr="C:\Users\player1\Desktop\osped 2.jpg">
            <a:extLst>
              <a:ext uri="{FF2B5EF4-FFF2-40B4-BE49-F238E27FC236}">
                <a16:creationId xmlns:a16="http://schemas.microsoft.com/office/drawing/2014/main" id="{AD69747B-6F1A-33BC-576D-701B17F31F5F}"/>
              </a:ext>
            </a:extLst>
          </p:cNvPr>
          <p:cNvPicPr>
            <a:picLocks noChangeAspect="1" noChangeArrowheads="1"/>
          </p:cNvPicPr>
          <p:nvPr/>
        </p:nvPicPr>
        <p:blipFill rotWithShape="1">
          <a:blip r:embed="rId4" cstate="print"/>
          <a:srcRect t="9646" b="2620"/>
          <a:stretch/>
        </p:blipFill>
        <p:spPr bwMode="auto">
          <a:xfrm>
            <a:off x="129979" y="915566"/>
            <a:ext cx="2267744" cy="2232248"/>
          </a:xfrm>
          <a:prstGeom prst="rect">
            <a:avLst/>
          </a:prstGeom>
          <a:noFill/>
        </p:spPr>
      </p:pic>
      <p:sp>
        <p:nvSpPr>
          <p:cNvPr id="6" name="CasellaDiTesto 5">
            <a:extLst>
              <a:ext uri="{FF2B5EF4-FFF2-40B4-BE49-F238E27FC236}">
                <a16:creationId xmlns:a16="http://schemas.microsoft.com/office/drawing/2014/main" id="{CB1C6B9A-42D8-1E08-4B28-227064BA893C}"/>
              </a:ext>
            </a:extLst>
          </p:cNvPr>
          <p:cNvSpPr txBox="1"/>
          <p:nvPr/>
        </p:nvSpPr>
        <p:spPr>
          <a:xfrm>
            <a:off x="2286000" y="3071378"/>
            <a:ext cx="4572000" cy="1077218"/>
          </a:xfrm>
          <a:prstGeom prst="rect">
            <a:avLst/>
          </a:prstGeom>
          <a:noFill/>
        </p:spPr>
        <p:txBody>
          <a:bodyPr wrap="square">
            <a:spAutoFit/>
          </a:bodyPr>
          <a:lstStyle/>
          <a:p>
            <a:pPr algn="ctr"/>
            <a:r>
              <a:rPr lang="it-IT" sz="3200" dirty="0">
                <a:solidFill>
                  <a:srgbClr val="094F88"/>
                </a:solidFill>
                <a:effectLst/>
                <a:latin typeface="+mj-lt"/>
              </a:rPr>
              <a:t>GRAZIE </a:t>
            </a:r>
          </a:p>
          <a:p>
            <a:pPr algn="ctr"/>
            <a:r>
              <a:rPr lang="it-IT" sz="3200" dirty="0">
                <a:solidFill>
                  <a:srgbClr val="094F88"/>
                </a:solidFill>
                <a:effectLst/>
                <a:latin typeface="+mj-lt"/>
              </a:rPr>
              <a:t>PER L’ATTENZIONE</a:t>
            </a:r>
            <a:endParaRPr lang="it-IT" sz="1800" dirty="0">
              <a:solidFill>
                <a:srgbClr val="094F88"/>
              </a:solidFill>
              <a:latin typeface="+mj-lt"/>
            </a:endParaRPr>
          </a:p>
        </p:txBody>
      </p:sp>
    </p:spTree>
    <p:extLst>
      <p:ext uri="{BB962C8B-B14F-4D97-AF65-F5344CB8AC3E}">
        <p14:creationId xmlns:p14="http://schemas.microsoft.com/office/powerpoint/2010/main" val="4219178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A86AF7E0-BAB4-1CA1-25FC-4BCC170B1FF4}"/>
              </a:ext>
            </a:extLst>
          </p:cNvPr>
          <p:cNvPicPr>
            <a:picLocks noGrp="1" noChangeAspect="1"/>
          </p:cNvPicPr>
          <p:nvPr>
            <p:ph idx="1"/>
          </p:nvPr>
        </p:nvPicPr>
        <p:blipFill>
          <a:blip r:embed="rId2"/>
          <a:stretch>
            <a:fillRect/>
          </a:stretch>
        </p:blipFill>
        <p:spPr>
          <a:xfrm>
            <a:off x="457200" y="2499742"/>
            <a:ext cx="8229600" cy="853440"/>
          </a:xfrm>
          <a:prstGeom prst="rect">
            <a:avLst/>
          </a:prstGeom>
        </p:spPr>
      </p:pic>
      <p:sp>
        <p:nvSpPr>
          <p:cNvPr id="6" name="CasellaDiTesto 5">
            <a:extLst>
              <a:ext uri="{FF2B5EF4-FFF2-40B4-BE49-F238E27FC236}">
                <a16:creationId xmlns:a16="http://schemas.microsoft.com/office/drawing/2014/main" id="{2D0D2150-416A-7690-BCEE-75A18C7C6312}"/>
              </a:ext>
            </a:extLst>
          </p:cNvPr>
          <p:cNvSpPr txBox="1"/>
          <p:nvPr/>
        </p:nvSpPr>
        <p:spPr>
          <a:xfrm>
            <a:off x="524964" y="915566"/>
            <a:ext cx="8094071" cy="1941172"/>
          </a:xfrm>
          <a:prstGeom prst="rect">
            <a:avLst/>
          </a:prstGeom>
          <a:noFill/>
        </p:spPr>
        <p:txBody>
          <a:bodyPr wrap="square">
            <a:spAutoFit/>
          </a:bodyPr>
          <a:lstStyle/>
          <a:p>
            <a:pPr marL="0" indent="0" algn="ctr">
              <a:lnSpc>
                <a:spcPct val="107000"/>
              </a:lnSpc>
              <a:spcAft>
                <a:spcPts val="800"/>
              </a:spcAft>
              <a:buNone/>
            </a:pPr>
            <a:r>
              <a:rPr lang="it-IT" sz="3200" b="1" u="sng" dirty="0">
                <a:solidFill>
                  <a:srgbClr val="094F88"/>
                </a:solidFill>
                <a:effectLst/>
                <a:latin typeface="+mj-lt"/>
                <a:ea typeface="Times New Roman" panose="02020603050405020304" pitchFamily="18" charset="0"/>
                <a:cs typeface="Times New Roman" panose="02020603050405020304" pitchFamily="18" charset="0"/>
              </a:rPr>
              <a:t> </a:t>
            </a:r>
            <a:r>
              <a:rPr lang="it-IT" sz="3200" b="1" u="sng" dirty="0">
                <a:effectLst/>
                <a:latin typeface="+mj-lt"/>
                <a:ea typeface="Times New Roman" panose="02020603050405020304" pitchFamily="18" charset="0"/>
                <a:cs typeface="Times New Roman" panose="02020603050405020304" pitchFamily="18" charset="0"/>
              </a:rPr>
              <a:t>COSA SI INTENDE CON IL TERMINE</a:t>
            </a:r>
            <a:r>
              <a:rPr lang="it-IT" sz="3200" b="1" u="sng" dirty="0">
                <a:solidFill>
                  <a:srgbClr val="094F88"/>
                </a:solidFill>
                <a:effectLst/>
                <a:latin typeface="+mj-lt"/>
                <a:ea typeface="Times New Roman" panose="02020603050405020304" pitchFamily="18" charset="0"/>
                <a:cs typeface="Times New Roman" panose="02020603050405020304" pitchFamily="18" charset="0"/>
              </a:rPr>
              <a:t> </a:t>
            </a:r>
            <a:r>
              <a:rPr lang="it-IT" sz="3200" b="1" u="sng" dirty="0">
                <a:solidFill>
                  <a:srgbClr val="FF0000"/>
                </a:solidFill>
                <a:effectLst/>
                <a:latin typeface="+mj-lt"/>
                <a:ea typeface="Times New Roman" panose="02020603050405020304" pitchFamily="18" charset="0"/>
                <a:cs typeface="Times New Roman" panose="02020603050405020304" pitchFamily="18" charset="0"/>
              </a:rPr>
              <a:t>SICUREZZA?</a:t>
            </a:r>
          </a:p>
          <a:p>
            <a:pPr marL="0" indent="0" algn="ctr">
              <a:lnSpc>
                <a:spcPct val="107000"/>
              </a:lnSpc>
              <a:spcAft>
                <a:spcPts val="800"/>
              </a:spcAft>
              <a:buNone/>
            </a:pPr>
            <a:endParaRPr lang="it-IT" sz="4400" b="1" u="sng" dirty="0">
              <a:solidFill>
                <a:srgbClr val="FF0000"/>
              </a:solidFill>
              <a:effectLst/>
              <a:latin typeface="+mj-lt"/>
              <a:ea typeface="Calibri" panose="020F0502020204030204" pitchFamily="34" charset="0"/>
              <a:cs typeface="Times New Roman" panose="02020603050405020304" pitchFamily="18" charset="0"/>
            </a:endParaRPr>
          </a:p>
        </p:txBody>
      </p:sp>
      <p:sp>
        <p:nvSpPr>
          <p:cNvPr id="8" name="CasellaDiTesto 7">
            <a:extLst>
              <a:ext uri="{FF2B5EF4-FFF2-40B4-BE49-F238E27FC236}">
                <a16:creationId xmlns:a16="http://schemas.microsoft.com/office/drawing/2014/main" id="{A459658B-5AB7-6039-8A54-016910CF8353}"/>
              </a:ext>
            </a:extLst>
          </p:cNvPr>
          <p:cNvSpPr txBox="1"/>
          <p:nvPr/>
        </p:nvSpPr>
        <p:spPr>
          <a:xfrm>
            <a:off x="2051720" y="2014354"/>
            <a:ext cx="4572000" cy="2677656"/>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2400" b="0" i="0" u="none" strike="noStrike" kern="1200" cap="none" spc="0" normalizeH="0" baseline="0" noProof="0" dirty="0">
                <a:ln>
                  <a:noFill/>
                </a:ln>
                <a:effectLst/>
                <a:uLnTx/>
                <a:uFillTx/>
                <a:latin typeface="Arial"/>
                <a:ea typeface="Times New Roman" panose="02020603050405020304" pitchFamily="18" charset="0"/>
                <a:cs typeface="+mn-cs"/>
              </a:rPr>
              <a:t>È la condizione che rende e fa sentire di essere esente da pericoli, o che dà la possibilità di prevenire, eliminare o rendere meno gravi danni, rischi, difficoltà, evenienze spiacevoli e simili</a:t>
            </a:r>
            <a:r>
              <a:rPr kumimoji="0" lang="it-IT" sz="1400" b="0" i="0" u="none" strike="noStrike" kern="1200" cap="none" spc="0" normalizeH="0" baseline="0" noProof="0" dirty="0">
                <a:ln>
                  <a:noFill/>
                </a:ln>
                <a:solidFill>
                  <a:srgbClr val="094F88"/>
                </a:solidFill>
                <a:effectLst/>
                <a:uLnTx/>
                <a:uFillTx/>
                <a:latin typeface="Arial"/>
                <a:ea typeface="Times New Roman" panose="02020603050405020304" pitchFamily="18" charset="0"/>
                <a:cs typeface="+mn-cs"/>
              </a:rPr>
              <a:t>.</a:t>
            </a:r>
            <a:endParaRPr kumimoji="0" lang="it-IT" sz="2400" b="0" i="0" u="none" strike="noStrike" kern="1200" cap="none" spc="0" normalizeH="0" baseline="0" noProof="0" dirty="0">
              <a:ln>
                <a:noFill/>
              </a:ln>
              <a:solidFill>
                <a:srgbClr val="094F88"/>
              </a:solidFill>
              <a:effectLst/>
              <a:uLnTx/>
              <a:uFillTx/>
              <a:latin typeface="Arial"/>
              <a:ea typeface="+mn-ea"/>
              <a:cs typeface="+mn-cs"/>
            </a:endParaRPr>
          </a:p>
        </p:txBody>
      </p:sp>
    </p:spTree>
    <p:extLst>
      <p:ext uri="{BB962C8B-B14F-4D97-AF65-F5344CB8AC3E}">
        <p14:creationId xmlns:p14="http://schemas.microsoft.com/office/powerpoint/2010/main" val="3287838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F34B041-F977-4FF4-9E10-3C48024C509B}"/>
              </a:ext>
            </a:extLst>
          </p:cNvPr>
          <p:cNvPicPr>
            <a:picLocks noChangeAspect="1"/>
          </p:cNvPicPr>
          <p:nvPr/>
        </p:nvPicPr>
        <p:blipFill>
          <a:blip r:embed="rId3"/>
          <a:stretch>
            <a:fillRect/>
          </a:stretch>
        </p:blipFill>
        <p:spPr>
          <a:xfrm>
            <a:off x="456843" y="2141944"/>
            <a:ext cx="8230313" cy="859611"/>
          </a:xfrm>
          <a:prstGeom prst="rect">
            <a:avLst/>
          </a:prstGeom>
        </p:spPr>
      </p:pic>
      <p:sp>
        <p:nvSpPr>
          <p:cNvPr id="3" name="Segnaposto contenuto 2">
            <a:extLst>
              <a:ext uri="{FF2B5EF4-FFF2-40B4-BE49-F238E27FC236}">
                <a16:creationId xmlns:a16="http://schemas.microsoft.com/office/drawing/2014/main" id="{4C514E19-2530-FBE5-BD25-795A82E32022}"/>
              </a:ext>
            </a:extLst>
          </p:cNvPr>
          <p:cNvSpPr>
            <a:spLocks noGrp="1"/>
          </p:cNvSpPr>
          <p:nvPr>
            <p:ph idx="1"/>
          </p:nvPr>
        </p:nvSpPr>
        <p:spPr>
          <a:xfrm>
            <a:off x="354359" y="1868317"/>
            <a:ext cx="8435280" cy="2993900"/>
          </a:xfrm>
        </p:spPr>
        <p:txBody>
          <a:bodyPr>
            <a:normAutofit fontScale="25000" lnSpcReduction="20000"/>
          </a:bodyPr>
          <a:lstStyle/>
          <a:p>
            <a:pPr marL="0" indent="0" algn="ctr">
              <a:buNone/>
            </a:pPr>
            <a:r>
              <a:rPr lang="it-IT" sz="8000" dirty="0">
                <a:solidFill>
                  <a:srgbClr val="094F88"/>
                </a:solidFill>
              </a:rPr>
              <a:t>       </a:t>
            </a:r>
            <a:r>
              <a:rPr lang="it-IT" sz="9600" dirty="0"/>
              <a:t>La sala operatoria rappresenta statisticamente uno degli ambienti sanitari con i più alti livelli di rischio clinico </a:t>
            </a:r>
          </a:p>
          <a:p>
            <a:pPr marL="0" indent="0" algn="ctr">
              <a:buNone/>
            </a:pPr>
            <a:r>
              <a:rPr lang="it-IT" sz="9600" dirty="0"/>
              <a:t>e rischio collegato alla sicurezza sui luoghi di lavoro. </a:t>
            </a:r>
          </a:p>
          <a:p>
            <a:pPr marL="0" indent="0" algn="ctr">
              <a:buNone/>
            </a:pPr>
            <a:r>
              <a:rPr lang="it-IT" sz="9600" dirty="0"/>
              <a:t>Tra i rischi che si corrono ci sono</a:t>
            </a:r>
          </a:p>
          <a:p>
            <a:pPr marL="0" indent="0" algn="ctr">
              <a:buNone/>
            </a:pPr>
            <a:r>
              <a:rPr lang="it-IT" sz="9600" dirty="0"/>
              <a:t>quelli legati alla comunicazione,</a:t>
            </a:r>
          </a:p>
          <a:p>
            <a:pPr marL="0" indent="0" algn="ctr">
              <a:buNone/>
            </a:pPr>
            <a:r>
              <a:rPr lang="it-IT" sz="9600" dirty="0"/>
              <a:t>all'individuazione del giusto paziente e della giusta sede, </a:t>
            </a:r>
          </a:p>
          <a:p>
            <a:pPr marL="0" indent="0" algn="ctr">
              <a:buNone/>
            </a:pPr>
            <a:r>
              <a:rPr lang="it-IT" sz="9600" dirty="0"/>
              <a:t>al rischio infettivo, a quello di ritenzione </a:t>
            </a:r>
          </a:p>
          <a:p>
            <a:pPr marL="0" indent="0" algn="ctr">
              <a:buNone/>
            </a:pPr>
            <a:r>
              <a:rPr lang="it-IT" sz="9600" dirty="0"/>
              <a:t>e al corretto utilizzo del materiale nel sito chirurgico.</a:t>
            </a:r>
          </a:p>
          <a:p>
            <a:endParaRPr lang="it-IT" dirty="0"/>
          </a:p>
        </p:txBody>
      </p:sp>
      <p:sp>
        <p:nvSpPr>
          <p:cNvPr id="5" name="Titolo 4">
            <a:extLst>
              <a:ext uri="{FF2B5EF4-FFF2-40B4-BE49-F238E27FC236}">
                <a16:creationId xmlns:a16="http://schemas.microsoft.com/office/drawing/2014/main" id="{89436B8D-51C5-E40D-7084-A898B7253D2E}"/>
              </a:ext>
            </a:extLst>
          </p:cNvPr>
          <p:cNvSpPr txBox="1">
            <a:spLocks noGrp="1"/>
          </p:cNvSpPr>
          <p:nvPr>
            <p:ph type="title"/>
          </p:nvPr>
        </p:nvSpPr>
        <p:spPr>
          <a:xfrm>
            <a:off x="461821" y="1193459"/>
            <a:ext cx="8229600" cy="584775"/>
          </a:xfrm>
          <a:prstGeom prst="rect">
            <a:avLst/>
          </a:prstGeom>
          <a:noFill/>
        </p:spPr>
        <p:txBody>
          <a:bodyPr wrap="square">
            <a:spAutoFit/>
          </a:bodyPr>
          <a:lstStyle/>
          <a:p>
            <a:pPr algn="ctr"/>
            <a:r>
              <a:rPr lang="it-IT" sz="3200" dirty="0">
                <a:effectLst/>
                <a:latin typeface="+mj-lt"/>
              </a:rPr>
              <a:t>La preparazione del paziente in </a:t>
            </a:r>
            <a:r>
              <a:rPr lang="it-IT" sz="3200" b="1" dirty="0">
                <a:effectLst/>
                <a:latin typeface="+mj-lt"/>
              </a:rPr>
              <a:t>sicurezza</a:t>
            </a:r>
            <a:r>
              <a:rPr lang="it-IT" sz="3200" dirty="0">
                <a:effectLst/>
                <a:latin typeface="+mj-lt"/>
              </a:rPr>
              <a:t> (1)</a:t>
            </a:r>
            <a:endParaRPr lang="it-IT" sz="3200" dirty="0">
              <a:latin typeface="+mj-lt"/>
            </a:endParaRPr>
          </a:p>
        </p:txBody>
      </p:sp>
    </p:spTree>
    <p:extLst>
      <p:ext uri="{BB962C8B-B14F-4D97-AF65-F5344CB8AC3E}">
        <p14:creationId xmlns:p14="http://schemas.microsoft.com/office/powerpoint/2010/main" val="3510883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139470E-BF01-9778-B96A-F4F3F6D637F7}"/>
              </a:ext>
            </a:extLst>
          </p:cNvPr>
          <p:cNvSpPr txBox="1"/>
          <p:nvPr/>
        </p:nvSpPr>
        <p:spPr>
          <a:xfrm>
            <a:off x="681862" y="771550"/>
            <a:ext cx="7780276" cy="584775"/>
          </a:xfrm>
          <a:prstGeom prst="rect">
            <a:avLst/>
          </a:prstGeom>
          <a:noFill/>
        </p:spPr>
        <p:txBody>
          <a:bodyPr wrap="square">
            <a:spAutoFit/>
          </a:bodyPr>
          <a:lstStyle/>
          <a:p>
            <a:pPr algn="ctr"/>
            <a:r>
              <a:rPr lang="it-IT" sz="3200" dirty="0">
                <a:effectLst/>
                <a:latin typeface="+mj-lt"/>
              </a:rPr>
              <a:t>La preparazione del paziente in </a:t>
            </a:r>
            <a:r>
              <a:rPr lang="it-IT" sz="3200" b="1" dirty="0">
                <a:effectLst/>
                <a:latin typeface="+mj-lt"/>
              </a:rPr>
              <a:t>sicurezza</a:t>
            </a:r>
            <a:r>
              <a:rPr lang="it-IT" sz="3200" dirty="0">
                <a:effectLst/>
                <a:latin typeface="+mj-lt"/>
              </a:rPr>
              <a:t> (2)</a:t>
            </a:r>
            <a:endParaRPr lang="it-IT" sz="3200" dirty="0">
              <a:latin typeface="+mj-lt"/>
            </a:endParaRPr>
          </a:p>
        </p:txBody>
      </p:sp>
      <p:sp>
        <p:nvSpPr>
          <p:cNvPr id="4" name="CasellaDiTesto 3">
            <a:extLst>
              <a:ext uri="{FF2B5EF4-FFF2-40B4-BE49-F238E27FC236}">
                <a16:creationId xmlns:a16="http://schemas.microsoft.com/office/drawing/2014/main" id="{309C7E2D-2317-2705-06F7-4FDFE2CE004E}"/>
              </a:ext>
            </a:extLst>
          </p:cNvPr>
          <p:cNvSpPr txBox="1"/>
          <p:nvPr/>
        </p:nvSpPr>
        <p:spPr>
          <a:xfrm>
            <a:off x="935596" y="1491630"/>
            <a:ext cx="7272808" cy="3046988"/>
          </a:xfrm>
          <a:prstGeom prst="rect">
            <a:avLst/>
          </a:prstGeom>
          <a:noFill/>
        </p:spPr>
        <p:txBody>
          <a:bodyPr wrap="square">
            <a:spAutoFit/>
          </a:bodyPr>
          <a:lstStyle/>
          <a:p>
            <a:pPr algn="ctr"/>
            <a:r>
              <a:rPr lang="it-IT" sz="2400" dirty="0">
                <a:latin typeface="+mj-lt"/>
              </a:rPr>
              <a:t>Studi hanno dimostrato che </a:t>
            </a:r>
          </a:p>
          <a:p>
            <a:pPr algn="ctr"/>
            <a:r>
              <a:rPr lang="it-IT" sz="2400" dirty="0">
                <a:latin typeface="+mj-lt"/>
              </a:rPr>
              <a:t>un </a:t>
            </a:r>
            <a:r>
              <a:rPr lang="it-IT" sz="2400" b="1" dirty="0">
                <a:latin typeface="+mj-lt"/>
              </a:rPr>
              <a:t>paziente ben informato </a:t>
            </a:r>
            <a:r>
              <a:rPr lang="it-IT" sz="2400" dirty="0">
                <a:latin typeface="+mj-lt"/>
              </a:rPr>
              <a:t>sull'intervento chirurgico a cui si deve sottoporre e sulle procedure da seguire</a:t>
            </a:r>
          </a:p>
          <a:p>
            <a:pPr algn="ctr"/>
            <a:r>
              <a:rPr lang="it-IT" sz="2400" dirty="0">
                <a:latin typeface="+mj-lt"/>
              </a:rPr>
              <a:t>in fase </a:t>
            </a:r>
            <a:r>
              <a:rPr lang="it-IT" sz="2400" dirty="0" err="1">
                <a:latin typeface="+mj-lt"/>
              </a:rPr>
              <a:t>pre</a:t>
            </a:r>
            <a:r>
              <a:rPr lang="it-IT" sz="2400" dirty="0">
                <a:latin typeface="+mj-lt"/>
              </a:rPr>
              <a:t>-operatoria, </a:t>
            </a:r>
          </a:p>
          <a:p>
            <a:pPr algn="ctr"/>
            <a:r>
              <a:rPr lang="it-IT" sz="2400" dirty="0">
                <a:latin typeface="+mj-lt"/>
              </a:rPr>
              <a:t>mostrerà </a:t>
            </a:r>
            <a:r>
              <a:rPr lang="it-IT" sz="2400" b="1" dirty="0">
                <a:latin typeface="+mj-lt"/>
              </a:rPr>
              <a:t>livelli minori d'ansia </a:t>
            </a:r>
            <a:r>
              <a:rPr lang="it-IT" sz="2400" dirty="0">
                <a:latin typeface="+mj-lt"/>
              </a:rPr>
              <a:t>e anche un </a:t>
            </a:r>
            <a:r>
              <a:rPr lang="it-IT" sz="2400" b="1" dirty="0">
                <a:latin typeface="+mj-lt"/>
              </a:rPr>
              <a:t>minor rischio di complicanze.</a:t>
            </a:r>
          </a:p>
          <a:p>
            <a:pPr algn="ctr"/>
            <a:endParaRPr lang="it-IT" sz="2400" dirty="0">
              <a:latin typeface="+mj-lt"/>
            </a:endParaRPr>
          </a:p>
          <a:p>
            <a:pPr algn="ctr"/>
            <a:r>
              <a:rPr lang="it-IT" sz="2400" dirty="0">
                <a:latin typeface="+mj-lt"/>
              </a:rPr>
              <a:t>Una in particolare è l’infezione della ferita chirurgica.</a:t>
            </a:r>
          </a:p>
        </p:txBody>
      </p:sp>
    </p:spTree>
    <p:extLst>
      <p:ext uri="{BB962C8B-B14F-4D97-AF65-F5344CB8AC3E}">
        <p14:creationId xmlns:p14="http://schemas.microsoft.com/office/powerpoint/2010/main" val="245096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ED6ACC-7FDB-8971-5297-1C3AB4D4F49A}"/>
              </a:ext>
            </a:extLst>
          </p:cNvPr>
          <p:cNvSpPr txBox="1"/>
          <p:nvPr/>
        </p:nvSpPr>
        <p:spPr>
          <a:xfrm>
            <a:off x="727070" y="771550"/>
            <a:ext cx="7689859" cy="584775"/>
          </a:xfrm>
          <a:prstGeom prst="rect">
            <a:avLst/>
          </a:prstGeom>
          <a:noFill/>
        </p:spPr>
        <p:txBody>
          <a:bodyPr wrap="square">
            <a:spAutoFit/>
          </a:bodyPr>
          <a:lstStyle/>
          <a:p>
            <a:pPr algn="ctr"/>
            <a:r>
              <a:rPr lang="it-IT" sz="3200" dirty="0">
                <a:effectLst/>
                <a:latin typeface="+mj-lt"/>
              </a:rPr>
              <a:t>La preparazione del paziente in </a:t>
            </a:r>
            <a:r>
              <a:rPr lang="it-IT" sz="3200" b="1" dirty="0">
                <a:effectLst/>
                <a:latin typeface="+mj-lt"/>
              </a:rPr>
              <a:t>sicurezza</a:t>
            </a:r>
            <a:r>
              <a:rPr lang="it-IT" sz="3200" dirty="0">
                <a:effectLst/>
                <a:latin typeface="+mj-lt"/>
              </a:rPr>
              <a:t> (3)</a:t>
            </a:r>
            <a:endParaRPr lang="it-IT" sz="3200" dirty="0">
              <a:latin typeface="+mj-lt"/>
            </a:endParaRPr>
          </a:p>
        </p:txBody>
      </p:sp>
      <p:sp>
        <p:nvSpPr>
          <p:cNvPr id="3" name="CasellaDiTesto 2">
            <a:extLst>
              <a:ext uri="{FF2B5EF4-FFF2-40B4-BE49-F238E27FC236}">
                <a16:creationId xmlns:a16="http://schemas.microsoft.com/office/drawing/2014/main" id="{E17C0368-2279-01D7-C13F-ABA50F45841D}"/>
              </a:ext>
            </a:extLst>
          </p:cNvPr>
          <p:cNvSpPr txBox="1"/>
          <p:nvPr/>
        </p:nvSpPr>
        <p:spPr>
          <a:xfrm>
            <a:off x="435427" y="1707654"/>
            <a:ext cx="8273143"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i="0" u="none" strike="noStrike" kern="1200" cap="none" spc="0" normalizeH="0" baseline="0" noProof="0" dirty="0">
                <a:ln>
                  <a:noFill/>
                </a:ln>
                <a:effectLst/>
                <a:uLnTx/>
                <a:uFillTx/>
                <a:latin typeface="+mn-lt"/>
                <a:ea typeface="+mn-ea"/>
                <a:cs typeface="+mn-cs"/>
              </a:rPr>
              <a:t>Per cui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i="0" u="sng" strike="noStrike" kern="1200" cap="none" spc="0" normalizeH="0" baseline="0" noProof="0" dirty="0">
                <a:ln>
                  <a:noFill/>
                </a:ln>
                <a:effectLst/>
                <a:uLnTx/>
                <a:uFillTx/>
                <a:latin typeface="+mn-lt"/>
                <a:ea typeface="+mn-ea"/>
                <a:cs typeface="+mn-cs"/>
              </a:rPr>
              <a:t>le norme igieniche da seguire prima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i="0" u="sng" strike="noStrike" kern="1200" cap="none" spc="0" normalizeH="0" baseline="0" noProof="0" dirty="0">
                <a:ln>
                  <a:noFill/>
                </a:ln>
                <a:effectLst/>
                <a:uLnTx/>
                <a:uFillTx/>
                <a:latin typeface="+mn-lt"/>
                <a:ea typeface="+mn-ea"/>
                <a:cs typeface="+mn-cs"/>
              </a:rPr>
              <a:t>di un intervento chirurgico sono fondamentali </a:t>
            </a:r>
          </a:p>
        </p:txBody>
      </p:sp>
    </p:spTree>
    <p:extLst>
      <p:ext uri="{BB962C8B-B14F-4D97-AF65-F5344CB8AC3E}">
        <p14:creationId xmlns:p14="http://schemas.microsoft.com/office/powerpoint/2010/main" val="1199176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E39699A-0289-A918-47AB-4263CD151C7F}"/>
              </a:ext>
            </a:extLst>
          </p:cNvPr>
          <p:cNvSpPr txBox="1"/>
          <p:nvPr/>
        </p:nvSpPr>
        <p:spPr>
          <a:xfrm>
            <a:off x="251520" y="915566"/>
            <a:ext cx="8892480" cy="646331"/>
          </a:xfrm>
          <a:prstGeom prst="rect">
            <a:avLst/>
          </a:prstGeom>
          <a:noFill/>
        </p:spPr>
        <p:txBody>
          <a:bodyPr wrap="square">
            <a:spAutoFit/>
          </a:bodyPr>
          <a:lstStyle/>
          <a:p>
            <a:pPr algn="ctr"/>
            <a:r>
              <a:rPr lang="it-IT" sz="3600" dirty="0">
                <a:effectLst/>
                <a:latin typeface="+mj-lt"/>
              </a:rPr>
              <a:t>La preparazione del paziente in </a:t>
            </a:r>
            <a:r>
              <a:rPr lang="it-IT" sz="3600" b="1" dirty="0">
                <a:effectLst/>
                <a:latin typeface="+mj-lt"/>
              </a:rPr>
              <a:t>sicurezza</a:t>
            </a:r>
            <a:r>
              <a:rPr lang="it-IT" sz="3600" dirty="0">
                <a:effectLst/>
                <a:latin typeface="+mj-lt"/>
              </a:rPr>
              <a:t> (4)</a:t>
            </a:r>
            <a:endParaRPr lang="it-IT" sz="3600" dirty="0">
              <a:latin typeface="+mj-lt"/>
            </a:endParaRPr>
          </a:p>
        </p:txBody>
      </p:sp>
      <p:sp>
        <p:nvSpPr>
          <p:cNvPr id="5" name="CasellaDiTesto 4">
            <a:extLst>
              <a:ext uri="{FF2B5EF4-FFF2-40B4-BE49-F238E27FC236}">
                <a16:creationId xmlns:a16="http://schemas.microsoft.com/office/drawing/2014/main" id="{F40A8684-D08B-94D0-8405-D64EBF372861}"/>
              </a:ext>
            </a:extLst>
          </p:cNvPr>
          <p:cNvSpPr txBox="1"/>
          <p:nvPr/>
        </p:nvSpPr>
        <p:spPr>
          <a:xfrm>
            <a:off x="971600" y="1491630"/>
            <a:ext cx="7200800" cy="3276282"/>
          </a:xfrm>
          <a:prstGeom prst="rect">
            <a:avLst/>
          </a:prstGeom>
          <a:noFill/>
        </p:spPr>
        <p:txBody>
          <a:bodyPr wrap="square">
            <a:spAutoFit/>
          </a:bodyPr>
          <a:lstStyle/>
          <a:p>
            <a:pPr algn="ctr">
              <a:lnSpc>
                <a:spcPct val="150000"/>
              </a:lnSpc>
              <a:buNone/>
            </a:pPr>
            <a:r>
              <a:rPr lang="it-IT" sz="2000" dirty="0">
                <a:latin typeface="+mn-lt"/>
                <a:ea typeface="Batang" pitchFamily="18" charset="-127"/>
              </a:rPr>
              <a:t>La preparazione del paziente </a:t>
            </a:r>
          </a:p>
          <a:p>
            <a:pPr algn="ctr">
              <a:lnSpc>
                <a:spcPct val="150000"/>
              </a:lnSpc>
              <a:buNone/>
            </a:pPr>
            <a:r>
              <a:rPr lang="it-IT" sz="2000" dirty="0">
                <a:latin typeface="+mn-lt"/>
                <a:ea typeface="Batang" pitchFamily="18" charset="-127"/>
              </a:rPr>
              <a:t>(in particolare la preparazione cutanea </a:t>
            </a:r>
            <a:r>
              <a:rPr lang="it-IT" sz="2000" dirty="0" err="1">
                <a:latin typeface="+mn-lt"/>
                <a:ea typeface="Batang" pitchFamily="18" charset="-127"/>
              </a:rPr>
              <a:t>pre</a:t>
            </a:r>
            <a:r>
              <a:rPr lang="it-IT" sz="2000" dirty="0">
                <a:latin typeface="+mn-lt"/>
                <a:ea typeface="Batang" pitchFamily="18" charset="-127"/>
              </a:rPr>
              <a:t>-operatoria)</a:t>
            </a:r>
          </a:p>
          <a:p>
            <a:pPr algn="ctr">
              <a:lnSpc>
                <a:spcPct val="150000"/>
              </a:lnSpc>
              <a:buNone/>
            </a:pPr>
            <a:r>
              <a:rPr lang="it-IT" sz="2000" dirty="0">
                <a:latin typeface="+mn-lt"/>
                <a:ea typeface="Batang" pitchFamily="18" charset="-127"/>
              </a:rPr>
              <a:t>è un insieme di cure che contribuisce alla  </a:t>
            </a:r>
            <a:r>
              <a:rPr lang="it-IT" sz="2000" b="1" dirty="0">
                <a:latin typeface="+mn-lt"/>
                <a:ea typeface="Batang" pitchFamily="18" charset="-127"/>
              </a:rPr>
              <a:t>prevenzione delle infezioni del sito operatorio</a:t>
            </a:r>
            <a:r>
              <a:rPr lang="it-IT" sz="2000" dirty="0">
                <a:latin typeface="+mn-lt"/>
                <a:ea typeface="Batang" pitchFamily="18" charset="-127"/>
              </a:rPr>
              <a:t>, sia perché riduce il rischio di </a:t>
            </a:r>
            <a:r>
              <a:rPr lang="it-IT" sz="2000" b="1" dirty="0">
                <a:latin typeface="+mn-lt"/>
                <a:ea typeface="Batang" pitchFamily="18" charset="-127"/>
              </a:rPr>
              <a:t>contaminazione </a:t>
            </a:r>
            <a:r>
              <a:rPr lang="it-IT" sz="2000" b="1" dirty="0" err="1">
                <a:latin typeface="+mn-lt"/>
                <a:ea typeface="Batang" pitchFamily="18" charset="-127"/>
              </a:rPr>
              <a:t>perioperatoria</a:t>
            </a:r>
            <a:r>
              <a:rPr lang="it-IT" sz="2000" b="1" dirty="0">
                <a:latin typeface="+mn-lt"/>
                <a:ea typeface="Batang" pitchFamily="18" charset="-127"/>
              </a:rPr>
              <a:t> </a:t>
            </a:r>
            <a:r>
              <a:rPr lang="it-IT" sz="2000" dirty="0">
                <a:latin typeface="+mn-lt"/>
                <a:ea typeface="Batang" pitchFamily="18" charset="-127"/>
              </a:rPr>
              <a:t>di origine endogena</a:t>
            </a:r>
          </a:p>
          <a:p>
            <a:pPr algn="ctr">
              <a:lnSpc>
                <a:spcPct val="150000"/>
              </a:lnSpc>
              <a:buNone/>
            </a:pPr>
            <a:r>
              <a:rPr lang="it-IT" sz="2000" dirty="0">
                <a:latin typeface="+mn-lt"/>
                <a:ea typeface="Batang" pitchFamily="18" charset="-127"/>
              </a:rPr>
              <a:t>(flora cutanea del paziente),  sia per l’effetto della detersione della cute e l’applicazione di antisettici.</a:t>
            </a:r>
          </a:p>
        </p:txBody>
      </p:sp>
    </p:spTree>
    <p:extLst>
      <p:ext uri="{BB962C8B-B14F-4D97-AF65-F5344CB8AC3E}">
        <p14:creationId xmlns:p14="http://schemas.microsoft.com/office/powerpoint/2010/main" val="566825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BE03F86-3AC3-DF60-9A0E-5935E93D4808}"/>
              </a:ext>
            </a:extLst>
          </p:cNvPr>
          <p:cNvSpPr txBox="1"/>
          <p:nvPr/>
        </p:nvSpPr>
        <p:spPr>
          <a:xfrm>
            <a:off x="655062" y="915566"/>
            <a:ext cx="7833875" cy="584775"/>
          </a:xfrm>
          <a:prstGeom prst="rect">
            <a:avLst/>
          </a:prstGeom>
          <a:noFill/>
        </p:spPr>
        <p:txBody>
          <a:bodyPr wrap="square">
            <a:spAutoFit/>
          </a:bodyPr>
          <a:lstStyle/>
          <a:p>
            <a:pPr algn="ctr"/>
            <a:r>
              <a:rPr lang="it-IT" sz="3200" dirty="0">
                <a:effectLst/>
                <a:latin typeface="+mj-lt"/>
              </a:rPr>
              <a:t>La preparazione del paziente in </a:t>
            </a:r>
            <a:r>
              <a:rPr lang="it-IT" sz="3200" b="1" dirty="0">
                <a:effectLst/>
                <a:latin typeface="+mj-lt"/>
              </a:rPr>
              <a:t>sicurezza</a:t>
            </a:r>
            <a:r>
              <a:rPr lang="it-IT" sz="3200" dirty="0">
                <a:effectLst/>
                <a:latin typeface="+mj-lt"/>
              </a:rPr>
              <a:t> (5)</a:t>
            </a:r>
            <a:endParaRPr lang="it-IT" sz="3200" dirty="0">
              <a:latin typeface="+mj-lt"/>
            </a:endParaRPr>
          </a:p>
        </p:txBody>
      </p:sp>
      <p:sp>
        <p:nvSpPr>
          <p:cNvPr id="4" name="CasellaDiTesto 3">
            <a:extLst>
              <a:ext uri="{FF2B5EF4-FFF2-40B4-BE49-F238E27FC236}">
                <a16:creationId xmlns:a16="http://schemas.microsoft.com/office/drawing/2014/main" id="{1D986FD6-48B4-939E-C702-91230D558B73}"/>
              </a:ext>
            </a:extLst>
          </p:cNvPr>
          <p:cNvSpPr txBox="1"/>
          <p:nvPr/>
        </p:nvSpPr>
        <p:spPr>
          <a:xfrm>
            <a:off x="1259631" y="1635646"/>
            <a:ext cx="6624736" cy="3231654"/>
          </a:xfrm>
          <a:prstGeom prst="rect">
            <a:avLst/>
          </a:prstGeom>
          <a:noFill/>
        </p:spPr>
        <p:txBody>
          <a:bodyPr wrap="square">
            <a:spAutoFit/>
          </a:bodyPr>
          <a:lstStyle/>
          <a:p>
            <a:pPr algn="ctr">
              <a:buNone/>
            </a:pPr>
            <a:r>
              <a:rPr lang="it-IT" sz="2400" dirty="0">
                <a:latin typeface="+mj-lt"/>
              </a:rPr>
              <a:t>Nei pazienti </a:t>
            </a:r>
            <a:r>
              <a:rPr lang="it-IT" sz="2400" b="1" dirty="0">
                <a:latin typeface="+mj-lt"/>
              </a:rPr>
              <a:t>non auto-sufficienti </a:t>
            </a:r>
            <a:r>
              <a:rPr lang="it-IT" sz="2400" dirty="0">
                <a:latin typeface="+mj-lt"/>
              </a:rPr>
              <a:t>o con fratture</a:t>
            </a:r>
          </a:p>
          <a:p>
            <a:pPr algn="ctr">
              <a:buNone/>
            </a:pPr>
            <a:r>
              <a:rPr lang="it-IT" sz="2400" dirty="0">
                <a:latin typeface="+mj-lt"/>
              </a:rPr>
              <a:t>la doccia o il bagno sono procedure molto complicate</a:t>
            </a:r>
          </a:p>
          <a:p>
            <a:pPr algn="ctr">
              <a:buNone/>
            </a:pPr>
            <a:r>
              <a:rPr lang="it-IT" sz="2400" dirty="0">
                <a:latin typeface="+mj-lt"/>
              </a:rPr>
              <a:t>Tutto questo è reso possibile con un meccanismo che ci permette lo stesso di portare il paziente in </a:t>
            </a:r>
            <a:r>
              <a:rPr lang="it-IT" sz="2400" dirty="0" err="1">
                <a:latin typeface="+mj-lt"/>
              </a:rPr>
              <a:t>s.o</a:t>
            </a:r>
            <a:r>
              <a:rPr lang="it-IT" sz="2400" dirty="0">
                <a:latin typeface="+mj-lt"/>
              </a:rPr>
              <a:t>. con un’igiene ottimale.</a:t>
            </a:r>
          </a:p>
          <a:p>
            <a:pPr algn="ctr">
              <a:buNone/>
            </a:pPr>
            <a:endParaRPr lang="it-IT" sz="2400" dirty="0">
              <a:latin typeface="+mj-lt"/>
            </a:endParaRPr>
          </a:p>
          <a:p>
            <a:pPr algn="ctr">
              <a:buNone/>
            </a:pPr>
            <a:r>
              <a:rPr lang="it-IT" i="1" dirty="0">
                <a:latin typeface="+mj-lt"/>
              </a:rPr>
              <a:t>Le prossime slides ci faranno comprendere</a:t>
            </a:r>
          </a:p>
          <a:p>
            <a:pPr algn="ctr">
              <a:buNone/>
            </a:pPr>
            <a:r>
              <a:rPr lang="it-IT" i="1" dirty="0">
                <a:latin typeface="+mj-lt"/>
              </a:rPr>
              <a:t>come sia facile tale procedura.</a:t>
            </a:r>
          </a:p>
        </p:txBody>
      </p:sp>
    </p:spTree>
    <p:extLst>
      <p:ext uri="{BB962C8B-B14F-4D97-AF65-F5344CB8AC3E}">
        <p14:creationId xmlns:p14="http://schemas.microsoft.com/office/powerpoint/2010/main" val="315952346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1028</Words>
  <Application>Microsoft Office PowerPoint</Application>
  <PresentationFormat>Presentazione su schermo (16:9)</PresentationFormat>
  <Paragraphs>94</Paragraphs>
  <Slides>30</Slides>
  <Notes>1</Notes>
  <HiddenSlides>0</HiddenSlides>
  <MMClips>0</MMClips>
  <ScaleCrop>false</ScaleCrop>
  <HeadingPairs>
    <vt:vector size="6" baseType="variant">
      <vt:variant>
        <vt:lpstr>Caratteri utilizzati</vt:lpstr>
      </vt:variant>
      <vt:variant>
        <vt:i4>2</vt:i4>
      </vt:variant>
      <vt:variant>
        <vt:lpstr>Tema</vt:lpstr>
      </vt:variant>
      <vt:variant>
        <vt:i4>2</vt:i4>
      </vt:variant>
      <vt:variant>
        <vt:lpstr>Titoli diapositive</vt:lpstr>
      </vt:variant>
      <vt:variant>
        <vt:i4>30</vt:i4>
      </vt:variant>
    </vt:vector>
  </HeadingPairs>
  <TitlesOfParts>
    <vt:vector size="34" baseType="lpstr">
      <vt:lpstr>Arial</vt:lpstr>
      <vt:lpstr>Calibri</vt:lpstr>
      <vt:lpstr>Tema di Office</vt:lpstr>
      <vt:lpstr>1_Tema di Office</vt:lpstr>
      <vt:lpstr>8-9 Giugno 2024 – Cefpas, Caltanissetta “3° Congresso nazionale sulla Gestione del trauma di interesse chirurgico. L'approccio all'evento trauma del giovane chirurgo”  Presidente del Congresso: Dott. Giovanni Di Lorenzo  Presidente Onorario: Dott. Giovanni Ciaccio </vt:lpstr>
      <vt:lpstr>Presentazione standard di PowerPoint</vt:lpstr>
      <vt:lpstr>Per preparazione del paziente operando si intende quel periodo che va:</vt:lpstr>
      <vt:lpstr>Presentazione standard di PowerPoint</vt:lpstr>
      <vt:lpstr>La preparazione del paziente in sicurezza (1)</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Inserisci il titolo  ----</dc:title>
  <dc:creator>Computer</dc:creator>
  <cp:lastModifiedBy>Salvo Dolce</cp:lastModifiedBy>
  <cp:revision>27</cp:revision>
  <dcterms:created xsi:type="dcterms:W3CDTF">2024-05-17T06:22:38Z</dcterms:created>
  <dcterms:modified xsi:type="dcterms:W3CDTF">2024-06-06T20:22:47Z</dcterms:modified>
</cp:coreProperties>
</file>