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8" r:id="rId4"/>
    <p:sldId id="259" r:id="rId5"/>
    <p:sldId id="257" r:id="rId6"/>
    <p:sldId id="261" r:id="rId7"/>
    <p:sldId id="262" r:id="rId8"/>
    <p:sldId id="264" r:id="rId9"/>
    <p:sldId id="269" r:id="rId10"/>
    <p:sldId id="263" r:id="rId11"/>
    <p:sldId id="268" r:id="rId12"/>
    <p:sldId id="265" r:id="rId13"/>
    <p:sldId id="266" r:id="rId14"/>
    <p:sldId id="267" r:id="rId15"/>
    <p:sldId id="270" r:id="rId16"/>
    <p:sldId id="271" r:id="rId17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2449" autoAdjust="0"/>
  </p:normalViewPr>
  <p:slideViewPr>
    <p:cSldViewPr>
      <p:cViewPr varScale="1">
        <p:scale>
          <a:sx n="89" d="100"/>
          <a:sy n="89" d="100"/>
        </p:scale>
        <p:origin x="75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DDD27-E2EB-4444-BD51-D1F41D901169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71235-0430-4B68-A6E9-BB456E173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09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Costituito da muscoli ed ossa presiede alle funzioni di Sostegno; Movimento; Protezione ed </a:t>
            </a:r>
            <a:r>
              <a:rPr lang="it-IT" dirty="0" err="1"/>
              <a:t>Emopioiesi</a:t>
            </a:r>
            <a:r>
              <a:rPr lang="it-IT" dirty="0"/>
              <a:t> – tra le lesioni oltre alle distorsioni e lussazioni distinguiamo diversi tipi di fratture che in base ad alla loro specificità si distinguono in</a:t>
            </a:r>
            <a:r>
              <a:rPr lang="it-IT" u="sng" dirty="0"/>
              <a:t>:………………………….  incidenza </a:t>
            </a:r>
            <a:r>
              <a:rPr lang="it-IT" u="sng" dirty="0" err="1"/>
              <a:t>fratt</a:t>
            </a:r>
            <a:r>
              <a:rPr lang="it-IT" u="sng" dirty="0"/>
              <a:t>. Ad alta energia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1235-0430-4B68-A6E9-BB456E17329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54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Ogni fase richiede un campo chirurgico dedicato, poiché l’obiettivo è quello di diminuire progressivamente il grado di contaminazione.</a:t>
            </a:r>
          </a:p>
          <a:p>
            <a:r>
              <a:rPr lang="it-IT" dirty="0"/>
              <a:t>Pertanto, per evitare il trasferimento dei contaminanti da una fase all’altra e favorire il progressivo aumento della sterilità, è consigliabile rinnovare in toto il campo chirurgico a ogni passaggio, secondo la cosiddetta ‘"TEORIA DEI 3 CAMPI"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1235-0430-4B68-A6E9-BB456E17329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452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L’obiettivo è quello di ridurre la carica batterica per diluizione al fine di ottenere un ambiente della lesione il più possibile asettico. </a:t>
            </a:r>
          </a:p>
          <a:p>
            <a:r>
              <a:rPr lang="it-IT" dirty="0"/>
              <a:t>Secondo le indicazioni della </a:t>
            </a:r>
            <a:r>
              <a:rPr lang="it-IT" dirty="0" err="1"/>
              <a:t>Gustilo</a:t>
            </a:r>
            <a:r>
              <a:rPr lang="it-IT" dirty="0"/>
              <a:t> – </a:t>
            </a:r>
            <a:r>
              <a:rPr lang="it-IT" dirty="0" err="1"/>
              <a:t>enderson</a:t>
            </a:r>
            <a:r>
              <a:rPr lang="it-IT" dirty="0"/>
              <a:t> :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1235-0430-4B68-A6E9-BB456E17329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474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Finita la fase di lavaggio si passa al </a:t>
            </a:r>
            <a:r>
              <a:rPr lang="it-IT" dirty="0" err="1"/>
              <a:t>debridement</a:t>
            </a:r>
            <a:r>
              <a:rPr lang="it-IT" dirty="0"/>
              <a:t> della ferita. È consigliabile allestire una mensola chirurgica dedicata esclusivamente a questa fase, contenente solo gli strumenti necessari a eseguire il </a:t>
            </a:r>
            <a:r>
              <a:rPr lang="it-IT" dirty="0" err="1"/>
              <a:t>debridement</a:t>
            </a:r>
            <a:r>
              <a:rPr lang="it-IT" dirty="0"/>
              <a:t>. LA TECNICA DA ESEGUIRE SARA DECISA DAGLI OPERATORI SEMPRE SECONDO CLASSIFICAZIONE – es.: tecnica second look a 24-48 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1235-0430-4B68-A6E9-BB456E17329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78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L'uso del sistema di osteosintesi da usare secondo le indicazioni della classificazione di riferimento presa in esame : la scelta viene dettata sempre dalle indicazioni della classificazione della lesione in esame……………( ES. : CHIODO ENTRO LE 6 ORE DAL TRAUMA CON VALIDA TECNICA DI DEBRIDEMENT – O TECNICA </a:t>
            </a:r>
            <a:r>
              <a:rPr lang="it-IT" dirty="0" err="1"/>
              <a:t>Fix</a:t>
            </a:r>
            <a:r>
              <a:rPr lang="it-IT" dirty="0"/>
              <a:t> and flap ) per evitare o comunque abbassare il rischio di infezione.   GARANTIRE L'USO DI MEDICAZIONI AVANZATE V.A.C. – PER GLI ARTI L'USO DI QUELLE </a:t>
            </a:r>
            <a:r>
              <a:rPr lang="it-IT" i="1" u="sng" dirty="0"/>
              <a:t>EASY - DRESS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1235-0430-4B68-A6E9-BB456E17329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211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1235-0430-4B68-A6E9-BB456E17329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53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PAZIENTI CON TRAUMI MAGGIORI  VALUTAZIONE DEL Trauma teams – </a:t>
            </a:r>
            <a:r>
              <a:rPr lang="it-IT" dirty="0" err="1"/>
              <a:t>stabilizz</a:t>
            </a:r>
            <a:r>
              <a:rPr lang="it-IT" dirty="0"/>
              <a:t>. : </a:t>
            </a:r>
            <a:r>
              <a:rPr lang="it-IT" dirty="0" err="1"/>
              <a:t>f.vitali</a:t>
            </a:r>
            <a:r>
              <a:rPr lang="it-IT" dirty="0"/>
              <a:t>- controllo fonti emorragiche – immobilizzazione temp. :Stecche – T </a:t>
            </a:r>
            <a:r>
              <a:rPr lang="it-IT" dirty="0" err="1"/>
              <a:t>pod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1235-0430-4B68-A6E9-BB456E1732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37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Anni 80 – Early </a:t>
            </a:r>
            <a:r>
              <a:rPr lang="it-IT" dirty="0" err="1">
                <a:solidFill>
                  <a:schemeClr val="tx1"/>
                </a:solidFill>
              </a:rPr>
              <a:t>total</a:t>
            </a:r>
            <a:r>
              <a:rPr lang="it-IT" dirty="0">
                <a:solidFill>
                  <a:schemeClr val="tx1"/>
                </a:solidFill>
              </a:rPr>
              <a:t> care ; dagli anni 90 </a:t>
            </a:r>
            <a:r>
              <a:rPr lang="it-IT" dirty="0" err="1">
                <a:solidFill>
                  <a:schemeClr val="tx1"/>
                </a:solidFill>
              </a:rPr>
              <a:t>docs</a:t>
            </a:r>
            <a:r>
              <a:rPr lang="it-IT" dirty="0">
                <a:solidFill>
                  <a:schemeClr val="tx1"/>
                </a:solidFill>
              </a:rPr>
              <a:t> – IV periodo finestra tra </a:t>
            </a:r>
            <a:r>
              <a:rPr lang="it-IT" dirty="0" err="1">
                <a:solidFill>
                  <a:schemeClr val="tx1"/>
                </a:solidFill>
              </a:rPr>
              <a:t>oil</a:t>
            </a:r>
            <a:r>
              <a:rPr lang="it-IT" dirty="0">
                <a:solidFill>
                  <a:schemeClr val="tx1"/>
                </a:solidFill>
              </a:rPr>
              <a:t> 5° ed il 10°gg dal trauma – ossia condizioni cliniche ed immunologiche risultano stabili.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1235-0430-4B68-A6E9-BB456E17329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56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GLI OBIETTIVI DELL'APPROCCIO DCOS quindi secondo una  </a:t>
            </a:r>
            <a:r>
              <a:rPr lang="it-IT" dirty="0" err="1"/>
              <a:t>priority</a:t>
            </a:r>
            <a:r>
              <a:rPr lang="it-IT" dirty="0"/>
              <a:t> setting  -RISULTATO : un </a:t>
            </a:r>
            <a:r>
              <a:rPr lang="it-IT" dirty="0" err="1"/>
              <a:t>outcome</a:t>
            </a:r>
            <a:r>
              <a:rPr lang="it-IT" dirty="0"/>
              <a:t> ottimale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1235-0430-4B68-A6E9-BB456E17329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211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il trattamento delle lesioni dell'app. locomotore secondo protocolli ben definiti distinguiamo la Classificazione secondo: ………………… degna di nota la classificazione GANGA HOSPITAL per la capire su base del punteggio ottenuto se salvare l'arto o amputare.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1235-0430-4B68-A6E9-BB456E17329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725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Max per 72h …………RECENTI METANALISI- hanno evidenziato che non ci sono differenti significative tra una terapia &gt; 72h ed &lt;72h. </a:t>
            </a:r>
          </a:p>
          <a:p>
            <a:r>
              <a:rPr lang="it-IT" dirty="0"/>
              <a:t>Le indicazioni per la profilassi secondo le indicazioni della Class. </a:t>
            </a:r>
            <a:r>
              <a:rPr lang="it-IT" dirty="0" err="1"/>
              <a:t>Gustilo</a:t>
            </a:r>
            <a:r>
              <a:rPr lang="it-IT" dirty="0"/>
              <a:t> – Anderson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1235-0430-4B68-A6E9-BB456E17329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137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PERSONALE OPERANTE ALL'INT. DEL B.O. : funzioni assistenziali – tecnico e relazionali. </a:t>
            </a:r>
          </a:p>
          <a:p>
            <a:r>
              <a:rPr lang="it-IT" dirty="0" err="1"/>
              <a:t>Ass</a:t>
            </a:r>
            <a:r>
              <a:rPr lang="it-IT" dirty="0"/>
              <a:t>. </a:t>
            </a:r>
            <a:r>
              <a:rPr lang="it-IT" dirty="0" err="1"/>
              <a:t>periop</a:t>
            </a:r>
            <a:r>
              <a:rPr lang="it-IT" dirty="0"/>
              <a:t>.: accettazione del pz – assistenza all'anestesia – posizionamento su tavolo op.  -controllo e monitoraggio – </a:t>
            </a:r>
            <a:r>
              <a:rPr lang="it-IT" u="sng" dirty="0"/>
              <a:t>tempo laccio ischemico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1235-0430-4B68-A6E9-BB456E17329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466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GARANTIRE UN LIVELLO ASSISTENZIALE ADEGUATO A RIDURRE IL RISCHIO DI UN'INFEZIONE SI DOVRANNO GARANTIRE I BUONI LIVELLI DI : …….. COSI COME DA RACCOMANDAZIONI. Decreto regionale n.12 del 07/07/2020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1235-0430-4B68-A6E9-BB456E17329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57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Debridement</a:t>
            </a:r>
            <a:r>
              <a:rPr lang="it-IT" dirty="0"/>
              <a:t> : prevede la rimozione di ogni contaminante esterno, la disinfezione del sito e l’asportazione di tutti i tessuti non vascolarizzati e necrotici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1235-0430-4B68-A6E9-BB456E17329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13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DC8-E694-4372-9F3E-80D2404CF59D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ggita.it/story.php?title=Anatomia_di_un_Obiettivo_ben_formato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ingegneriabiomedica.org/news/biotech-support/chirurgia-realta-aumentata-arrivano-ologrammi-3d-sala-operatori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jobmetoo.com/lavoro-piu-qualita-e-meno-quantita-impariamo-dalla-svezia/temp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99" y="1909361"/>
            <a:ext cx="7772400" cy="1102519"/>
          </a:xfrm>
        </p:spPr>
        <p:txBody>
          <a:bodyPr>
            <a:normAutofit/>
          </a:bodyPr>
          <a:lstStyle/>
          <a:p>
            <a:r>
              <a:rPr lang="it-IT" sz="3000" b="1" dirty="0">
                <a:solidFill>
                  <a:srgbClr val="C00000"/>
                </a:solidFill>
              </a:rPr>
              <a:t>GESTIONE TRAUMA ORTOPEDICO </a:t>
            </a:r>
            <a:endParaRPr lang="it-IT" sz="3000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599" y="3363838"/>
            <a:ext cx="6400800" cy="521196"/>
          </a:xfrm>
        </p:spPr>
        <p:txBody>
          <a:bodyPr>
            <a:norm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Giuseppe Cannella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EE9CDE-0D73-4131-B9F8-196A31D7D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9" y="4011910"/>
            <a:ext cx="8821281" cy="64163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321499D-717A-4943-A4D4-4BF1A7120E50}"/>
              </a:ext>
            </a:extLst>
          </p:cNvPr>
          <p:cNvSpPr/>
          <p:nvPr/>
        </p:nvSpPr>
        <p:spPr>
          <a:xfrm>
            <a:off x="1115616" y="859155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“3° Congresso nazionale sulla Gestione del trauma di interesse chirurgico.</a:t>
            </a:r>
            <a:br>
              <a:rPr lang="it-IT" i="1" dirty="0"/>
            </a:br>
            <a:r>
              <a:rPr lang="it-IT" i="1" dirty="0"/>
              <a:t>L'approccio all'evento trauma del giovane chirurgo”</a:t>
            </a:r>
            <a:br>
              <a:rPr lang="it-IT" i="1" dirty="0"/>
            </a:br>
            <a:r>
              <a:rPr lang="it-IT" b="1" i="1" dirty="0"/>
              <a:t>8-9 Giugno 2024 – </a:t>
            </a:r>
            <a:r>
              <a:rPr lang="it-IT" b="1" i="1" dirty="0" err="1"/>
              <a:t>Cefpas</a:t>
            </a:r>
            <a:r>
              <a:rPr lang="it-IT" b="1" i="1" dirty="0"/>
              <a:t>, Caltanissetta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A133BA-156C-493F-B555-D5C955F7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43558"/>
            <a:ext cx="8229600" cy="920014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FASI DELL'INTERVENTO CHIRURGICO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9A13525-ED1D-4576-B5A5-7D0BBCE35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763572"/>
            <a:ext cx="2736304" cy="2536370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EC788B2-0133-4D1F-BD6C-719764A7B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64244"/>
            <a:ext cx="4536504" cy="23206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it-IT" sz="2000" b="1" i="1" dirty="0">
                <a:solidFill>
                  <a:srgbClr val="F6800A"/>
                </a:solidFill>
              </a:rPr>
              <a:t>Lavaggio</a:t>
            </a:r>
          </a:p>
          <a:p>
            <a:pPr marL="514350" indent="-514350">
              <a:buFont typeface="+mj-lt"/>
              <a:buAutoNum type="romanUcPeriod"/>
            </a:pPr>
            <a:r>
              <a:rPr lang="it-IT" sz="2000" b="1" i="1" dirty="0" err="1">
                <a:solidFill>
                  <a:srgbClr val="F6800A"/>
                </a:solidFill>
              </a:rPr>
              <a:t>Debridement</a:t>
            </a:r>
            <a:r>
              <a:rPr lang="it-IT" sz="2000" b="1" i="1" dirty="0">
                <a:solidFill>
                  <a:srgbClr val="F6800A"/>
                </a:solidFill>
              </a:rPr>
              <a:t> </a:t>
            </a:r>
          </a:p>
          <a:p>
            <a:pPr marL="514350" indent="-514350">
              <a:buFont typeface="+mj-lt"/>
              <a:buAutoNum type="romanUcPeriod"/>
            </a:pPr>
            <a:r>
              <a:rPr lang="it-IT" sz="2000" b="1" i="1" dirty="0">
                <a:solidFill>
                  <a:srgbClr val="F6800A"/>
                </a:solidFill>
              </a:rPr>
              <a:t>stabilizzazione</a:t>
            </a:r>
          </a:p>
          <a:p>
            <a:pPr>
              <a:buFontTx/>
              <a:buChar char="-"/>
            </a:pPr>
            <a:r>
              <a:rPr lang="it-IT" sz="1600" b="1" i="1" dirty="0"/>
              <a:t>Entro 6 ore (</a:t>
            </a:r>
            <a:r>
              <a:rPr lang="it-IT" sz="1600" b="1" i="1" dirty="0" err="1"/>
              <a:t>six</a:t>
            </a:r>
            <a:r>
              <a:rPr lang="it-IT" sz="1600" b="1" i="1" dirty="0"/>
              <a:t> hours rule) </a:t>
            </a:r>
          </a:p>
          <a:p>
            <a:pPr>
              <a:buFontTx/>
              <a:buChar char="-"/>
            </a:pPr>
            <a:r>
              <a:rPr lang="it-IT" sz="1600" b="1" i="1" dirty="0"/>
              <a:t>Entro 12 ore fratture esposte ad alto grado</a:t>
            </a:r>
          </a:p>
          <a:p>
            <a:pPr>
              <a:buFontTx/>
              <a:buChar char="-"/>
            </a:pPr>
            <a:r>
              <a:rPr lang="it-IT" sz="1600" b="1" i="1" dirty="0"/>
              <a:t>Entro 24 ore tutti gli altri casi</a:t>
            </a:r>
          </a:p>
          <a:p>
            <a:pPr marL="0" indent="0">
              <a:buNone/>
            </a:pPr>
            <a:r>
              <a:rPr lang="it-I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77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310FDD-8D51-4883-9951-ADBFF374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857250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FASI DELL'INTERVENTO CHIRURGICO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232702-FE35-491E-83CC-D4D271E37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u="sng" dirty="0">
                <a:solidFill>
                  <a:srgbClr val="F6800A"/>
                </a:solidFill>
              </a:rPr>
              <a:t>GOLD STANDARD : 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Teoria dei 3 campi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E8FCDEA-7BD5-445B-8440-2C2E97F26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92" y="1373156"/>
            <a:ext cx="1944216" cy="15586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BE21EB5-BFC5-4426-9DCD-B96C1E0EF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13" y="2931790"/>
            <a:ext cx="1944216" cy="172819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FEB959-3FB6-46F4-A49D-5E46A85A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048" y="2797911"/>
            <a:ext cx="1944793" cy="172531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64284E-EE37-4953-997A-2A5794DB8E2A}"/>
              </a:ext>
            </a:extLst>
          </p:cNvPr>
          <p:cNvSpPr txBox="1"/>
          <p:nvPr/>
        </p:nvSpPr>
        <p:spPr>
          <a:xfrm>
            <a:off x="1174171" y="350756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AD52A9F-36BB-4C1A-8769-2E773855649E}"/>
              </a:ext>
            </a:extLst>
          </p:cNvPr>
          <p:cNvSpPr txBox="1"/>
          <p:nvPr/>
        </p:nvSpPr>
        <p:spPr>
          <a:xfrm>
            <a:off x="3643933" y="206391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rgbClr val="FFC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B9CA03-ABCB-4389-B8E8-06EE322D316D}"/>
              </a:ext>
            </a:extLst>
          </p:cNvPr>
          <p:cNvSpPr txBox="1"/>
          <p:nvPr/>
        </p:nvSpPr>
        <p:spPr>
          <a:xfrm>
            <a:off x="6277641" y="362577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rgbClr val="FFC000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446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CF0E6F-81F5-4E76-B755-18CBD4BF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556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E24F1C-837C-4167-ACD6-92EA54695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26" y="1420107"/>
            <a:ext cx="8229600" cy="2375780"/>
          </a:xfrm>
        </p:spPr>
        <p:txBody>
          <a:bodyPr/>
          <a:lstStyle/>
          <a:p>
            <a:pPr marL="571500" lvl="0" indent="-571500">
              <a:buFont typeface="+mj-lt"/>
              <a:buAutoNum type="romanUcPeriod"/>
            </a:pPr>
            <a:r>
              <a:rPr lang="it-IT" b="1" i="1" dirty="0">
                <a:solidFill>
                  <a:srgbClr val="F6800A"/>
                </a:solidFill>
              </a:rPr>
              <a:t>LAVAGGIO</a:t>
            </a:r>
          </a:p>
          <a:p>
            <a:r>
              <a:rPr lang="it-IT" sz="1600" b="1" i="1" dirty="0">
                <a:solidFill>
                  <a:srgbClr val="F6800A"/>
                </a:solidFill>
              </a:rPr>
              <a:t>Gold standard : </a:t>
            </a:r>
            <a:r>
              <a:rPr lang="it-IT" sz="2000" b="1" i="1" dirty="0"/>
              <a:t>Soluzione salina sterile isotonica </a:t>
            </a:r>
          </a:p>
          <a:p>
            <a:pPr marL="0" indent="0">
              <a:buNone/>
            </a:pPr>
            <a:r>
              <a:rPr lang="it-IT" sz="1600" b="1" i="1" dirty="0">
                <a:solidFill>
                  <a:srgbClr val="FF0000"/>
                </a:solidFill>
              </a:rPr>
              <a:t>    </a:t>
            </a:r>
            <a:r>
              <a:rPr lang="it-IT" sz="1600" b="1" i="1" u="sng" dirty="0">
                <a:solidFill>
                  <a:srgbClr val="FF0000"/>
                </a:solidFill>
              </a:rPr>
              <a:t>Soluzioni con additivi o soluzioni antisettiche non hanno dimostrato beneficio significativo</a:t>
            </a:r>
          </a:p>
          <a:p>
            <a:r>
              <a:rPr lang="it-IT" sz="1600" b="1" i="1" dirty="0"/>
              <a:t>Per ogni grado di Esposizione 3 litri di soluzione : </a:t>
            </a:r>
            <a:r>
              <a:rPr lang="it-IT" sz="2000" b="1" i="1" u="sng" dirty="0">
                <a:solidFill>
                  <a:srgbClr val="F6800A"/>
                </a:solidFill>
              </a:rPr>
              <a:t>Regola dei 3 litri </a:t>
            </a:r>
          </a:p>
          <a:p>
            <a:r>
              <a:rPr lang="it-IT" sz="1600" b="1" i="1" dirty="0"/>
              <a:t>Flusso di lavaggio a bassa pressione (secondo il FLOW TRIAL)</a:t>
            </a:r>
          </a:p>
          <a:p>
            <a:endParaRPr lang="it-IT" sz="1600" b="1" i="1" dirty="0"/>
          </a:p>
          <a:p>
            <a:endParaRPr lang="it-IT" sz="1600" b="1" i="1" dirty="0"/>
          </a:p>
          <a:p>
            <a:pPr marL="0" indent="0">
              <a:buNone/>
            </a:pPr>
            <a:endParaRPr lang="it-IT" sz="1600" b="1" i="1" u="sng" dirty="0"/>
          </a:p>
          <a:p>
            <a:pPr marL="0" lvl="0" indent="0">
              <a:buNone/>
            </a:pPr>
            <a:endParaRPr lang="it-IT" sz="1600" b="1" i="1" dirty="0">
              <a:solidFill>
                <a:srgbClr val="F6800A"/>
              </a:solidFill>
            </a:endParaRPr>
          </a:p>
          <a:p>
            <a:pPr marL="0" lvl="0" indent="0">
              <a:buNone/>
            </a:pPr>
            <a:endParaRPr lang="it-IT" sz="1600" b="1" i="1" dirty="0">
              <a:solidFill>
                <a:srgbClr val="F6800A"/>
              </a:solidFill>
            </a:endParaRPr>
          </a:p>
          <a:p>
            <a:pPr marL="0" lvl="0" indent="0">
              <a:buNone/>
            </a:pPr>
            <a:endParaRPr lang="it-IT" sz="1200" b="1" i="1" dirty="0">
              <a:solidFill>
                <a:srgbClr val="F6800A"/>
              </a:solidFill>
            </a:endParaRPr>
          </a:p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BDB7ABE-82F4-41AA-8D01-3E0AFA1EADF5}"/>
              </a:ext>
            </a:extLst>
          </p:cNvPr>
          <p:cNvSpPr txBox="1">
            <a:spLocks/>
          </p:cNvSpPr>
          <p:nvPr/>
        </p:nvSpPr>
        <p:spPr>
          <a:xfrm>
            <a:off x="457200" y="843557"/>
            <a:ext cx="8229600" cy="356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FASI DELL'INTERVENTO CHIRURGICO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3362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044B0-ECA2-4C82-B448-CC430FA2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3557"/>
            <a:ext cx="8229600" cy="356594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FASI DELL'INTERVENTO CHIRURGICO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595498-33B7-4840-9A46-579A4B6B7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571500">
              <a:buFont typeface="+mj-lt"/>
              <a:buAutoNum type="romanUcPeriod" startAt="2"/>
            </a:pPr>
            <a:r>
              <a:rPr lang="it-IT" b="1" i="1" dirty="0">
                <a:solidFill>
                  <a:srgbClr val="F6800A"/>
                </a:solidFill>
              </a:rPr>
              <a:t>DEBRIDEMENT della LESIONE</a:t>
            </a:r>
          </a:p>
          <a:p>
            <a:pPr marL="0" indent="0" algn="ctr">
              <a:buNone/>
            </a:pPr>
            <a:r>
              <a:rPr lang="it-IT" sz="2000" u="sng" dirty="0"/>
              <a:t>Risulta essere la fase più critica nella prevenzione delle infezioni e nell’ottenimento della guarigione della frattura. </a:t>
            </a:r>
          </a:p>
          <a:p>
            <a:pPr marL="0" indent="0" algn="ctr">
              <a:buNone/>
            </a:pPr>
            <a:endParaRPr lang="it-IT" sz="2000" u="sng" dirty="0"/>
          </a:p>
          <a:p>
            <a:r>
              <a:rPr lang="it-IT" sz="2000" dirty="0"/>
              <a:t>Rimozione di tutti i tessuti non vitali con tecnica minuziosa</a:t>
            </a:r>
          </a:p>
          <a:p>
            <a:r>
              <a:rPr lang="it-IT" sz="2000" dirty="0"/>
              <a:t>Regola dei 4 C per i il tessuto muscolare(</a:t>
            </a:r>
            <a:r>
              <a:rPr lang="it-IT" sz="2000" dirty="0" err="1"/>
              <a:t>Artz</a:t>
            </a:r>
            <a:r>
              <a:rPr lang="it-IT" sz="2000" dirty="0"/>
              <a:t> et al.) </a:t>
            </a:r>
          </a:p>
          <a:p>
            <a:r>
              <a:rPr lang="it-IT" sz="2000" dirty="0"/>
              <a:t>Test del rimorchio per i frammenti ossei</a:t>
            </a:r>
          </a:p>
          <a:p>
            <a:endParaRPr lang="it-IT" sz="2000" dirty="0"/>
          </a:p>
          <a:p>
            <a:endParaRPr lang="it-IT" sz="2000" u="sng" dirty="0"/>
          </a:p>
          <a:p>
            <a:pPr marL="0" indent="0" algn="ctr">
              <a:buNone/>
            </a:pPr>
            <a:endParaRPr lang="it-IT" sz="2000" u="sng" dirty="0"/>
          </a:p>
        </p:txBody>
      </p:sp>
    </p:spTree>
    <p:extLst>
      <p:ext uri="{BB962C8B-B14F-4D97-AF65-F5344CB8AC3E}">
        <p14:creationId xmlns:p14="http://schemas.microsoft.com/office/powerpoint/2010/main" val="128244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F05095-FE4B-4B74-B56B-5802AB4BF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950"/>
            <a:ext cx="8517632" cy="3102993"/>
          </a:xfrm>
        </p:spPr>
        <p:txBody>
          <a:bodyPr/>
          <a:lstStyle/>
          <a:p>
            <a:pPr marL="571500" lvl="0" indent="-571500">
              <a:buFont typeface="+mj-lt"/>
              <a:buAutoNum type="romanUcPeriod" startAt="3"/>
            </a:pPr>
            <a:r>
              <a:rPr lang="it-IT" sz="2400" b="1" i="1" dirty="0">
                <a:solidFill>
                  <a:srgbClr val="F6800A"/>
                </a:solidFill>
              </a:rPr>
              <a:t>Stabilizzazione e sintesi della frattura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Approccio DCOS</a:t>
            </a:r>
          </a:p>
          <a:p>
            <a:pPr marL="0" indent="0">
              <a:buNone/>
            </a:pPr>
            <a:endParaRPr lang="it-IT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BFE3118-B269-40FD-8149-F08F8D9CCD20}"/>
              </a:ext>
            </a:extLst>
          </p:cNvPr>
          <p:cNvSpPr txBox="1">
            <a:spLocks/>
          </p:cNvSpPr>
          <p:nvPr/>
        </p:nvSpPr>
        <p:spPr>
          <a:xfrm>
            <a:off x="625800" y="804288"/>
            <a:ext cx="8229600" cy="356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FASI DELL'INTERVENTO CHIRURGICO</a:t>
            </a:r>
            <a:endParaRPr lang="it-IT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E4428F7-42EB-488D-807D-EBAD35941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32" y="1923678"/>
            <a:ext cx="1717381" cy="224607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A56810B-1502-406F-AD05-6AA296635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00" y="2519720"/>
            <a:ext cx="2047875" cy="22288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BE2F9C7-26AA-4E78-A258-C04921FFD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99328" y="2193985"/>
            <a:ext cx="1921652" cy="288032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0DD81C4-8177-449B-AC4E-B048672D9643}"/>
              </a:ext>
            </a:extLst>
          </p:cNvPr>
          <p:cNvSpPr/>
          <p:nvPr/>
        </p:nvSpPr>
        <p:spPr>
          <a:xfrm>
            <a:off x="4554358" y="1625681"/>
            <a:ext cx="1411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placca e viti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98A91C0-95D0-48F5-B54A-84E0E59ABB5F}"/>
              </a:ext>
            </a:extLst>
          </p:cNvPr>
          <p:cNvSpPr/>
          <p:nvPr/>
        </p:nvSpPr>
        <p:spPr>
          <a:xfrm>
            <a:off x="6894804" y="2673319"/>
            <a:ext cx="178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fissatore esterno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1BE797C-8DBF-49CB-B0E7-03898CE6CA27}"/>
              </a:ext>
            </a:extLst>
          </p:cNvPr>
          <p:cNvSpPr/>
          <p:nvPr/>
        </p:nvSpPr>
        <p:spPr>
          <a:xfrm>
            <a:off x="220662" y="2202418"/>
            <a:ext cx="3133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Inchiodamento </a:t>
            </a:r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endomidollare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7024ECC-7F36-4F97-A1AB-1A0F3CD83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0" y="648805"/>
            <a:ext cx="8420243" cy="40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27EF5-BE94-4473-9533-16461BFA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5566"/>
            <a:ext cx="8229600" cy="8572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it-IT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POINT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1C11F0-25C5-4D20-9973-D963B09C6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1670"/>
            <a:ext cx="8229600" cy="3394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400" b="1" dirty="0"/>
              <a:t>Timing terapia antibiotica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b="1" dirty="0" err="1"/>
              <a:t>Six</a:t>
            </a:r>
            <a:r>
              <a:rPr lang="it-IT" sz="2400" b="1" dirty="0"/>
              <a:t> hours rule – </a:t>
            </a:r>
            <a:r>
              <a:rPr lang="it-IT" sz="2400" b="1" dirty="0" err="1"/>
              <a:t>debridement</a:t>
            </a:r>
            <a:r>
              <a:rPr lang="it-IT" sz="2400" b="1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b="1" dirty="0"/>
              <a:t>Stabilizzazione entro le 24h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b="1" dirty="0"/>
              <a:t>Uso di device innovativi </a:t>
            </a:r>
          </a:p>
        </p:txBody>
      </p:sp>
    </p:spTree>
    <p:extLst>
      <p:ext uri="{BB962C8B-B14F-4D97-AF65-F5344CB8AC3E}">
        <p14:creationId xmlns:p14="http://schemas.microsoft.com/office/powerpoint/2010/main" val="1191794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747F18-B127-4261-BF48-72EBE6ECC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822DFB9-A27A-447F-B6AC-EFCFB60AF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5566"/>
            <a:ext cx="8229600" cy="381642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8C09C32-53DB-45FD-84A0-38E82A9513D6}"/>
              </a:ext>
            </a:extLst>
          </p:cNvPr>
          <p:cNvSpPr/>
          <p:nvPr/>
        </p:nvSpPr>
        <p:spPr>
          <a:xfrm>
            <a:off x="2699793" y="1059582"/>
            <a:ext cx="3744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Grazie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636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B92CB4-C4F7-437E-8E5E-1F8263AF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15566"/>
            <a:ext cx="8229600" cy="432048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LESIONI DELL'APPARATO LOCOMOTORE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47DF7F7-0207-467B-AF67-749B8D0847F3}"/>
              </a:ext>
            </a:extLst>
          </p:cNvPr>
          <p:cNvSpPr txBox="1"/>
          <p:nvPr/>
        </p:nvSpPr>
        <p:spPr>
          <a:xfrm>
            <a:off x="107504" y="149163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C99D244B-97C7-4AC9-B262-6CC80F22F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1" y="1501704"/>
            <a:ext cx="3466728" cy="20061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1400" b="1" dirty="0">
                <a:solidFill>
                  <a:srgbClr val="0070C0"/>
                </a:solidFill>
              </a:rPr>
              <a:t>Frattura chiusa: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 è una frattura in cui l'osso è rotto, ma la cute non è lacerata.</a:t>
            </a:r>
          </a:p>
          <a:p>
            <a:pPr marL="0" indent="0">
              <a:buNone/>
            </a:pPr>
            <a:endParaRPr lang="it-IT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1400" b="1" dirty="0">
                <a:solidFill>
                  <a:srgbClr val="0070C0"/>
                </a:solidFill>
              </a:rPr>
              <a:t>Frattura esposta: </a:t>
            </a:r>
            <a:r>
              <a:rPr lang="it-IT" sz="1400" dirty="0"/>
              <a:t>alla frattura è associata una lesione dei muscoli e della cute sovrastante l’osso stesso,</a:t>
            </a:r>
          </a:p>
          <a:p>
            <a:pPr marL="0" indent="0">
              <a:buNone/>
            </a:pPr>
            <a:r>
              <a:rPr lang="it-IT" sz="1400" dirty="0"/>
              <a:t>        i due monconi possono spostarsi</a:t>
            </a:r>
          </a:p>
          <a:p>
            <a:pPr marL="0" indent="0">
              <a:buNone/>
            </a:pPr>
            <a:r>
              <a:rPr lang="it-IT" sz="1400" dirty="0"/>
              <a:t>        fino a fuoriuscire dalla cute lesa.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EF3F9B8-E5A1-420D-9F99-3B3F0EF22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176102"/>
            <a:ext cx="3810330" cy="255588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A1FD48F-6645-4A42-87C7-EDF7C441C98C}"/>
              </a:ext>
            </a:extLst>
          </p:cNvPr>
          <p:cNvSpPr txBox="1"/>
          <p:nvPr/>
        </p:nvSpPr>
        <p:spPr>
          <a:xfrm>
            <a:off x="4556686" y="1896292"/>
            <a:ext cx="107401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i="1" dirty="0"/>
              <a:t>Composta</a:t>
            </a:r>
            <a:r>
              <a:rPr lang="it-IT" dirty="0"/>
              <a:t>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BA98D84-7113-40D9-80E7-C23EAC8D4F75}"/>
              </a:ext>
            </a:extLst>
          </p:cNvPr>
          <p:cNvSpPr txBox="1"/>
          <p:nvPr/>
        </p:nvSpPr>
        <p:spPr>
          <a:xfrm>
            <a:off x="6101809" y="1801534"/>
            <a:ext cx="118276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Scomposta</a:t>
            </a:r>
            <a:r>
              <a:rPr lang="it-IT" sz="1600" dirty="0"/>
              <a:t>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70D270A-0A3C-4611-8301-C1E680313B53}"/>
              </a:ext>
            </a:extLst>
          </p:cNvPr>
          <p:cNvSpPr txBox="1"/>
          <p:nvPr/>
        </p:nvSpPr>
        <p:spPr>
          <a:xfrm>
            <a:off x="7499568" y="1995618"/>
            <a:ext cx="118276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Esposta</a:t>
            </a:r>
            <a:r>
              <a:rPr lang="it-IT" sz="1600" dirty="0"/>
              <a:t>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F7A6963-85EC-4496-A4B0-1543A4024AA4}"/>
              </a:ext>
            </a:extLst>
          </p:cNvPr>
          <p:cNvSpPr txBox="1"/>
          <p:nvPr/>
        </p:nvSpPr>
        <p:spPr>
          <a:xfrm>
            <a:off x="1535280" y="3641270"/>
            <a:ext cx="3239184" cy="661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</a:t>
            </a:r>
            <a:r>
              <a:rPr lang="it-IT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Fratture esposte – tibia </a:t>
            </a:r>
          </a:p>
          <a:p>
            <a:r>
              <a:rPr lang="it-IT" sz="900" b="1" dirty="0"/>
              <a:t>Incidenza annuale 3,4 casi su 100,000 persone età media 43,3</a:t>
            </a:r>
          </a:p>
          <a:p>
            <a:r>
              <a:rPr lang="it-IT" sz="900" dirty="0"/>
              <a:t>(</a:t>
            </a:r>
            <a:r>
              <a:rPr lang="it-IT" sz="900" dirty="0" err="1"/>
              <a:t>Elniel</a:t>
            </a:r>
            <a:r>
              <a:rPr lang="it-IT" sz="900" dirty="0"/>
              <a:t> AR, </a:t>
            </a:r>
            <a:r>
              <a:rPr lang="it-IT" sz="900" dirty="0" err="1"/>
              <a:t>Giannoudis</a:t>
            </a:r>
            <a:r>
              <a:rPr lang="it-IT" sz="900" dirty="0"/>
              <a:t> PV (2018) EFORT Open </a:t>
            </a:r>
            <a:r>
              <a:rPr lang="it-IT" sz="900" dirty="0" err="1"/>
              <a:t>Rev</a:t>
            </a:r>
            <a:r>
              <a:rPr lang="it-IT" sz="900" dirty="0"/>
              <a:t> 3(5):316–325)</a:t>
            </a:r>
          </a:p>
          <a:p>
            <a:r>
              <a:rPr lang="it-IT" sz="9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6967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246DAF-267D-419A-93FC-78F2B4A27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9294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3500" b="1" dirty="0">
                <a:solidFill>
                  <a:srgbClr val="0070C0"/>
                </a:solidFill>
              </a:rPr>
              <a:t>VALUTAZIONE </a:t>
            </a:r>
          </a:p>
          <a:p>
            <a:pPr marL="0" indent="0" algn="ctr">
              <a:buNone/>
            </a:pPr>
            <a:r>
              <a:rPr lang="it-IT" dirty="0"/>
              <a:t>SECONDO I PRINCIPI </a:t>
            </a:r>
            <a:r>
              <a:rPr lang="it-IT" sz="4000" dirty="0">
                <a:solidFill>
                  <a:srgbClr val="0070C0"/>
                </a:solidFill>
              </a:rPr>
              <a:t>A.T.L.S.</a:t>
            </a:r>
          </a:p>
          <a:p>
            <a:pPr marL="0" indent="0" algn="ctr">
              <a:buNone/>
            </a:pPr>
            <a:endParaRPr lang="it-IT" sz="4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it-IT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it-IT" sz="2400" b="1" dirty="0">
                <a:solidFill>
                  <a:srgbClr val="0070C0"/>
                </a:solidFill>
              </a:rPr>
              <a:t>TRAUMA TEAM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CFC372-2E7E-43CC-B01C-299027510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67694"/>
            <a:ext cx="302433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4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1E32A8-A15E-4567-B543-E7776421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46179"/>
            <a:ext cx="8229600" cy="85725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GESTIONE DEL TRAUMA ORTOPEDICO IN S.O.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31C0BA-6D21-4887-8BF9-BD2136A5C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63638"/>
            <a:ext cx="5807323" cy="28803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 Control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Orthopedics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Surgery </a:t>
            </a:r>
          </a:p>
          <a:p>
            <a:pPr marL="0" indent="0" algn="ctr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 C O S)</a:t>
            </a:r>
          </a:p>
          <a:p>
            <a:pPr marL="514350" indent="-514350">
              <a:buFont typeface="+mj-lt"/>
              <a:buAutoNum type="romanUcPeriod"/>
            </a:pPr>
            <a:r>
              <a:rPr lang="it-IT" sz="2400" dirty="0">
                <a:solidFill>
                  <a:srgbClr val="002060"/>
                </a:solidFill>
              </a:rPr>
              <a:t>Stabilizzazione condizioni cliniche </a:t>
            </a:r>
          </a:p>
          <a:p>
            <a:pPr marL="514350" indent="-514350">
              <a:buFont typeface="+mj-lt"/>
              <a:buAutoNum type="romanUcPeriod"/>
            </a:pPr>
            <a:r>
              <a:rPr lang="it-IT" sz="2400" dirty="0">
                <a:solidFill>
                  <a:srgbClr val="002060"/>
                </a:solidFill>
              </a:rPr>
              <a:t>Controllo del sanguinamento e </a:t>
            </a:r>
            <a:r>
              <a:rPr lang="it-IT" sz="2400" dirty="0" err="1">
                <a:solidFill>
                  <a:srgbClr val="002060"/>
                </a:solidFill>
              </a:rPr>
              <a:t>debridement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Font typeface="+mj-lt"/>
              <a:buAutoNum type="romanUcPeriod"/>
            </a:pPr>
            <a:r>
              <a:rPr lang="it-IT" sz="2400" dirty="0">
                <a:solidFill>
                  <a:srgbClr val="002060"/>
                </a:solidFill>
              </a:rPr>
              <a:t>Stabilizzazione temporanea della frattura</a:t>
            </a:r>
          </a:p>
          <a:p>
            <a:pPr marL="514350" indent="-514350">
              <a:buFont typeface="+mj-lt"/>
              <a:buAutoNum type="romanUcPeriod"/>
            </a:pPr>
            <a:r>
              <a:rPr lang="it-IT" sz="2400" dirty="0">
                <a:solidFill>
                  <a:srgbClr val="002060"/>
                </a:solidFill>
              </a:rPr>
              <a:t>Osteosintesi definitiva </a:t>
            </a:r>
          </a:p>
          <a:p>
            <a:pPr marL="571500" indent="-571500">
              <a:buFont typeface="+mj-lt"/>
              <a:buAutoNum type="romanUcPeriod"/>
            </a:pP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4EE08B5-09AA-46F3-8850-0C3D5606B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836" y="1742962"/>
            <a:ext cx="2977652" cy="255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5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A47A78-AD38-4AE1-90F5-F9BD7A05B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/>
              <a:t>Minimizzazione del rischio infettivo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/>
              <a:t>Risoluzione del danno ai tessuti molli "</a:t>
            </a:r>
            <a:r>
              <a:rPr lang="it-IT" sz="2000" i="1" dirty="0"/>
              <a:t>Soft-</a:t>
            </a:r>
            <a:r>
              <a:rPr lang="it-IT" sz="2000" i="1" dirty="0" err="1"/>
              <a:t>tissue</a:t>
            </a:r>
            <a:r>
              <a:rPr lang="it-IT" sz="2000" i="1" dirty="0"/>
              <a:t> damage resolution"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/>
              <a:t>Riduzione e fissazione della frattura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1800" dirty="0"/>
              <a:t>       </a:t>
            </a:r>
            <a:r>
              <a:rPr lang="it-IT" sz="1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RECUPERO ANATOMICO E FUNZIONALE INTEGRITÀ DEL DISTRETTO COINVOLTO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1BC3107-DF56-477F-910A-D5479023B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40052" y="1079814"/>
            <a:ext cx="3096344" cy="165618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12168B3-A5AD-42CC-887E-205E49DC4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28184" y="3074686"/>
            <a:ext cx="1224136" cy="119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33449-B68A-4CAA-B2A6-6C624C76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77155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CLASSIFICAZIONE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B46C42-457B-417B-B9FB-07344812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83618"/>
            <a:ext cx="3240360" cy="2376264"/>
          </a:xfr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Classificazione delle fratture esposte di </a:t>
            </a:r>
            <a:r>
              <a:rPr lang="it-IT" sz="1800" b="1" u="sng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Gustilo</a:t>
            </a:r>
            <a:r>
              <a:rPr lang="it-IT" sz="18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-Anderson - 1976</a:t>
            </a:r>
            <a:endParaRPr lang="it-IT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 Ferita &lt;1 cm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 Ferita 1–10 cm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A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B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C</a:t>
            </a:r>
            <a:endParaRPr lang="it-IT" sz="1800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076B3130-C556-4A84-9971-97CB133FB2B1}"/>
              </a:ext>
            </a:extLst>
          </p:cNvPr>
          <p:cNvSpPr txBox="1">
            <a:spLocks/>
          </p:cNvSpPr>
          <p:nvPr/>
        </p:nvSpPr>
        <p:spPr>
          <a:xfrm>
            <a:off x="5148064" y="1383618"/>
            <a:ext cx="3384376" cy="237626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it-IT" sz="1800" b="1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Classificazione </a:t>
            </a:r>
            <a:r>
              <a:rPr lang="it-IT" sz="1800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 fratture esposte della </a:t>
            </a:r>
            <a:r>
              <a:rPr lang="it-IT" sz="1800" b="1" u="sng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Orthopedic</a:t>
            </a:r>
            <a:r>
              <a:rPr lang="it-IT" sz="1800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Trauma </a:t>
            </a:r>
            <a:r>
              <a:rPr lang="it-IT" sz="1800" b="1" u="sng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r>
              <a:rPr lang="it-IT" sz="1800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(OTA) 2010</a:t>
            </a:r>
            <a:endParaRPr lang="it-IT" sz="1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Lesione cutanea: 1-2-3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400" b="1" dirty="0"/>
              <a:t>Lesione muscolare: 1-2-3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400" b="1" dirty="0"/>
              <a:t>Lesione arteriosa: 1-2-3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400" b="1" dirty="0"/>
              <a:t>Contaminazione: 1-2-3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400" b="1" dirty="0"/>
              <a:t>Perdita di tessuto osseo: 1-2-3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18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18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A02D6F-190E-4D75-931F-C62E26FD6EC4}"/>
              </a:ext>
            </a:extLst>
          </p:cNvPr>
          <p:cNvSpPr txBox="1"/>
          <p:nvPr/>
        </p:nvSpPr>
        <p:spPr>
          <a:xfrm>
            <a:off x="1223628" y="4031654"/>
            <a:ext cx="6552728" cy="61555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Classificazione delle fratture esposte del Ganga Hospital (GHOIS) -2004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529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B96C5-5BA5-48F7-A2FD-29420973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9" y="98757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t-IT" dirty="0"/>
              <a:t> </a:t>
            </a:r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ANTIBIOTICO PROFILASSI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506474-415B-4BDB-B3A2-0A7A67F7F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1669"/>
            <a:ext cx="8229600" cy="27429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800" b="1" dirty="0">
                <a:solidFill>
                  <a:srgbClr val="F68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:</a:t>
            </a:r>
          </a:p>
          <a:p>
            <a:pPr marL="0" indent="0">
              <a:buNone/>
            </a:pP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Somministrazione </a:t>
            </a:r>
          </a:p>
          <a:p>
            <a:pPr marL="0" indent="0">
              <a:buNone/>
            </a:pP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precoce entro le </a:t>
            </a:r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 dal Trauma</a:t>
            </a:r>
          </a:p>
          <a:p>
            <a:pPr marL="0" indent="0">
              <a:buNone/>
            </a:pP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2800" b="1" dirty="0">
              <a:solidFill>
                <a:srgbClr val="F68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F8D02B-74F5-4D71-8149-A862178CD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91880" y="1881274"/>
            <a:ext cx="45910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7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009D5D-E4CA-4C21-98AD-C919F484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857250"/>
          </a:xfrm>
        </p:spPr>
        <p:txBody>
          <a:bodyPr>
            <a:normAutofit/>
          </a:bodyPr>
          <a:lstStyle/>
          <a:p>
            <a:r>
              <a:rPr lang="it-IT" sz="3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L'ASSISTENZA IN S.O.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0458527-41FD-4659-BBDA-A30F84756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1476252"/>
            <a:ext cx="4325888" cy="30003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52BE03-066E-4EC3-B2A9-830691E0A18F}"/>
              </a:ext>
            </a:extLst>
          </p:cNvPr>
          <p:cNvSpPr txBox="1"/>
          <p:nvPr/>
        </p:nvSpPr>
        <p:spPr>
          <a:xfrm>
            <a:off x="83365" y="3460964"/>
            <a:ext cx="310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CHIRURGICA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CHIRURGHI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INFERMIERI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PERSONALE DI SUPPORTO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45AA6F-EAA2-44DE-9810-E3F67098C27E}"/>
              </a:ext>
            </a:extLst>
          </p:cNvPr>
          <p:cNvSpPr txBox="1"/>
          <p:nvPr/>
        </p:nvSpPr>
        <p:spPr>
          <a:xfrm>
            <a:off x="246112" y="1374366"/>
            <a:ext cx="41027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ASSISTENZA PERIOPERATORIA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Accoglienza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Monitoraggio p.v.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Complessità dei posizionamenti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 durante l'intervento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b="1" u="sng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2000" b="1" u="sng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29AF3F5-C9BE-4604-ADB0-E6BEC0C76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513"/>
          <a:stretch/>
        </p:blipFill>
        <p:spPr>
          <a:xfrm>
            <a:off x="5006352" y="627534"/>
            <a:ext cx="4325888" cy="24809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C2088B0-9D6F-4C56-9174-B02D55450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108474"/>
            <a:ext cx="5073560" cy="140749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96F73DF-DF9F-4F7F-89FE-7BE5CC99C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7408" y="75811"/>
            <a:ext cx="5163760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C4A04F5-D31B-425C-B6CF-D2488AC2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5153"/>
            <a:ext cx="8229600" cy="85725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FASE INTRAOPERATRORIA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BF9EE76-556C-4147-8715-D34ADB0BB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024336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br>
              <a:rPr lang="it-IT" dirty="0"/>
            </a:br>
            <a:r>
              <a:rPr lang="it-IT" sz="21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 CON ALTO LIVELLO ASSISTENZIALE:</a:t>
            </a:r>
          </a:p>
          <a:p>
            <a:pPr>
              <a:buFontTx/>
              <a:buChar char="-"/>
            </a:pPr>
            <a:r>
              <a:rPr lang="it-IT" sz="2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OSSIGENAZIONE TISSUTALE </a:t>
            </a:r>
            <a:r>
              <a:rPr lang="pt-B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SSI (WHO 2016, forte/moderata; CDC 2017, IA)</a:t>
            </a:r>
          </a:p>
          <a:p>
            <a:pPr>
              <a:buFontTx/>
              <a:buChar char="-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Tx/>
              <a:buChar char="-"/>
            </a:pPr>
            <a:r>
              <a:rPr lang="it-IT" sz="2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NORMOTERMIA </a:t>
            </a:r>
            <a:r>
              <a:rPr lang="it-IT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(WHO 2016, condizionata/moderata; CDC 2017, IA)</a:t>
            </a:r>
          </a:p>
          <a:p>
            <a:pPr lvl="0">
              <a:buFontTx/>
              <a:buChar char="-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Tx/>
              <a:buChar char="-"/>
            </a:pPr>
            <a:r>
              <a:rPr lang="it-IT" sz="2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NORMOGLICEMIA </a:t>
            </a:r>
            <a:r>
              <a:rPr lang="it-IT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SSI (WHO 2016, condizionata/bassa; CDC 2017, IA) </a:t>
            </a:r>
          </a:p>
          <a:p>
            <a:pPr lvl="0">
              <a:buFontTx/>
              <a:buChar char="-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Tx/>
              <a:buChar char="-"/>
            </a:pP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NORMOVOLEMIA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(WHO 2016, condizionata/bassa; CDC 2017, IA)</a:t>
            </a:r>
          </a:p>
          <a:p>
            <a:pPr marL="0" lvl="0" indent="0">
              <a:buNone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Tx/>
              <a:buChar char="-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21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6175D8F-8604-41B7-9A7E-F8B0619CF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347" y="1461671"/>
            <a:ext cx="2143125" cy="21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</TotalTime>
  <Words>1039</Words>
  <Application>Microsoft Office PowerPoint</Application>
  <PresentationFormat>Presentazione su schermo (16:9)</PresentationFormat>
  <Paragraphs>159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Bookman Old Style</vt:lpstr>
      <vt:lpstr>Calibri</vt:lpstr>
      <vt:lpstr>Times New Roman</vt:lpstr>
      <vt:lpstr>Wingdings</vt:lpstr>
      <vt:lpstr>Tema di Office</vt:lpstr>
      <vt:lpstr>GESTIONE TRAUMA ORTOPEDICO </vt:lpstr>
      <vt:lpstr>LESIONI DELL'APPARATO LOCOMOTORE </vt:lpstr>
      <vt:lpstr>Presentazione standard di PowerPoint</vt:lpstr>
      <vt:lpstr>LA GESTIONE DEL TRAUMA ORTOPEDICO IN S.O. </vt:lpstr>
      <vt:lpstr>Presentazione standard di PowerPoint</vt:lpstr>
      <vt:lpstr>CLASSIFICAZIONE </vt:lpstr>
      <vt:lpstr> ANTIBIOTICO PROFILASSI</vt:lpstr>
      <vt:lpstr>L'ASSISTENZA IN S.O.</vt:lpstr>
      <vt:lpstr>FASE INTRAOPERATRORIA </vt:lpstr>
      <vt:lpstr> LE FASI DELL'INTERVENTO CHIRURGICO</vt:lpstr>
      <vt:lpstr>LE FASI DELL'INTERVENTO CHIRURGICO</vt:lpstr>
      <vt:lpstr> </vt:lpstr>
      <vt:lpstr>LE FASI DELL'INTERVENTO CHIRURGICO</vt:lpstr>
      <vt:lpstr>Presentazione standard di PowerPoint</vt:lpstr>
      <vt:lpstr>END POINT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Inserisci il titolo  ----</dc:title>
  <dc:creator>Computer</dc:creator>
  <cp:lastModifiedBy>User</cp:lastModifiedBy>
  <cp:revision>102</cp:revision>
  <dcterms:created xsi:type="dcterms:W3CDTF">2024-05-17T06:22:38Z</dcterms:created>
  <dcterms:modified xsi:type="dcterms:W3CDTF">2024-06-07T21:06:16Z</dcterms:modified>
</cp:coreProperties>
</file>